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1" r:id="rId2"/>
  </p:sldMasterIdLst>
  <p:notesMasterIdLst>
    <p:notesMasterId r:id="rId6"/>
  </p:notesMasterIdLst>
  <p:sldIdLst>
    <p:sldId id="256" r:id="rId3"/>
    <p:sldId id="257" r:id="rId4"/>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97" userDrawn="1">
          <p15:clr>
            <a:srgbClr val="A4A3A4"/>
          </p15:clr>
        </p15:guide>
        <p15:guide id="2" pos="2160" userDrawn="1">
          <p15:clr>
            <a:srgbClr val="A4A3A4"/>
          </p15:clr>
        </p15:guide>
        <p15:guide id="3" pos="368" userDrawn="1">
          <p15:clr>
            <a:srgbClr val="A4A3A4"/>
          </p15:clr>
        </p15:guide>
        <p15:guide id="4" pos="3974" userDrawn="1">
          <p15:clr>
            <a:srgbClr val="A4A3A4"/>
          </p15:clr>
        </p15:guide>
        <p15:guide id="5" orient="horz" pos="19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E5F"/>
    <a:srgbClr val="002E5F"/>
    <a:srgbClr val="F0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94535" autoAdjust="0"/>
  </p:normalViewPr>
  <p:slideViewPr>
    <p:cSldViewPr snapToGrid="0" showGuides="1">
      <p:cViewPr>
        <p:scale>
          <a:sx n="120" d="100"/>
          <a:sy n="120" d="100"/>
        </p:scale>
        <p:origin x="-2466" y="288"/>
      </p:cViewPr>
      <p:guideLst>
        <p:guide orient="horz" pos="3097"/>
        <p:guide orient="horz" pos="1963"/>
        <p:guide pos="2160"/>
        <p:guide pos="368"/>
        <p:guide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7B2DB-F14D-CE46-BEBB-1706FA5456C1}" type="datetimeFigureOut">
              <a:rPr lang="it-IT" smtClean="0"/>
              <a:t>04/12/2023</a:t>
            </a:fld>
            <a:endParaRPr lang="it-IT"/>
          </a:p>
        </p:txBody>
      </p:sp>
      <p:sp>
        <p:nvSpPr>
          <p:cNvPr id="4" name="Segnaposto immagine diapositiva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7377C-34B4-9247-8110-994EA36B5878}" type="slidenum">
              <a:rPr lang="it-IT" smtClean="0"/>
              <a:t>‹N›</a:t>
            </a:fld>
            <a:endParaRPr lang="it-IT"/>
          </a:p>
        </p:txBody>
      </p:sp>
    </p:spTree>
    <p:extLst>
      <p:ext uri="{BB962C8B-B14F-4D97-AF65-F5344CB8AC3E}">
        <p14:creationId xmlns:p14="http://schemas.microsoft.com/office/powerpoint/2010/main" val="315542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B17377C-34B4-9247-8110-994EA36B5878}" type="slidenum">
              <a:rPr lang="it-IT" smtClean="0"/>
              <a:t>2</a:t>
            </a:fld>
            <a:endParaRPr lang="it-IT"/>
          </a:p>
        </p:txBody>
      </p:sp>
    </p:spTree>
    <p:extLst>
      <p:ext uri="{BB962C8B-B14F-4D97-AF65-F5344CB8AC3E}">
        <p14:creationId xmlns:p14="http://schemas.microsoft.com/office/powerpoint/2010/main" val="254950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a:extLst>
              <a:ext uri="{FF2B5EF4-FFF2-40B4-BE49-F238E27FC236}">
                <a16:creationId xmlns="" xmlns:a16="http://schemas.microsoft.com/office/drawing/2014/main" id="{56AB821F-7C5A-C6C9-2DE4-E4B3F3259700}"/>
              </a:ext>
            </a:extLst>
          </p:cNvPr>
          <p:cNvSpPr>
            <a:spLocks noGrp="1"/>
          </p:cNvSpPr>
          <p:nvPr>
            <p:ph type="pic" idx="1"/>
          </p:nvPr>
        </p:nvSpPr>
        <p:spPr>
          <a:xfrm>
            <a:off x="0" y="4178595"/>
            <a:ext cx="6858000" cy="5727405"/>
          </a:xfrm>
        </p:spPr>
        <p:txBody>
          <a:bodyPr>
            <a:norm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Clicca per inserire l’immagine</a:t>
            </a:r>
          </a:p>
        </p:txBody>
      </p:sp>
      <p:sp>
        <p:nvSpPr>
          <p:cNvPr id="8" name="Segnaposto testo 4">
            <a:extLst>
              <a:ext uri="{FF2B5EF4-FFF2-40B4-BE49-F238E27FC236}">
                <a16:creationId xmlns="" xmlns:a16="http://schemas.microsoft.com/office/drawing/2014/main" id="{AA30DCAA-FF24-91AA-E95F-80F1A33E6452}"/>
              </a:ext>
            </a:extLst>
          </p:cNvPr>
          <p:cNvSpPr txBox="1">
            <a:spLocks/>
          </p:cNvSpPr>
          <p:nvPr userDrawn="1"/>
        </p:nvSpPr>
        <p:spPr>
          <a:xfrm>
            <a:off x="446567" y="1551280"/>
            <a:ext cx="3871598" cy="923330"/>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5400" dirty="0">
                <a:solidFill>
                  <a:srgbClr val="002E5F"/>
                </a:solidFill>
                <a:latin typeface="Arial" panose="020B0604020202020204" pitchFamily="34" charset="0"/>
                <a:cs typeface="Arial" panose="020B0604020202020204" pitchFamily="34" charset="0"/>
              </a:rPr>
              <a:t>BUSINESS</a:t>
            </a:r>
          </a:p>
        </p:txBody>
      </p:sp>
      <p:sp>
        <p:nvSpPr>
          <p:cNvPr id="9" name="Segnaposto testo 4">
            <a:extLst>
              <a:ext uri="{FF2B5EF4-FFF2-40B4-BE49-F238E27FC236}">
                <a16:creationId xmlns="" xmlns:a16="http://schemas.microsoft.com/office/drawing/2014/main" id="{F78EEE0B-A525-5143-1D34-9AF886E5326F}"/>
              </a:ext>
            </a:extLst>
          </p:cNvPr>
          <p:cNvSpPr txBox="1">
            <a:spLocks/>
          </p:cNvSpPr>
          <p:nvPr userDrawn="1"/>
        </p:nvSpPr>
        <p:spPr>
          <a:xfrm>
            <a:off x="442200" y="2110545"/>
            <a:ext cx="2880528" cy="923330"/>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5400" dirty="0">
                <a:solidFill>
                  <a:srgbClr val="002E5F"/>
                </a:solidFill>
                <a:latin typeface="Arial" panose="020B0604020202020204" pitchFamily="34" charset="0"/>
                <a:cs typeface="Arial" panose="020B0604020202020204" pitchFamily="34" charset="0"/>
              </a:rPr>
              <a:t>TRAVEL</a:t>
            </a:r>
          </a:p>
        </p:txBody>
      </p:sp>
      <p:sp>
        <p:nvSpPr>
          <p:cNvPr id="10" name="Segnaposto testo 4">
            <a:extLst>
              <a:ext uri="{FF2B5EF4-FFF2-40B4-BE49-F238E27FC236}">
                <a16:creationId xmlns="" xmlns:a16="http://schemas.microsoft.com/office/drawing/2014/main" id="{851BC6BC-2296-580C-9E78-C4798C12A3C6}"/>
              </a:ext>
            </a:extLst>
          </p:cNvPr>
          <p:cNvSpPr txBox="1">
            <a:spLocks/>
          </p:cNvSpPr>
          <p:nvPr userDrawn="1"/>
        </p:nvSpPr>
        <p:spPr>
          <a:xfrm>
            <a:off x="442199" y="2659674"/>
            <a:ext cx="3157815" cy="923330"/>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5400" dirty="0">
                <a:solidFill>
                  <a:srgbClr val="002E5F"/>
                </a:solidFill>
                <a:latin typeface="Arial" panose="020B0604020202020204" pitchFamily="34" charset="0"/>
                <a:cs typeface="Arial" panose="020B0604020202020204" pitchFamily="34" charset="0"/>
              </a:rPr>
              <a:t>TREND</a:t>
            </a:r>
          </a:p>
        </p:txBody>
      </p:sp>
      <p:sp>
        <p:nvSpPr>
          <p:cNvPr id="11" name="Rettangolo 10">
            <a:extLst>
              <a:ext uri="{FF2B5EF4-FFF2-40B4-BE49-F238E27FC236}">
                <a16:creationId xmlns="" xmlns:a16="http://schemas.microsoft.com/office/drawing/2014/main" id="{67C2A3D0-BF15-96A5-900D-C80BB7B774D7}"/>
              </a:ext>
            </a:extLst>
          </p:cNvPr>
          <p:cNvSpPr/>
          <p:nvPr userDrawn="1"/>
        </p:nvSpPr>
        <p:spPr>
          <a:xfrm>
            <a:off x="4762992" y="2653067"/>
            <a:ext cx="2095008" cy="905547"/>
          </a:xfrm>
          <a:prstGeom prst="rect">
            <a:avLst/>
          </a:prstGeom>
          <a:solidFill>
            <a:srgbClr val="F0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08800"/>
              </a:solidFill>
            </a:endParaRPr>
          </a:p>
        </p:txBody>
      </p:sp>
      <p:sp>
        <p:nvSpPr>
          <p:cNvPr id="12" name="Rettangolo 11">
            <a:extLst>
              <a:ext uri="{FF2B5EF4-FFF2-40B4-BE49-F238E27FC236}">
                <a16:creationId xmlns="" xmlns:a16="http://schemas.microsoft.com/office/drawing/2014/main" id="{2A98494B-AB4B-A938-7822-905550FFF017}"/>
              </a:ext>
            </a:extLst>
          </p:cNvPr>
          <p:cNvSpPr/>
          <p:nvPr userDrawn="1"/>
        </p:nvSpPr>
        <p:spPr>
          <a:xfrm>
            <a:off x="4762992" y="1568533"/>
            <a:ext cx="2095008" cy="1084535"/>
          </a:xfrm>
          <a:prstGeom prst="rect">
            <a:avLst/>
          </a:prstGeom>
          <a:solidFill>
            <a:srgbClr val="002E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2E5F"/>
              </a:solidFill>
            </a:endParaRPr>
          </a:p>
        </p:txBody>
      </p:sp>
      <p:sp>
        <p:nvSpPr>
          <p:cNvPr id="13" name="Rettangolo 12">
            <a:extLst>
              <a:ext uri="{FF2B5EF4-FFF2-40B4-BE49-F238E27FC236}">
                <a16:creationId xmlns="" xmlns:a16="http://schemas.microsoft.com/office/drawing/2014/main" id="{8C916E56-1C76-4CFA-1168-D02A7094A9D3}"/>
              </a:ext>
            </a:extLst>
          </p:cNvPr>
          <p:cNvSpPr/>
          <p:nvPr userDrawn="1"/>
        </p:nvSpPr>
        <p:spPr>
          <a:xfrm>
            <a:off x="0" y="3467079"/>
            <a:ext cx="6858000" cy="7115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tx1"/>
                </a:solidFill>
              </a:ln>
              <a:solidFill>
                <a:srgbClr val="F9B210"/>
              </a:solidFill>
            </a:endParaRPr>
          </a:p>
        </p:txBody>
      </p:sp>
      <p:sp>
        <p:nvSpPr>
          <p:cNvPr id="14" name="CasellaDiTesto 13">
            <a:extLst>
              <a:ext uri="{FF2B5EF4-FFF2-40B4-BE49-F238E27FC236}">
                <a16:creationId xmlns="" xmlns:a16="http://schemas.microsoft.com/office/drawing/2014/main" id="{D7F53A83-5836-24EE-D9A2-33C258B455AD}"/>
              </a:ext>
            </a:extLst>
          </p:cNvPr>
          <p:cNvSpPr txBox="1"/>
          <p:nvPr userDrawn="1"/>
        </p:nvSpPr>
        <p:spPr>
          <a:xfrm>
            <a:off x="470805" y="3642401"/>
            <a:ext cx="6271518" cy="369332"/>
          </a:xfrm>
          <a:prstGeom prst="rect">
            <a:avLst/>
          </a:prstGeom>
          <a:noFill/>
        </p:spPr>
        <p:txBody>
          <a:bodyPr wrap="square">
            <a:spAutoFit/>
          </a:bodyPr>
          <a:lstStyle/>
          <a:p>
            <a:r>
              <a:rPr lang="it-IT" sz="1750" dirty="0">
                <a:solidFill>
                  <a:schemeClr val="bg1"/>
                </a:solidFill>
                <a:latin typeface="Arial" panose="020B0604020202020204" pitchFamily="34" charset="0"/>
                <a:cs typeface="Arial" panose="020B0604020202020204" pitchFamily="34" charset="0"/>
              </a:rPr>
              <a:t>L’indice mensile sull’andamento del Business Travel in Italia</a:t>
            </a:r>
            <a:endParaRPr lang="en-US" sz="1750" dirty="0">
              <a:solidFill>
                <a:schemeClr val="bg1"/>
              </a:solidFill>
              <a:latin typeface="Arial" panose="020B0604020202020204" pitchFamily="34" charset="0"/>
              <a:cs typeface="Arial" panose="020B0604020202020204" pitchFamily="34" charset="0"/>
            </a:endParaRPr>
          </a:p>
        </p:txBody>
      </p:sp>
      <p:sp>
        <p:nvSpPr>
          <p:cNvPr id="15" name="Rettangolo 14">
            <a:extLst>
              <a:ext uri="{FF2B5EF4-FFF2-40B4-BE49-F238E27FC236}">
                <a16:creationId xmlns="" xmlns:a16="http://schemas.microsoft.com/office/drawing/2014/main" id="{C2CBC909-D260-77C1-2FCC-1F67314D5F9F}"/>
              </a:ext>
            </a:extLst>
          </p:cNvPr>
          <p:cNvSpPr/>
          <p:nvPr userDrawn="1"/>
        </p:nvSpPr>
        <p:spPr>
          <a:xfrm>
            <a:off x="0" y="1567880"/>
            <a:ext cx="4825875" cy="83028"/>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lumMod val="95000"/>
                  <a:lumOff val="5000"/>
                </a:schemeClr>
              </a:solidFill>
            </a:endParaRPr>
          </a:p>
        </p:txBody>
      </p:sp>
      <p:grpSp>
        <p:nvGrpSpPr>
          <p:cNvPr id="16" name="Gruppo 15">
            <a:extLst>
              <a:ext uri="{FF2B5EF4-FFF2-40B4-BE49-F238E27FC236}">
                <a16:creationId xmlns="" xmlns:a16="http://schemas.microsoft.com/office/drawing/2014/main" id="{281BB8A0-214C-D038-C3E8-7834EBAC2564}"/>
              </a:ext>
            </a:extLst>
          </p:cNvPr>
          <p:cNvGrpSpPr/>
          <p:nvPr userDrawn="1"/>
        </p:nvGrpSpPr>
        <p:grpSpPr>
          <a:xfrm>
            <a:off x="4318165" y="550548"/>
            <a:ext cx="2066162" cy="604673"/>
            <a:chOff x="4318165" y="544348"/>
            <a:chExt cx="2066162" cy="604673"/>
          </a:xfrm>
        </p:grpSpPr>
        <p:pic>
          <p:nvPicPr>
            <p:cNvPr id="17" name="Immagine 16">
              <a:extLst>
                <a:ext uri="{FF2B5EF4-FFF2-40B4-BE49-F238E27FC236}">
                  <a16:creationId xmlns="" xmlns:a16="http://schemas.microsoft.com/office/drawing/2014/main" id="{A93017CC-BC63-BADD-4819-06C8CAAC56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165" y="544348"/>
              <a:ext cx="604673" cy="604673"/>
            </a:xfrm>
            <a:prstGeom prst="rect">
              <a:avLst/>
            </a:prstGeom>
          </p:spPr>
        </p:pic>
        <p:sp>
          <p:nvSpPr>
            <p:cNvPr id="18" name="Rettangolo 17">
              <a:extLst>
                <a:ext uri="{FF2B5EF4-FFF2-40B4-BE49-F238E27FC236}">
                  <a16:creationId xmlns="" xmlns:a16="http://schemas.microsoft.com/office/drawing/2014/main" id="{240600B4-B93B-1E33-6ED3-98DE80899328}"/>
                </a:ext>
              </a:extLst>
            </p:cNvPr>
            <p:cNvSpPr/>
            <p:nvPr/>
          </p:nvSpPr>
          <p:spPr>
            <a:xfrm>
              <a:off x="4922838" y="594880"/>
              <a:ext cx="1461489" cy="503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600" b="1" dirty="0">
                  <a:solidFill>
                    <a:srgbClr val="032E5F"/>
                  </a:solidFill>
                  <a:latin typeface="Arial" panose="020B0604020202020204" pitchFamily="34" charset="0"/>
                  <a:cs typeface="Arial" panose="020B0604020202020204" pitchFamily="34" charset="0"/>
                </a:rPr>
                <a:t>Business Travel Trend</a:t>
              </a:r>
            </a:p>
            <a:p>
              <a:r>
                <a:rPr lang="it-IT" sz="600" dirty="0">
                  <a:solidFill>
                    <a:srgbClr val="032E5F"/>
                  </a:solidFill>
                  <a:latin typeface="Arial" panose="020B0604020202020204" pitchFamily="34" charset="0"/>
                  <a:cs typeface="Arial" panose="020B0604020202020204" pitchFamily="34" charset="0"/>
                </a:rPr>
                <a:t>Pubblicazione Centro Studi Promotor</a:t>
              </a:r>
            </a:p>
            <a:p>
              <a:r>
                <a:rPr lang="it-IT" sz="600" dirty="0">
                  <a:solidFill>
                    <a:srgbClr val="032E5F"/>
                  </a:solidFill>
                  <a:latin typeface="Arial" panose="020B0604020202020204" pitchFamily="34" charset="0"/>
                  <a:cs typeface="Arial" panose="020B0604020202020204" pitchFamily="34" charset="0"/>
                </a:rPr>
                <a:t>Via Ugo Bassi 7 – 40121 Bologna</a:t>
              </a:r>
            </a:p>
            <a:p>
              <a:r>
                <a:rPr lang="it-IT" sz="600" dirty="0">
                  <a:solidFill>
                    <a:srgbClr val="032E5F"/>
                  </a:solidFill>
                  <a:latin typeface="Arial" panose="020B0604020202020204" pitchFamily="34" charset="0"/>
                  <a:cs typeface="Arial" panose="020B0604020202020204" pitchFamily="34" charset="0"/>
                </a:rPr>
                <a:t>N 5 Maggio 2023</a:t>
              </a:r>
              <a:endParaRPr lang="en-US" sz="600" dirty="0">
                <a:solidFill>
                  <a:srgbClr val="032E5F"/>
                </a:solidFill>
                <a:latin typeface="Arial" panose="020B0604020202020204" pitchFamily="34" charset="0"/>
                <a:cs typeface="Arial" panose="020B0604020202020204" pitchFamily="34" charset="0"/>
              </a:endParaRPr>
            </a:p>
          </p:txBody>
        </p:sp>
      </p:grpSp>
      <p:pic>
        <p:nvPicPr>
          <p:cNvPr id="19" name="Immagine 18">
            <a:extLst>
              <a:ext uri="{FF2B5EF4-FFF2-40B4-BE49-F238E27FC236}">
                <a16:creationId xmlns="" xmlns:a16="http://schemas.microsoft.com/office/drawing/2014/main" id="{1B2F3311-CD17-D63E-FCAB-B6654AAE044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354" r="6814"/>
          <a:stretch/>
        </p:blipFill>
        <p:spPr>
          <a:xfrm>
            <a:off x="2717466" y="424679"/>
            <a:ext cx="882548" cy="856411"/>
          </a:xfrm>
          <a:prstGeom prst="rect">
            <a:avLst/>
          </a:prstGeom>
        </p:spPr>
      </p:pic>
      <p:pic>
        <p:nvPicPr>
          <p:cNvPr id="20" name="Immagine 19" descr="Immagine che contiene Elementi grafici, Carattere, logo, grafica&#10;&#10;Descrizione generata automaticamente">
            <a:extLst>
              <a:ext uri="{FF2B5EF4-FFF2-40B4-BE49-F238E27FC236}">
                <a16:creationId xmlns="" xmlns:a16="http://schemas.microsoft.com/office/drawing/2014/main" id="{613DA7D2-E48C-B438-F091-60274C0FCFEE}"/>
              </a:ext>
            </a:extLst>
          </p:cNvPr>
          <p:cNvPicPr>
            <a:picLocks noChangeAspect="1"/>
          </p:cNvPicPr>
          <p:nvPr userDrawn="1"/>
        </p:nvPicPr>
        <p:blipFill>
          <a:blip r:embed="rId4"/>
          <a:stretch>
            <a:fillRect/>
          </a:stretch>
        </p:blipFill>
        <p:spPr>
          <a:xfrm>
            <a:off x="510904" y="415794"/>
            <a:ext cx="1528510" cy="955318"/>
          </a:xfrm>
          <a:prstGeom prst="rect">
            <a:avLst/>
          </a:prstGeom>
        </p:spPr>
      </p:pic>
      <p:sp>
        <p:nvSpPr>
          <p:cNvPr id="2" name="Titolo 1">
            <a:extLst>
              <a:ext uri="{FF2B5EF4-FFF2-40B4-BE49-F238E27FC236}">
                <a16:creationId xmlns="" xmlns:a16="http://schemas.microsoft.com/office/drawing/2014/main" id="{23FE993A-4FF4-BDE5-7026-7259CA7B86B3}"/>
              </a:ext>
            </a:extLst>
          </p:cNvPr>
          <p:cNvSpPr>
            <a:spLocks noGrp="1"/>
          </p:cNvSpPr>
          <p:nvPr>
            <p:ph type="title" hasCustomPrompt="1"/>
          </p:nvPr>
        </p:nvSpPr>
        <p:spPr>
          <a:xfrm>
            <a:off x="4762992" y="1773310"/>
            <a:ext cx="2095008" cy="761536"/>
          </a:xfrm>
        </p:spPr>
        <p:txBody>
          <a:bodyPr anchor="ctr">
            <a:noAutofit/>
          </a:bodyPr>
          <a:lstStyle>
            <a:lvl1pPr algn="ctr">
              <a:defRPr sz="6600" b="1">
                <a:solidFill>
                  <a:schemeClr val="bg1"/>
                </a:solidFill>
                <a:latin typeface="Arial" panose="020B0604020202020204" pitchFamily="34" charset="0"/>
                <a:cs typeface="Arial" panose="020B0604020202020204" pitchFamily="34" charset="0"/>
              </a:defRPr>
            </a:lvl1pPr>
          </a:lstStyle>
          <a:p>
            <a:r>
              <a:rPr lang="it-IT" dirty="0"/>
              <a:t>#NN</a:t>
            </a:r>
          </a:p>
        </p:txBody>
      </p:sp>
      <p:sp>
        <p:nvSpPr>
          <p:cNvPr id="24" name="Segnaposto testo 3">
            <a:extLst>
              <a:ext uri="{FF2B5EF4-FFF2-40B4-BE49-F238E27FC236}">
                <a16:creationId xmlns="" xmlns:a16="http://schemas.microsoft.com/office/drawing/2014/main" id="{055B2F31-751D-22E4-4A16-2A2DA219065F}"/>
              </a:ext>
            </a:extLst>
          </p:cNvPr>
          <p:cNvSpPr>
            <a:spLocks noGrp="1"/>
          </p:cNvSpPr>
          <p:nvPr>
            <p:ph type="body" sz="half" idx="2" hasCustomPrompt="1"/>
          </p:nvPr>
        </p:nvSpPr>
        <p:spPr>
          <a:xfrm>
            <a:off x="4762992" y="2736143"/>
            <a:ext cx="2095008" cy="628442"/>
          </a:xfrm>
        </p:spPr>
        <p:txBody>
          <a:bodyPr anchor="ctr">
            <a:noAutofit/>
          </a:bodyPr>
          <a:lstStyle>
            <a:lvl1pPr marL="0" indent="0" algn="ctr">
              <a:buNone/>
              <a:defRPr sz="31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MMM AN</a:t>
            </a:r>
          </a:p>
        </p:txBody>
      </p:sp>
    </p:spTree>
    <p:extLst>
      <p:ext uri="{BB962C8B-B14F-4D97-AF65-F5344CB8AC3E}">
        <p14:creationId xmlns:p14="http://schemas.microsoft.com/office/powerpoint/2010/main" val="2059836046"/>
      </p:ext>
    </p:extLst>
  </p:cSld>
  <p:clrMapOvr>
    <a:masterClrMapping/>
  </p:clrMapOvr>
  <p:extLst>
    <p:ext uri="{DCECCB84-F9BA-43D5-87BE-67443E8EF086}">
      <p15:sldGuideLst xmlns=""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61789D-925A-40D6-9E2D-89D7C1FFA74D}" type="datetimeFigureOut">
              <a:rPr lang="it-IT" smtClean="0"/>
              <a:t>04/12/2023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182453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93700"/>
            <a:ext cx="2255838" cy="1679575"/>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61789D-925A-40D6-9E2D-89D7C1FFA74D}" type="datetimeFigureOut">
              <a:rPr lang="it-IT" smtClean="0"/>
              <a:t>04/12/2023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238735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934200"/>
            <a:ext cx="4114800" cy="819150"/>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61789D-925A-40D6-9E2D-89D7C1FFA74D}" type="datetimeFigureOut">
              <a:rPr lang="it-IT" smtClean="0"/>
              <a:t>04/12/2023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340838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61789D-925A-40D6-9E2D-89D7C1FFA74D}" type="datetimeFigureOut">
              <a:rPr lang="it-IT" smtClean="0"/>
              <a:t>04/12/2023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84178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96875"/>
            <a:ext cx="1543050" cy="84518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42900" y="396875"/>
            <a:ext cx="4476750" cy="84518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61789D-925A-40D6-9E2D-89D7C1FFA74D}" type="datetimeFigureOut">
              <a:rPr lang="it-IT" smtClean="0"/>
              <a:t>04/12/2023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216362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78CD4D7A-396D-3364-7255-B26B0CF8888F}"/>
              </a:ext>
            </a:extLst>
          </p:cNvPr>
          <p:cNvSpPr>
            <a:spLocks noGrp="1"/>
          </p:cNvSpPr>
          <p:nvPr>
            <p:ph idx="1"/>
          </p:nvPr>
        </p:nvSpPr>
        <p:spPr>
          <a:xfrm>
            <a:off x="511947" y="6701742"/>
            <a:ext cx="5871391" cy="2849960"/>
          </a:xfrm>
        </p:spPr>
        <p:txBody>
          <a:bodyPr>
            <a:normAutofit/>
          </a:bodyPr>
          <a:lstStyle>
            <a:lvl1pPr marL="0" indent="0" algn="ctr">
              <a:buFontTx/>
              <a:buNone/>
              <a:defRPr sz="1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endParaRPr lang="it-IT" dirty="0"/>
          </a:p>
          <a:p>
            <a:endParaRPr lang="it-IT" dirty="0"/>
          </a:p>
          <a:p>
            <a:r>
              <a:rPr lang="it-IT" dirty="0"/>
              <a:t>Clicca per inserire immagini/grafici/tabelle</a:t>
            </a:r>
          </a:p>
        </p:txBody>
      </p:sp>
      <p:sp>
        <p:nvSpPr>
          <p:cNvPr id="4" name="Segnaposto testo 3">
            <a:extLst>
              <a:ext uri="{FF2B5EF4-FFF2-40B4-BE49-F238E27FC236}">
                <a16:creationId xmlns="" xmlns:a16="http://schemas.microsoft.com/office/drawing/2014/main" id="{84AF364A-2BCF-7D75-4536-00D0FDCA73DA}"/>
              </a:ext>
            </a:extLst>
          </p:cNvPr>
          <p:cNvSpPr>
            <a:spLocks noGrp="1"/>
          </p:cNvSpPr>
          <p:nvPr>
            <p:ph type="body" sz="half" idx="2"/>
          </p:nvPr>
        </p:nvSpPr>
        <p:spPr>
          <a:xfrm>
            <a:off x="511947" y="2022580"/>
            <a:ext cx="2822924" cy="4573430"/>
          </a:xfrm>
        </p:spPr>
        <p:txBody>
          <a:bodyPr>
            <a:normAutofit/>
          </a:bodyPr>
          <a:lstStyle>
            <a:lvl1pPr marL="0" indent="0">
              <a:buNone/>
              <a:defRPr sz="900">
                <a:solidFill>
                  <a:srgbClr val="002E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8" name="Rettangolo 7">
            <a:extLst>
              <a:ext uri="{FF2B5EF4-FFF2-40B4-BE49-F238E27FC236}">
                <a16:creationId xmlns="" xmlns:a16="http://schemas.microsoft.com/office/drawing/2014/main" id="{C47D0D45-AD34-8681-C0F8-969DAE6DF1BE}"/>
              </a:ext>
            </a:extLst>
          </p:cNvPr>
          <p:cNvSpPr/>
          <p:nvPr userDrawn="1"/>
        </p:nvSpPr>
        <p:spPr>
          <a:xfrm>
            <a:off x="0" y="0"/>
            <a:ext cx="6858000" cy="167497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chemeClr val="tx1"/>
                </a:solidFill>
              </a:ln>
              <a:solidFill>
                <a:srgbClr val="F9B210"/>
              </a:solidFill>
            </a:endParaRPr>
          </a:p>
        </p:txBody>
      </p:sp>
      <p:sp>
        <p:nvSpPr>
          <p:cNvPr id="9" name="Rettangolo 8">
            <a:extLst>
              <a:ext uri="{FF2B5EF4-FFF2-40B4-BE49-F238E27FC236}">
                <a16:creationId xmlns="" xmlns:a16="http://schemas.microsoft.com/office/drawing/2014/main" id="{AFA9B2DB-55B7-0744-1E96-7708D8656DE4}"/>
              </a:ext>
            </a:extLst>
          </p:cNvPr>
          <p:cNvSpPr/>
          <p:nvPr userDrawn="1"/>
        </p:nvSpPr>
        <p:spPr>
          <a:xfrm>
            <a:off x="0" y="1674976"/>
            <a:ext cx="6858000" cy="139688"/>
          </a:xfrm>
          <a:prstGeom prst="rect">
            <a:avLst/>
          </a:prstGeom>
          <a:solidFill>
            <a:srgbClr val="F0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08800"/>
              </a:solidFill>
            </a:endParaRPr>
          </a:p>
        </p:txBody>
      </p:sp>
      <p:sp>
        <p:nvSpPr>
          <p:cNvPr id="2" name="Titolo 1">
            <a:extLst>
              <a:ext uri="{FF2B5EF4-FFF2-40B4-BE49-F238E27FC236}">
                <a16:creationId xmlns="" xmlns:a16="http://schemas.microsoft.com/office/drawing/2014/main" id="{EBA76746-F1F4-4780-0809-6655EC69D7FB}"/>
              </a:ext>
            </a:extLst>
          </p:cNvPr>
          <p:cNvSpPr>
            <a:spLocks noGrp="1"/>
          </p:cNvSpPr>
          <p:nvPr>
            <p:ph type="title" hasCustomPrompt="1"/>
          </p:nvPr>
        </p:nvSpPr>
        <p:spPr>
          <a:xfrm>
            <a:off x="471488" y="306332"/>
            <a:ext cx="5911850" cy="346704"/>
          </a:xfrm>
        </p:spPr>
        <p:txBody>
          <a:bodyPr anchor="t">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it-IT" dirty="0"/>
              <a:t>BTT LUGLIO // Inserire titolo</a:t>
            </a:r>
          </a:p>
        </p:txBody>
      </p:sp>
      <p:sp>
        <p:nvSpPr>
          <p:cNvPr id="12" name="Segnaposto testo 3">
            <a:extLst>
              <a:ext uri="{FF2B5EF4-FFF2-40B4-BE49-F238E27FC236}">
                <a16:creationId xmlns="" xmlns:a16="http://schemas.microsoft.com/office/drawing/2014/main" id="{22223E28-C1AC-1E85-43D6-6CDA6CAE9AD0}"/>
              </a:ext>
            </a:extLst>
          </p:cNvPr>
          <p:cNvSpPr>
            <a:spLocks noGrp="1"/>
          </p:cNvSpPr>
          <p:nvPr>
            <p:ph type="body" sz="half" idx="10"/>
          </p:nvPr>
        </p:nvSpPr>
        <p:spPr>
          <a:xfrm>
            <a:off x="3560414" y="2022580"/>
            <a:ext cx="2822924" cy="4573430"/>
          </a:xfrm>
        </p:spPr>
        <p:txBody>
          <a:bodyPr>
            <a:normAutofit/>
          </a:bodyPr>
          <a:lstStyle>
            <a:lvl1pPr marL="0" indent="0">
              <a:buNone/>
              <a:defRPr sz="900">
                <a:solidFill>
                  <a:srgbClr val="002E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13" name="Segnaposto testo 3">
            <a:extLst>
              <a:ext uri="{FF2B5EF4-FFF2-40B4-BE49-F238E27FC236}">
                <a16:creationId xmlns="" xmlns:a16="http://schemas.microsoft.com/office/drawing/2014/main" id="{C1A28B37-8922-71E8-42D8-330C7225D406}"/>
              </a:ext>
            </a:extLst>
          </p:cNvPr>
          <p:cNvSpPr>
            <a:spLocks noGrp="1"/>
          </p:cNvSpPr>
          <p:nvPr>
            <p:ph type="body" sz="half" idx="11" hasCustomPrompt="1"/>
          </p:nvPr>
        </p:nvSpPr>
        <p:spPr>
          <a:xfrm>
            <a:off x="471487" y="758768"/>
            <a:ext cx="5911849" cy="708292"/>
          </a:xfrm>
        </p:spPr>
        <p:txBody>
          <a:bodyPr>
            <a:normAutofit/>
          </a:bodyP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Inserire sottotitolo</a:t>
            </a:r>
          </a:p>
        </p:txBody>
      </p:sp>
    </p:spTree>
    <p:extLst>
      <p:ext uri="{BB962C8B-B14F-4D97-AF65-F5344CB8AC3E}">
        <p14:creationId xmlns:p14="http://schemas.microsoft.com/office/powerpoint/2010/main" val="4082682398"/>
      </p:ext>
    </p:extLst>
  </p:cSld>
  <p:clrMapOvr>
    <a:masterClrMapping/>
  </p:clrMapOvr>
  <p:extLst>
    <p:ext uri="{DCECCB84-F9BA-43D5-87BE-67443E8EF086}">
      <p15:sldGuideLst xmlns=""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uto con didascalia">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78CD4D7A-396D-3364-7255-B26B0CF8888F}"/>
              </a:ext>
            </a:extLst>
          </p:cNvPr>
          <p:cNvSpPr>
            <a:spLocks noGrp="1"/>
          </p:cNvSpPr>
          <p:nvPr>
            <p:ph idx="1"/>
          </p:nvPr>
        </p:nvSpPr>
        <p:spPr>
          <a:xfrm>
            <a:off x="511947" y="6701742"/>
            <a:ext cx="5871391" cy="2849960"/>
          </a:xfrm>
        </p:spPr>
        <p:txBody>
          <a:bodyPr>
            <a:normAutofit/>
          </a:bodyPr>
          <a:lstStyle>
            <a:lvl1pPr marL="0" indent="0" algn="ctr">
              <a:buFontTx/>
              <a:buNone/>
              <a:defRPr sz="1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endParaRPr lang="it-IT" dirty="0"/>
          </a:p>
          <a:p>
            <a:endParaRPr lang="it-IT" dirty="0"/>
          </a:p>
          <a:p>
            <a:r>
              <a:rPr lang="it-IT" dirty="0"/>
              <a:t>Clicca per inserire immagini/grafici/tabelle</a:t>
            </a:r>
          </a:p>
        </p:txBody>
      </p:sp>
      <p:sp>
        <p:nvSpPr>
          <p:cNvPr id="4" name="Segnaposto testo 3">
            <a:extLst>
              <a:ext uri="{FF2B5EF4-FFF2-40B4-BE49-F238E27FC236}">
                <a16:creationId xmlns="" xmlns:a16="http://schemas.microsoft.com/office/drawing/2014/main" id="{84AF364A-2BCF-7D75-4536-00D0FDCA73DA}"/>
              </a:ext>
            </a:extLst>
          </p:cNvPr>
          <p:cNvSpPr>
            <a:spLocks noGrp="1"/>
          </p:cNvSpPr>
          <p:nvPr>
            <p:ph type="body" sz="half" idx="2"/>
          </p:nvPr>
        </p:nvSpPr>
        <p:spPr>
          <a:xfrm>
            <a:off x="511946" y="1347666"/>
            <a:ext cx="5823539" cy="4573430"/>
          </a:xfrm>
        </p:spPr>
        <p:txBody>
          <a:bodyPr>
            <a:normAutofit/>
          </a:bodyPr>
          <a:lstStyle>
            <a:lvl1pPr marL="0" indent="0">
              <a:buNone/>
              <a:defRPr sz="900">
                <a:solidFill>
                  <a:srgbClr val="002E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8" name="Rettangolo 7">
            <a:extLst>
              <a:ext uri="{FF2B5EF4-FFF2-40B4-BE49-F238E27FC236}">
                <a16:creationId xmlns="" xmlns:a16="http://schemas.microsoft.com/office/drawing/2014/main" id="{C47D0D45-AD34-8681-C0F8-969DAE6DF1BE}"/>
              </a:ext>
            </a:extLst>
          </p:cNvPr>
          <p:cNvSpPr/>
          <p:nvPr userDrawn="1"/>
        </p:nvSpPr>
        <p:spPr>
          <a:xfrm>
            <a:off x="0" y="0"/>
            <a:ext cx="6858000" cy="99060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chemeClr val="tx1"/>
                </a:solidFill>
              </a:ln>
              <a:solidFill>
                <a:srgbClr val="F9B210"/>
              </a:solidFill>
            </a:endParaRPr>
          </a:p>
        </p:txBody>
      </p:sp>
      <p:sp>
        <p:nvSpPr>
          <p:cNvPr id="9" name="Rettangolo 8">
            <a:extLst>
              <a:ext uri="{FF2B5EF4-FFF2-40B4-BE49-F238E27FC236}">
                <a16:creationId xmlns="" xmlns:a16="http://schemas.microsoft.com/office/drawing/2014/main" id="{AFA9B2DB-55B7-0744-1E96-7708D8656DE4}"/>
              </a:ext>
            </a:extLst>
          </p:cNvPr>
          <p:cNvSpPr/>
          <p:nvPr userDrawn="1"/>
        </p:nvSpPr>
        <p:spPr>
          <a:xfrm>
            <a:off x="-10884" y="990600"/>
            <a:ext cx="6858000" cy="139688"/>
          </a:xfrm>
          <a:prstGeom prst="rect">
            <a:avLst/>
          </a:prstGeom>
          <a:solidFill>
            <a:srgbClr val="F0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08800"/>
              </a:solidFill>
            </a:endParaRPr>
          </a:p>
        </p:txBody>
      </p:sp>
      <p:sp>
        <p:nvSpPr>
          <p:cNvPr id="2" name="Titolo 1">
            <a:extLst>
              <a:ext uri="{FF2B5EF4-FFF2-40B4-BE49-F238E27FC236}">
                <a16:creationId xmlns="" xmlns:a16="http://schemas.microsoft.com/office/drawing/2014/main" id="{EBA76746-F1F4-4780-0809-6655EC69D7FB}"/>
              </a:ext>
            </a:extLst>
          </p:cNvPr>
          <p:cNvSpPr>
            <a:spLocks noGrp="1"/>
          </p:cNvSpPr>
          <p:nvPr>
            <p:ph type="title" hasCustomPrompt="1"/>
          </p:nvPr>
        </p:nvSpPr>
        <p:spPr>
          <a:xfrm>
            <a:off x="471488" y="306332"/>
            <a:ext cx="5911850" cy="346704"/>
          </a:xfrm>
        </p:spPr>
        <p:txBody>
          <a:bodyPr anchor="t">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it-IT" dirty="0"/>
              <a:t>BTT LUGLIO // Inserire titolo</a:t>
            </a:r>
          </a:p>
        </p:txBody>
      </p:sp>
    </p:spTree>
    <p:extLst>
      <p:ext uri="{BB962C8B-B14F-4D97-AF65-F5344CB8AC3E}">
        <p14:creationId xmlns:p14="http://schemas.microsoft.com/office/powerpoint/2010/main" val="1512135451"/>
      </p:ext>
    </p:extLst>
  </p:cSld>
  <p:clrMapOvr>
    <a:masterClrMapping/>
  </p:clrMapOvr>
  <p:extLst>
    <p:ext uri="{DCECCB84-F9BA-43D5-87BE-67443E8EF086}">
      <p15:sldGuideLst xmlns=""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6575"/>
            <a:ext cx="5829300" cy="2124075"/>
          </a:xfrm>
        </p:spPr>
        <p:txBody>
          <a:bodyPr/>
          <a:lstStyle/>
          <a:p>
            <a:r>
              <a:rPr lang="it-IT"/>
              <a:t>Fare clic per modificare lo stile del titolo</a:t>
            </a:r>
          </a:p>
        </p:txBody>
      </p:sp>
      <p:sp>
        <p:nvSpPr>
          <p:cNvPr id="3" name="Sottotitolo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61789D-925A-40D6-9E2D-89D7C1FFA74D}" type="datetimeFigureOut">
              <a:rPr lang="it-IT" smtClean="0"/>
              <a:t>04/12/2023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65509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61789D-925A-40D6-9E2D-89D7C1FFA74D}" type="datetimeFigureOut">
              <a:rPr lang="it-IT" smtClean="0"/>
              <a:t>04/12/2023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202356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6365875"/>
            <a:ext cx="5829300" cy="1966913"/>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541338" y="419893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61789D-925A-40D6-9E2D-89D7C1FFA74D}" type="datetimeFigureOut">
              <a:rPr lang="it-IT" smtClean="0"/>
              <a:t>04/12/2023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136625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61789D-925A-40D6-9E2D-89D7C1FFA74D}" type="datetimeFigureOut">
              <a:rPr lang="it-IT" smtClean="0"/>
              <a:t>04/12/2023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41683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61789D-925A-40D6-9E2D-89D7C1FFA74D}" type="datetimeFigureOut">
              <a:rPr lang="it-IT" smtClean="0"/>
              <a:t>04/12/2023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106589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61789D-925A-40D6-9E2D-89D7C1FFA74D}" type="datetimeFigureOut">
              <a:rPr lang="it-IT" smtClean="0"/>
              <a:t>04/12/2023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3789447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33803849-B183-0C6A-2A62-367DF5A5A546}"/>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07EE7137-9E77-FB2A-F4FB-DA3565AAC27E}"/>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EA479CE-C21E-8738-18F2-6731DDFB0291}"/>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3412BFD6-E151-964C-8373-763940227ACB}" type="datetimeFigureOut">
              <a:rPr lang="it-IT" smtClean="0"/>
              <a:t>04/12/2023</a:t>
            </a:fld>
            <a:endParaRPr lang="it-IT"/>
          </a:p>
        </p:txBody>
      </p:sp>
      <p:sp>
        <p:nvSpPr>
          <p:cNvPr id="5" name="Segnaposto piè di pagina 4">
            <a:extLst>
              <a:ext uri="{FF2B5EF4-FFF2-40B4-BE49-F238E27FC236}">
                <a16:creationId xmlns="" xmlns:a16="http://schemas.microsoft.com/office/drawing/2014/main" id="{6BDF336D-5E53-8181-6021-D789C15D7728}"/>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01F021F6-9A5C-62C6-B788-4CA2454AE416}"/>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DAAF9EA-F5D1-BB4D-B9DC-3CB4B9B1655E}" type="slidenum">
              <a:rPr lang="it-IT" smtClean="0"/>
              <a:t>‹N›</a:t>
            </a:fld>
            <a:endParaRPr lang="it-IT"/>
          </a:p>
        </p:txBody>
      </p:sp>
    </p:spTree>
    <p:extLst>
      <p:ext uri="{BB962C8B-B14F-4D97-AF65-F5344CB8AC3E}">
        <p14:creationId xmlns:p14="http://schemas.microsoft.com/office/powerpoint/2010/main" val="3655224203"/>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7F61789D-925A-40D6-9E2D-89D7C1FFA74D}" type="datetimeFigureOut">
              <a:rPr lang="it-IT" smtClean="0"/>
              <a:t>04/12/2023</a:t>
            </a:fld>
            <a:endParaRPr lang="it-IT"/>
          </a:p>
        </p:txBody>
      </p:sp>
      <p:sp>
        <p:nvSpPr>
          <p:cNvPr id="5" name="Segnaposto piè di pagina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458B999B-416D-414D-8B5F-96251FD660B9}" type="slidenum">
              <a:rPr lang="it-IT" smtClean="0"/>
              <a:t>‹N›</a:t>
            </a:fld>
            <a:endParaRPr lang="it-IT"/>
          </a:p>
        </p:txBody>
      </p:sp>
    </p:spTree>
    <p:extLst>
      <p:ext uri="{BB962C8B-B14F-4D97-AF65-F5344CB8AC3E}">
        <p14:creationId xmlns:p14="http://schemas.microsoft.com/office/powerpoint/2010/main" val="27481696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info@centrostudipromotor.com" TargetMode="External"/><Relationship Id="rId2" Type="http://schemas.openxmlformats.org/officeDocument/2006/relationships/hyperlink" Target="mailto:Direzione.marketing@uvetgbt.com" TargetMode="External"/><Relationship Id="rId1" Type="http://schemas.openxmlformats.org/officeDocument/2006/relationships/slideLayout" Target="../slideLayouts/slideLayout3.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0F8B2876-7AE9-5E5B-E7E3-1AC73DBFD96E}"/>
              </a:ext>
            </a:extLst>
          </p:cNvPr>
          <p:cNvSpPr>
            <a:spLocks noGrp="1"/>
          </p:cNvSpPr>
          <p:nvPr>
            <p:ph type="title"/>
          </p:nvPr>
        </p:nvSpPr>
        <p:spPr/>
        <p:txBody>
          <a:bodyPr/>
          <a:lstStyle/>
          <a:p>
            <a:r>
              <a:rPr lang="it-IT" dirty="0"/>
              <a:t>#</a:t>
            </a:r>
            <a:r>
              <a:rPr lang="it-IT" dirty="0" smtClean="0"/>
              <a:t>11</a:t>
            </a:r>
            <a:endParaRPr lang="it-IT" dirty="0"/>
          </a:p>
        </p:txBody>
      </p:sp>
      <p:sp>
        <p:nvSpPr>
          <p:cNvPr id="6" name="Segnaposto testo 5">
            <a:extLst>
              <a:ext uri="{FF2B5EF4-FFF2-40B4-BE49-F238E27FC236}">
                <a16:creationId xmlns="" xmlns:a16="http://schemas.microsoft.com/office/drawing/2014/main" id="{361188DD-E09A-4FAC-EC01-2A3AB1AE95BD}"/>
              </a:ext>
            </a:extLst>
          </p:cNvPr>
          <p:cNvSpPr>
            <a:spLocks noGrp="1"/>
          </p:cNvSpPr>
          <p:nvPr>
            <p:ph type="body" sz="half" idx="2"/>
          </p:nvPr>
        </p:nvSpPr>
        <p:spPr/>
        <p:txBody>
          <a:bodyPr/>
          <a:lstStyle/>
          <a:p>
            <a:r>
              <a:rPr lang="it-IT" dirty="0" err="1" smtClean="0"/>
              <a:t>Nov</a:t>
            </a:r>
            <a:r>
              <a:rPr lang="it-IT" dirty="0" smtClean="0"/>
              <a:t> </a:t>
            </a:r>
            <a:r>
              <a:rPr lang="it-IT" dirty="0"/>
              <a:t>23</a:t>
            </a:r>
          </a:p>
        </p:txBody>
      </p:sp>
      <p:pic>
        <p:nvPicPr>
          <p:cNvPr id="5" name="Segnaposto immagin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2160" b="22160"/>
          <a:stretch>
            <a:fillRect/>
          </a:stretch>
        </p:blipFill>
        <p:spPr/>
      </p:pic>
    </p:spTree>
    <p:extLst>
      <p:ext uri="{BB962C8B-B14F-4D97-AF65-F5344CB8AC3E}">
        <p14:creationId xmlns:p14="http://schemas.microsoft.com/office/powerpoint/2010/main" val="18946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094" y="5584196"/>
            <a:ext cx="4171155" cy="415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olo 7">
            <a:extLst>
              <a:ext uri="{FF2B5EF4-FFF2-40B4-BE49-F238E27FC236}">
                <a16:creationId xmlns="" xmlns:a16="http://schemas.microsoft.com/office/drawing/2014/main" id="{D6006B81-9C19-390C-7401-D4A82C3C73CE}"/>
              </a:ext>
            </a:extLst>
          </p:cNvPr>
          <p:cNvSpPr>
            <a:spLocks noGrp="1"/>
          </p:cNvSpPr>
          <p:nvPr>
            <p:ph type="title"/>
          </p:nvPr>
        </p:nvSpPr>
        <p:spPr>
          <a:xfrm>
            <a:off x="482391" y="-55970"/>
            <a:ext cx="5911850" cy="346704"/>
          </a:xfrm>
        </p:spPr>
        <p:txBody>
          <a:bodyPr>
            <a:normAutofit fontScale="90000"/>
          </a:bodyPr>
          <a:lstStyle/>
          <a:p>
            <a:pPr algn="just"/>
            <a:r>
              <a:rPr lang="it-IT" dirty="0"/>
              <a:t/>
            </a:r>
            <a:br>
              <a:rPr lang="it-IT" dirty="0"/>
            </a:br>
            <a:r>
              <a:rPr lang="it-IT" u="sng" dirty="0"/>
              <a:t>BTT di </a:t>
            </a:r>
            <a:r>
              <a:rPr lang="it-IT" u="sng" dirty="0" smtClean="0"/>
              <a:t>Novembre </a:t>
            </a:r>
            <a:r>
              <a:rPr lang="it-IT" u="sng" dirty="0"/>
              <a:t>progressivo a quota </a:t>
            </a:r>
            <a:r>
              <a:rPr lang="it-IT" u="sng" dirty="0" smtClean="0"/>
              <a:t>91 </a:t>
            </a:r>
            <a:endParaRPr lang="it-IT" u="sng" dirty="0"/>
          </a:p>
        </p:txBody>
      </p:sp>
      <p:sp>
        <p:nvSpPr>
          <p:cNvPr id="12" name="Segnaposto testo 11">
            <a:extLst>
              <a:ext uri="{FF2B5EF4-FFF2-40B4-BE49-F238E27FC236}">
                <a16:creationId xmlns="" xmlns:a16="http://schemas.microsoft.com/office/drawing/2014/main" id="{5502C0A7-A870-A556-83E8-EA675E0F58B7}"/>
              </a:ext>
            </a:extLst>
          </p:cNvPr>
          <p:cNvSpPr>
            <a:spLocks noGrp="1"/>
          </p:cNvSpPr>
          <p:nvPr>
            <p:ph type="body" sz="half" idx="11"/>
          </p:nvPr>
        </p:nvSpPr>
        <p:spPr>
          <a:xfrm>
            <a:off x="471487" y="681134"/>
            <a:ext cx="5911849" cy="708292"/>
          </a:xfrm>
        </p:spPr>
        <p:txBody>
          <a:bodyPr>
            <a:normAutofit/>
          </a:bodyPr>
          <a:lstStyle/>
          <a:p>
            <a:r>
              <a:rPr lang="it-IT" i="1" dirty="0"/>
              <a:t>Il BTT </a:t>
            </a:r>
            <a:r>
              <a:rPr lang="it-IT" i="1" dirty="0" smtClean="0"/>
              <a:t>del mese </a:t>
            </a:r>
            <a:r>
              <a:rPr lang="it-IT" i="1" dirty="0" smtClean="0"/>
              <a:t>registra </a:t>
            </a:r>
            <a:r>
              <a:rPr lang="it-IT" i="1" dirty="0"/>
              <a:t>un </a:t>
            </a:r>
            <a:r>
              <a:rPr lang="it-IT" i="1" dirty="0" smtClean="0"/>
              <a:t>83 </a:t>
            </a:r>
            <a:r>
              <a:rPr lang="it-IT" i="1" dirty="0"/>
              <a:t>per quanto riguarda la spesa globale a fronte di un </a:t>
            </a:r>
            <a:r>
              <a:rPr lang="it-IT" i="1" dirty="0" smtClean="0"/>
              <a:t>indice stabile per </a:t>
            </a:r>
            <a:r>
              <a:rPr lang="it-IT" i="1" dirty="0"/>
              <a:t>numero di transazioni.</a:t>
            </a:r>
            <a:r>
              <a:rPr lang="it-IT" dirty="0"/>
              <a:t> </a:t>
            </a:r>
          </a:p>
        </p:txBody>
      </p:sp>
      <p:sp>
        <p:nvSpPr>
          <p:cNvPr id="13" name="CasellaDiTesto 12">
            <a:extLst>
              <a:ext uri="{FF2B5EF4-FFF2-40B4-BE49-F238E27FC236}">
                <a16:creationId xmlns="" xmlns:a16="http://schemas.microsoft.com/office/drawing/2014/main" id="{3A1E9432-277E-10D4-7BBB-65B6B0BB2159}"/>
              </a:ext>
            </a:extLst>
          </p:cNvPr>
          <p:cNvSpPr txBox="1"/>
          <p:nvPr/>
        </p:nvSpPr>
        <p:spPr>
          <a:xfrm>
            <a:off x="439775" y="2027555"/>
            <a:ext cx="4011450" cy="3921907"/>
          </a:xfrm>
          <a:prstGeom prst="rect">
            <a:avLst/>
          </a:prstGeom>
          <a:noFill/>
        </p:spPr>
        <p:txBody>
          <a:bodyPr wrap="square">
            <a:normAutofit/>
          </a:bodyPr>
          <a:lstStyle/>
          <a:p>
            <a:pPr marR="1532890" algn="just">
              <a:lnSpc>
                <a:spcPct val="117000"/>
              </a:lnSpc>
              <a:spcAft>
                <a:spcPts val="800"/>
              </a:spcAft>
            </a:pPr>
            <a:r>
              <a:rPr lang="it-IT" sz="1200" b="1" u="sng" dirty="0" smtClean="0">
                <a:solidFill>
                  <a:srgbClr val="032E5F"/>
                </a:solidFill>
                <a:latin typeface="Arial" panose="020B0604020202020204" pitchFamily="34" charset="0"/>
                <a:ea typeface="Calibri" panose="020F0502020204030204" pitchFamily="34" charset="0"/>
                <a:cs typeface="Arial" panose="020B0604020202020204" pitchFamily="34" charset="0"/>
              </a:rPr>
              <a:t>BTT  Novembre</a:t>
            </a:r>
            <a:endParaRPr lang="it-IT" sz="1200" b="1" u="sng" dirty="0">
              <a:solidFill>
                <a:srgbClr val="032E5F"/>
              </a:solidFill>
              <a:latin typeface="Arial" panose="020B0604020202020204" pitchFamily="34" charset="0"/>
              <a:ea typeface="Calibri" panose="020F0502020204030204" pitchFamily="34" charset="0"/>
              <a:cs typeface="Arial" panose="020B0604020202020204" pitchFamily="34" charset="0"/>
            </a:endParaRP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La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spesa media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è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in aumento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rispetto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al mese precedente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restando alta a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quota </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120</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a:t>
            </a:r>
            <a:endParaRPr lang="it-IT" sz="900" dirty="0">
              <a:solidFill>
                <a:srgbClr val="032E5F"/>
              </a:solidFill>
              <a:latin typeface="Arial" panose="020B0604020202020204" pitchFamily="34" charset="0"/>
              <a:ea typeface="Calibri" panose="020F0502020204030204" pitchFamily="34" charset="0"/>
              <a:cs typeface="Arial" panose="020B0604020202020204" pitchFamily="34" charset="0"/>
            </a:endParaRP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In termini economici restano positivi il BTT del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Car </a:t>
            </a:r>
            <a:r>
              <a:rPr lang="it-IT" sz="900" b="1" dirty="0" err="1">
                <a:solidFill>
                  <a:srgbClr val="032E5F"/>
                </a:solidFill>
                <a:latin typeface="Arial" panose="020B0604020202020204" pitchFamily="34" charset="0"/>
                <a:ea typeface="Calibri" panose="020F0502020204030204" pitchFamily="34" charset="0"/>
                <a:cs typeface="Arial" panose="020B0604020202020204" pitchFamily="34" charset="0"/>
              </a:rPr>
              <a:t>Rental</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109)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e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quello relativo </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all’</a:t>
            </a:r>
            <a:r>
              <a:rPr lang="it-IT" sz="900" b="1" dirty="0" err="1" smtClean="0">
                <a:solidFill>
                  <a:srgbClr val="032E5F"/>
                </a:solidFill>
                <a:latin typeface="Arial" panose="020B0604020202020204" pitchFamily="34" charset="0"/>
                <a:ea typeface="Calibri" panose="020F0502020204030204" pitchFamily="34" charset="0"/>
                <a:cs typeface="Arial" panose="020B0604020202020204" pitchFamily="34" charset="0"/>
              </a:rPr>
              <a:t>Hotellerie</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108</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Treni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e voli mostrano rispettivamente un indice </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64</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e </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70</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 </a:t>
            </a:r>
            <a:endParaRPr lang="it-IT" sz="900" dirty="0">
              <a:solidFill>
                <a:srgbClr val="032E5F"/>
              </a:solidFill>
              <a:latin typeface="Arial" panose="020B0604020202020204" pitchFamily="34" charset="0"/>
              <a:ea typeface="Calibri" panose="020F0502020204030204" pitchFamily="34" charset="0"/>
              <a:cs typeface="Arial" panose="020B0604020202020204" pitchFamily="34" charset="0"/>
            </a:endParaRP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A fronte di una domanda più elevata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la spesa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media </a:t>
            </a:r>
            <a:r>
              <a:rPr lang="it-IT" sz="900" b="1" u="sng" dirty="0">
                <a:solidFill>
                  <a:srgbClr val="032E5F"/>
                </a:solidFill>
                <a:latin typeface="Arial" panose="020B0604020202020204" pitchFamily="34" charset="0"/>
                <a:ea typeface="Calibri" panose="020F0502020204030204" pitchFamily="34" charset="0"/>
                <a:cs typeface="Arial" panose="020B0604020202020204" pitchFamily="34" charset="0"/>
              </a:rPr>
              <a:t>per i pernottamenti </a:t>
            </a:r>
            <a:r>
              <a:rPr lang="it-IT" sz="900" b="1" u="sng" dirty="0" smtClean="0">
                <a:solidFill>
                  <a:srgbClr val="032E5F"/>
                </a:solidFill>
                <a:latin typeface="Arial" panose="020B0604020202020204" pitchFamily="34" charset="0"/>
                <a:ea typeface="Calibri" panose="020F0502020204030204" pitchFamily="34" charset="0"/>
                <a:cs typeface="Arial" panose="020B0604020202020204" pitchFamily="34" charset="0"/>
              </a:rPr>
              <a:t>registra un incremento rispetto al mese precedente da 126 a 139</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così come nel segmento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noleggio auto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il valore registrato </a:t>
            </a:r>
            <a:r>
              <a:rPr lang="it-IT" sz="900" b="1" u="sng" dirty="0">
                <a:solidFill>
                  <a:srgbClr val="032E5F"/>
                </a:solidFill>
                <a:latin typeface="Arial" panose="020B0604020202020204" pitchFamily="34" charset="0"/>
                <a:ea typeface="Calibri" panose="020F0502020204030204" pitchFamily="34" charset="0"/>
                <a:cs typeface="Arial" panose="020B0604020202020204" pitchFamily="34" charset="0"/>
              </a:rPr>
              <a:t>è di </a:t>
            </a:r>
            <a:r>
              <a:rPr lang="it-IT" sz="900" b="1" u="sng" dirty="0" smtClean="0">
                <a:solidFill>
                  <a:srgbClr val="032E5F"/>
                </a:solidFill>
                <a:latin typeface="Arial" panose="020B0604020202020204" pitchFamily="34" charset="0"/>
                <a:ea typeface="Calibri" panose="020F0502020204030204" pitchFamily="34" charset="0"/>
                <a:cs typeface="Arial" panose="020B0604020202020204" pitchFamily="34" charset="0"/>
              </a:rPr>
              <a:t>131 (+ 3 punti vs ottobre)</a:t>
            </a:r>
            <a:endParaRPr lang="it-IT" sz="900" dirty="0">
              <a:solidFill>
                <a:srgbClr val="032E5F"/>
              </a:solidFill>
              <a:latin typeface="Arial" panose="020B0604020202020204" pitchFamily="34" charset="0"/>
              <a:ea typeface="Calibri" panose="020F0502020204030204" pitchFamily="34" charset="0"/>
              <a:cs typeface="Arial" panose="020B0604020202020204" pitchFamily="34" charset="0"/>
            </a:endParaRPr>
          </a:p>
          <a:p>
            <a:pPr marR="1532890" algn="just">
              <a:spcAft>
                <a:spcPts val="800"/>
              </a:spcAft>
            </a:pP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Supera quota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100 la spesa media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sia nei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trasporti aerei </a:t>
            </a:r>
            <a:r>
              <a:rPr lang="it-IT" sz="900" b="1" dirty="0" smtClean="0">
                <a:solidFill>
                  <a:srgbClr val="032E5F"/>
                </a:solidFill>
                <a:latin typeface="Arial" panose="020B0604020202020204" pitchFamily="34" charset="0"/>
                <a:ea typeface="Calibri" panose="020F0502020204030204" pitchFamily="34" charset="0"/>
                <a:cs typeface="Arial" panose="020B0604020202020204" pitchFamily="34" charset="0"/>
              </a:rPr>
              <a:t>(107) e ferroviari (101)</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I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valori registrati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a novembre confermano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la tendenza della </a:t>
            </a:r>
            <a:r>
              <a:rPr lang="it-IT" sz="900" dirty="0" smtClean="0">
                <a:solidFill>
                  <a:srgbClr val="032E5F"/>
                </a:solidFill>
                <a:latin typeface="Arial" panose="020B0604020202020204" pitchFamily="34" charset="0"/>
                <a:ea typeface="Calibri" panose="020F0502020204030204" pitchFamily="34" charset="0"/>
                <a:cs typeface="Arial" panose="020B0604020202020204" pitchFamily="34" charset="0"/>
              </a:rPr>
              <a:t>anno con una spesa media in crescita.   </a:t>
            </a:r>
          </a:p>
          <a:p>
            <a:pPr marR="1532890" algn="just">
              <a:spcAft>
                <a:spcPts val="800"/>
              </a:spcAft>
            </a:pPr>
            <a:endParaRPr lang="en-US"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Triangolo isoscele 13">
            <a:extLst>
              <a:ext uri="{FF2B5EF4-FFF2-40B4-BE49-F238E27FC236}">
                <a16:creationId xmlns="" xmlns:a16="http://schemas.microsoft.com/office/drawing/2014/main" id="{EB458E94-9D30-15FE-D3F3-772BCA76DDA1}"/>
              </a:ext>
            </a:extLst>
          </p:cNvPr>
          <p:cNvSpPr/>
          <p:nvPr/>
        </p:nvSpPr>
        <p:spPr>
          <a:xfrm flipV="1">
            <a:off x="2226867" y="5441478"/>
            <a:ext cx="2225199" cy="23796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 xmlns:a16="http://schemas.microsoft.com/office/drawing/2014/main" id="{6F0B3414-D0BE-3CC4-B7A2-4FD8F90214C8}"/>
              </a:ext>
            </a:extLst>
          </p:cNvPr>
          <p:cNvSpPr txBox="1"/>
          <p:nvPr/>
        </p:nvSpPr>
        <p:spPr>
          <a:xfrm>
            <a:off x="3632548" y="2042237"/>
            <a:ext cx="4131225" cy="3921907"/>
          </a:xfrm>
          <a:prstGeom prst="rect">
            <a:avLst/>
          </a:prstGeom>
          <a:noFill/>
        </p:spPr>
        <p:txBody>
          <a:bodyPr wrap="square">
            <a:normAutofit/>
          </a:bodyPr>
          <a:lstStyle/>
          <a:p>
            <a:pPr marR="1532890" algn="just">
              <a:lnSpc>
                <a:spcPct val="107000"/>
              </a:lnSpc>
              <a:spcAft>
                <a:spcPts val="800"/>
              </a:spcAft>
            </a:pPr>
            <a:r>
              <a:rPr lang="it-IT" sz="1200" b="1" u="sng" dirty="0">
                <a:solidFill>
                  <a:srgbClr val="032E5F"/>
                </a:solidFill>
                <a:effectLst/>
                <a:latin typeface="Arial" panose="020B0604020202020204" pitchFamily="34" charset="0"/>
                <a:ea typeface="Calibri" panose="020F0502020204030204" pitchFamily="34" charset="0"/>
                <a:cs typeface="Arial" panose="020B0604020202020204" pitchFamily="34" charset="0"/>
              </a:rPr>
              <a:t>Andamento Economico</a:t>
            </a:r>
          </a:p>
          <a:p>
            <a:pPr marR="1532890" algn="just">
              <a:spcAft>
                <a:spcPts val="800"/>
              </a:spcAft>
            </a:pPr>
            <a:r>
              <a:rPr lang="it-IT" sz="900" b="1" u="sng" dirty="0">
                <a:solidFill>
                  <a:srgbClr val="002E5F"/>
                </a:solidFill>
                <a:latin typeface="Arial" panose="020B0604020202020204" pitchFamily="34" charset="0"/>
                <a:ea typeface="Calibri" panose="020F0502020204030204" pitchFamily="34" charset="0"/>
                <a:cs typeface="Arial" panose="020B0604020202020204" pitchFamily="34" charset="0"/>
              </a:rPr>
              <a:t>Il Pil italiano</a:t>
            </a:r>
            <a:r>
              <a:rPr lang="it-IT" sz="900" dirty="0">
                <a:solidFill>
                  <a:srgbClr val="002E5F"/>
                </a:solidFill>
                <a:latin typeface="Arial" panose="020B0604020202020204" pitchFamily="34" charset="0"/>
                <a:ea typeface="Calibri" panose="020F0502020204030204" pitchFamily="34" charset="0"/>
                <a:cs typeface="Arial" panose="020B0604020202020204" pitchFamily="34" charset="0"/>
              </a:rPr>
              <a:t>, d</a:t>
            </a:r>
            <a:r>
              <a:rPr lang="it-IT" sz="900" dirty="0">
                <a:solidFill>
                  <a:srgbClr val="002E5F"/>
                </a:solidFill>
                <a:effectLst/>
                <a:latin typeface="Arial" panose="020B0604020202020204" pitchFamily="34" charset="0"/>
                <a:ea typeface="Calibri" panose="020F0502020204030204" pitchFamily="34" charset="0"/>
                <a:cs typeface="Arial" panose="020B0604020202020204" pitchFamily="34" charset="0"/>
              </a:rPr>
              <a:t>opo una crescita congiunturale dello 0,6% </a:t>
            </a:r>
            <a:r>
              <a:rPr lang="it-IT" sz="900" dirty="0">
                <a:solidFill>
                  <a:srgbClr val="002E5F"/>
                </a:solidFill>
                <a:latin typeface="Arial" panose="020B0604020202020204" pitchFamily="34" charset="0"/>
                <a:ea typeface="Calibri" panose="020F0502020204030204" pitchFamily="34" charset="0"/>
                <a:cs typeface="Arial" panose="020B0604020202020204" pitchFamily="34" charset="0"/>
              </a:rPr>
              <a:t>nel </a:t>
            </a:r>
            <a:r>
              <a:rPr lang="it-IT" sz="900" dirty="0">
                <a:solidFill>
                  <a:srgbClr val="002E5F"/>
                </a:solidFill>
                <a:effectLst/>
                <a:latin typeface="Arial" panose="020B0604020202020204" pitchFamily="34" charset="0"/>
                <a:ea typeface="Calibri" panose="020F0502020204030204" pitchFamily="34" charset="0"/>
                <a:cs typeface="Arial" panose="020B0604020202020204" pitchFamily="34" charset="0"/>
              </a:rPr>
              <a:t>primo trimestre, e un calo allo 0,4% nel secondo, da una prima stima, </a:t>
            </a:r>
            <a:r>
              <a:rPr lang="it-IT" sz="900" b="1" u="sng" dirty="0">
                <a:solidFill>
                  <a:srgbClr val="002E5F"/>
                </a:solidFill>
                <a:effectLst/>
                <a:latin typeface="Arial" panose="020B0604020202020204" pitchFamily="34" charset="0"/>
                <a:ea typeface="Calibri" panose="020F0502020204030204" pitchFamily="34" charset="0"/>
                <a:cs typeface="Arial" panose="020B0604020202020204" pitchFamily="34" charset="0"/>
              </a:rPr>
              <a:t>indica un quadro stazionario sul terzo trimestre</a:t>
            </a:r>
            <a:r>
              <a:rPr lang="it-IT" sz="900" dirty="0">
                <a:solidFill>
                  <a:srgbClr val="002E5F"/>
                </a:solidFill>
                <a:effectLst/>
                <a:latin typeface="Arial" panose="020B0604020202020204" pitchFamily="34" charset="0"/>
                <a:ea typeface="Calibri" panose="020F0502020204030204" pitchFamily="34" charset="0"/>
                <a:cs typeface="Arial" panose="020B0604020202020204" pitchFamily="34" charset="0"/>
              </a:rPr>
              <a:t>. La variazione acquisita per il 2023 risulta comunque pari a +0,7%.</a:t>
            </a:r>
          </a:p>
          <a:p>
            <a:pPr marR="1532890" algn="just">
              <a:spcAft>
                <a:spcPts val="800"/>
              </a:spcAft>
            </a:pPr>
            <a:r>
              <a:rPr lang="it-IT" sz="900" b="1" u="sng" dirty="0">
                <a:solidFill>
                  <a:srgbClr val="002E5F"/>
                </a:solidFill>
                <a:latin typeface="Arial" panose="020B0604020202020204" pitchFamily="34" charset="0"/>
                <a:ea typeface="Calibri" panose="020F0502020204030204" pitchFamily="34" charset="0"/>
                <a:cs typeface="Arial" panose="020B0604020202020204" pitchFamily="34" charset="0"/>
              </a:rPr>
              <a:t>Preoccupa l’andamento dei consumi</a:t>
            </a:r>
            <a:r>
              <a:rPr lang="it-IT" sz="900" dirty="0">
                <a:solidFill>
                  <a:srgbClr val="002E5F"/>
                </a:solidFill>
                <a:latin typeface="Arial" panose="020B0604020202020204" pitchFamily="34" charset="0"/>
                <a:ea typeface="Calibri" panose="020F0502020204030204" pitchFamily="34" charset="0"/>
                <a:cs typeface="Arial" panose="020B0604020202020204" pitchFamily="34" charset="0"/>
              </a:rPr>
              <a:t>. Nel periodo gennaio-agosto si registra un calo in quantità del 3,8% e una crescita in valore del 4,1% a conferma che gli italiani consumano meno e spendono di più.</a:t>
            </a:r>
          </a:p>
          <a:p>
            <a:pPr marR="1532890" algn="just">
              <a:spcAft>
                <a:spcPts val="800"/>
              </a:spcAft>
            </a:pPr>
            <a:r>
              <a:rPr lang="it-IT" sz="900" dirty="0">
                <a:solidFill>
                  <a:srgbClr val="002E5F"/>
                </a:solidFill>
                <a:latin typeface="Arial" panose="020B0604020202020204" pitchFamily="34" charset="0"/>
                <a:ea typeface="Calibri" panose="020F0502020204030204" pitchFamily="34" charset="0"/>
                <a:cs typeface="Arial" panose="020B0604020202020204" pitchFamily="34" charset="0"/>
              </a:rPr>
              <a:t>La produzione industriale ad Agosto registra un timido +0,2% su Luglio. Tuttavia il calo congiunturale da inizio anno risulta essere pari al 2,8%.</a:t>
            </a:r>
          </a:p>
          <a:p>
            <a:pPr marR="1532890" algn="just">
              <a:spcAft>
                <a:spcPts val="800"/>
              </a:spcAft>
            </a:pPr>
            <a:r>
              <a:rPr lang="it-IT" sz="900" b="1" u="sng" dirty="0">
                <a:solidFill>
                  <a:srgbClr val="002E5F"/>
                </a:solidFill>
                <a:latin typeface="Arial" panose="020B0604020202020204" pitchFamily="34" charset="0"/>
                <a:ea typeface="Calibri" panose="020F0502020204030204" pitchFamily="34" charset="0"/>
                <a:cs typeface="Arial" panose="020B0604020202020204" pitchFamily="34" charset="0"/>
              </a:rPr>
              <a:t>In ottobre l’indicatore del clima di fiducia dei consumatori cala del 3,6%</a:t>
            </a:r>
            <a:r>
              <a:rPr lang="it-IT" sz="900" dirty="0">
                <a:solidFill>
                  <a:srgbClr val="002E5F"/>
                </a:solidFill>
                <a:latin typeface="Arial" panose="020B0604020202020204" pitchFamily="34" charset="0"/>
                <a:ea typeface="Calibri" panose="020F0502020204030204" pitchFamily="34" charset="0"/>
                <a:cs typeface="Arial" panose="020B0604020202020204" pitchFamily="34" charset="0"/>
              </a:rPr>
              <a:t>, mentre quello delle imprese cala dell’1%.</a:t>
            </a:r>
          </a:p>
          <a:p>
            <a:pPr marR="1532890" algn="just">
              <a:lnSpc>
                <a:spcPct val="107000"/>
              </a:lnSpc>
              <a:spcAft>
                <a:spcPts val="8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032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 xmlns:a16="http://schemas.microsoft.com/office/drawing/2014/main" id="{D6006B81-9C19-390C-7401-D4A82C3C73CE}"/>
              </a:ext>
            </a:extLst>
          </p:cNvPr>
          <p:cNvSpPr>
            <a:spLocks noGrp="1"/>
          </p:cNvSpPr>
          <p:nvPr>
            <p:ph type="title"/>
          </p:nvPr>
        </p:nvSpPr>
        <p:spPr/>
        <p:txBody>
          <a:bodyPr>
            <a:normAutofit fontScale="90000"/>
          </a:bodyPr>
          <a:lstStyle/>
          <a:p>
            <a:r>
              <a:rPr lang="it-IT" dirty="0"/>
              <a:t>BTT ANNO 20 - 21- 22 </a:t>
            </a:r>
          </a:p>
        </p:txBody>
      </p:sp>
      <p:sp>
        <p:nvSpPr>
          <p:cNvPr id="11" name="Segnaposto testo 9">
            <a:extLst>
              <a:ext uri="{FF2B5EF4-FFF2-40B4-BE49-F238E27FC236}">
                <a16:creationId xmlns="" xmlns:a16="http://schemas.microsoft.com/office/drawing/2014/main" id="{315D49F6-3928-3FAA-48C1-ECBC954BBE31}"/>
              </a:ext>
            </a:extLst>
          </p:cNvPr>
          <p:cNvSpPr txBox="1">
            <a:spLocks/>
          </p:cNvSpPr>
          <p:nvPr/>
        </p:nvSpPr>
        <p:spPr>
          <a:xfrm>
            <a:off x="528275" y="1380324"/>
            <a:ext cx="5822178" cy="20813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it-IT" b="1" u="sng" dirty="0"/>
              <a:t>Business Travel Trend</a:t>
            </a:r>
          </a:p>
          <a:p>
            <a:pPr algn="just"/>
            <a:r>
              <a:rPr lang="it-IT" dirty="0"/>
              <a:t>Il BTT di Uvet GBT, è un indice numerico che fotografa l’andamento mensile del Business Travel. L’indice si rapporta alla corrispondente estrazione dati del 2019 considerando quest’ultima sempre a valore 100. In sintesi l’analisi di un valore (numero transazioni, spesa globale o spesa media per transazione) in viaggi d’affari se viene sintetizzata con indice 109  indica, secondo il nostro osservatorio, un incremento del  9% rispetto al suo corrispettivo. L’attribuzione 100 ai dati 2019 rappresenta un punto di partenza convenzionale, una sorta di unità di misura di base che il BTT adotta per esprimere gli andamenti mensili attuali e per il prossimo futuro. L’indicazione periodica del BTT, nel tempo, delinea un trend correlato all’andamento dell’economia.</a:t>
            </a:r>
          </a:p>
          <a:p>
            <a:pPr algn="just"/>
            <a:r>
              <a:rPr lang="it-IT" dirty="0"/>
              <a:t>Il BTT è quindi la sintesi di un comportamento rispetto ad una scala che per convenzione è stata costruita sul periodo </a:t>
            </a:r>
            <a:r>
              <a:rPr lang="it-IT" dirty="0" err="1"/>
              <a:t>pre</a:t>
            </a:r>
            <a:r>
              <a:rPr lang="it-IT" dirty="0"/>
              <a:t>-pandemia all’interno di un cluster omogeneo e altamente rappresentativo del mercato dei viaggi d’affari.</a:t>
            </a:r>
          </a:p>
          <a:p>
            <a:pPr algn="just"/>
            <a:r>
              <a:rPr lang="it-IT" dirty="0"/>
              <a:t>L’abitudine alla sua rapida consultazione ci dirà in qualsiasi momento se il business </a:t>
            </a:r>
            <a:r>
              <a:rPr lang="it-IT" dirty="0" err="1"/>
              <a:t>travel</a:t>
            </a:r>
            <a:r>
              <a:rPr lang="it-IT" dirty="0"/>
              <a:t> sta andando meglio o peggio sia in rapporto all’indice 100 sia nelle differenza verso il mese o anno precedente .</a:t>
            </a:r>
          </a:p>
        </p:txBody>
      </p:sp>
      <p:sp>
        <p:nvSpPr>
          <p:cNvPr id="13" name="Segnaposto testo 9">
            <a:extLst>
              <a:ext uri="{FF2B5EF4-FFF2-40B4-BE49-F238E27FC236}">
                <a16:creationId xmlns="" xmlns:a16="http://schemas.microsoft.com/office/drawing/2014/main" id="{315D49F6-3928-3FAA-48C1-ECBC954BBE31}"/>
              </a:ext>
            </a:extLst>
          </p:cNvPr>
          <p:cNvSpPr txBox="1">
            <a:spLocks/>
          </p:cNvSpPr>
          <p:nvPr/>
        </p:nvSpPr>
        <p:spPr>
          <a:xfrm>
            <a:off x="564558" y="3461658"/>
            <a:ext cx="2358007" cy="20789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it-IT" b="1" u="sng" dirty="0"/>
              <a:t>Business Travel Trend annuale 2020-21-22</a:t>
            </a:r>
          </a:p>
          <a:p>
            <a:pPr algn="just"/>
            <a:r>
              <a:rPr lang="it-IT" dirty="0"/>
              <a:t>Il BTT dell’ultimo triennio mostra chiaramente la dimensione dell’impatto dovuto alla crisi pandemica. Le transazioni nel 21 e 22 hanno generato un indice 31 e 33. Ulteriormente aggravato nel 2020 nell’indice del valore globale di spesa. I prezzi medi sono quindi cresciuti sensibilmente nel 22 (</a:t>
            </a:r>
            <a:r>
              <a:rPr lang="it-IT" dirty="0" err="1"/>
              <a:t>ind</a:t>
            </a:r>
            <a:r>
              <a:rPr lang="it-IT" dirty="0"/>
              <a:t> 127) per il triplice effetto incremento della domanda nella seconda metà dell’anno, inflazione e costi energetici, nonché la congestione dell’offerta specialmente nel comparto aereo.</a:t>
            </a:r>
          </a:p>
        </p:txBody>
      </p:sp>
      <p:sp>
        <p:nvSpPr>
          <p:cNvPr id="15" name="Segnaposto testo 9">
            <a:extLst>
              <a:ext uri="{FF2B5EF4-FFF2-40B4-BE49-F238E27FC236}">
                <a16:creationId xmlns="" xmlns:a16="http://schemas.microsoft.com/office/drawing/2014/main" id="{315D49F6-3928-3FAA-48C1-ECBC954BBE31}"/>
              </a:ext>
            </a:extLst>
          </p:cNvPr>
          <p:cNvSpPr txBox="1">
            <a:spLocks/>
          </p:cNvSpPr>
          <p:nvPr/>
        </p:nvSpPr>
        <p:spPr>
          <a:xfrm>
            <a:off x="564557" y="5552603"/>
            <a:ext cx="5822178" cy="40068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1536065" algn="just" defTabSz="457200">
              <a:lnSpc>
                <a:spcPct val="106000"/>
              </a:lnSpc>
              <a:spcBef>
                <a:spcPts val="0"/>
              </a:spcBef>
            </a:pPr>
            <a:r>
              <a:rPr lang="it-IT" b="1" u="sng" dirty="0"/>
              <a:t>Il Campione e i Dati</a:t>
            </a:r>
            <a:endParaRPr lang="en-US" b="1" u="sng" dirty="0"/>
          </a:p>
          <a:p>
            <a:pPr algn="just" defTabSz="457200">
              <a:lnSpc>
                <a:spcPct val="107000"/>
              </a:lnSpc>
              <a:spcBef>
                <a:spcPts val="0"/>
              </a:spcBef>
            </a:pPr>
            <a:r>
              <a:rPr lang="it-IT" dirty="0"/>
              <a:t>Tutti gli indici derivano da un campione estremamente significativo ma, soprattutto, omogeneo. In sintesi fanno parte dell’analisi un mix di aziende grandi, medie e piccole che si sono costantemente avvalse dei servizi Uvet-GBT negli 19-23.</a:t>
            </a:r>
            <a:endParaRPr lang="en-US" dirty="0"/>
          </a:p>
          <a:p>
            <a:pPr algn="just" defTabSz="457200">
              <a:lnSpc>
                <a:spcPct val="107000"/>
              </a:lnSpc>
              <a:spcBef>
                <a:spcPts val="0"/>
              </a:spcBef>
            </a:pPr>
            <a:r>
              <a:rPr lang="it-IT" dirty="0"/>
              <a:t>Gli indici scaturiscono dall’analisi in Volume e Valore, nazionale e internazionale, del trasporto aereo e ferroviario, dei pernottamenti alberghieri e noleggio autovetture. </a:t>
            </a:r>
            <a:endParaRPr lang="en-US" dirty="0"/>
          </a:p>
          <a:p>
            <a:pPr algn="just" defTabSz="457200">
              <a:lnSpc>
                <a:spcPct val="107000"/>
              </a:lnSpc>
              <a:spcBef>
                <a:spcPts val="0"/>
              </a:spcBef>
            </a:pPr>
            <a:r>
              <a:rPr lang="it-IT" dirty="0"/>
              <a:t>Il Campione esclude le variabili aziendali come ad esempio di crescita dovuta all’acquisizione di nuovi clienti o business. Per tale ragione il BTT non mostra l’andamento di Uvet-GBT ma quello del Business Travel in generale.</a:t>
            </a:r>
            <a:endParaRPr lang="en-US" dirty="0"/>
          </a:p>
          <a:p>
            <a:pPr marR="1536065" algn="just" defTabSz="457200">
              <a:lnSpc>
                <a:spcPct val="106000"/>
              </a:lnSpc>
              <a:spcBef>
                <a:spcPts val="0"/>
              </a:spcBef>
            </a:pPr>
            <a:endParaRPr lang="it-IT" b="1" u="sng" dirty="0">
              <a:solidFill>
                <a:srgbClr val="000000"/>
              </a:solidFill>
              <a:ea typeface="Calibri" panose="020F0502020204030204" pitchFamily="34" charset="0"/>
            </a:endParaRPr>
          </a:p>
          <a:p>
            <a:pPr marR="1536065" algn="just" defTabSz="457200">
              <a:lnSpc>
                <a:spcPct val="106000"/>
              </a:lnSpc>
              <a:spcBef>
                <a:spcPts val="0"/>
              </a:spcBef>
            </a:pPr>
            <a:r>
              <a:rPr lang="it-IT" b="1" u="sng" dirty="0"/>
              <a:t>Periodicità e diffusione</a:t>
            </a:r>
            <a:endParaRPr lang="en-US" b="1" u="sng" dirty="0"/>
          </a:p>
          <a:p>
            <a:pPr marR="2540" algn="just" defTabSz="457200">
              <a:lnSpc>
                <a:spcPct val="106000"/>
              </a:lnSpc>
              <a:spcBef>
                <a:spcPts val="0"/>
              </a:spcBef>
            </a:pPr>
            <a:r>
              <a:rPr lang="it-IT" dirty="0"/>
              <a:t>Il BTT è diffuso con frequenza mensile attraverso i canali Uvet e i media. Gli indici sono completati dall’indicazione di variabili sopraggiunte nel mese di riferimento e correlati agli indicatori macro economici più recenti.</a:t>
            </a:r>
            <a:endParaRPr lang="en-US" dirty="0"/>
          </a:p>
          <a:p>
            <a:pPr marR="1536065" algn="just" defTabSz="457200">
              <a:lnSpc>
                <a:spcPct val="106000"/>
              </a:lnSpc>
              <a:spcBef>
                <a:spcPts val="0"/>
              </a:spcBef>
            </a:pPr>
            <a:endParaRPr lang="it-IT" dirty="0"/>
          </a:p>
          <a:p>
            <a:pPr marR="1536065" algn="just" defTabSz="457200">
              <a:lnSpc>
                <a:spcPct val="106000"/>
              </a:lnSpc>
              <a:spcBef>
                <a:spcPts val="0"/>
              </a:spcBef>
            </a:pPr>
            <a:r>
              <a:rPr lang="it-IT" b="1" u="sng" dirty="0"/>
              <a:t>CSP</a:t>
            </a:r>
            <a:endParaRPr lang="en-US" b="1" u="sng" dirty="0"/>
          </a:p>
          <a:p>
            <a:pPr marR="2540" algn="just" defTabSz="457200">
              <a:lnSpc>
                <a:spcPct val="106000"/>
              </a:lnSpc>
              <a:spcBef>
                <a:spcPts val="0"/>
              </a:spcBef>
            </a:pPr>
            <a:r>
              <a:rPr lang="it-IT" dirty="0"/>
              <a:t>Il Centro Studi Promotor è un dipartimento di studi e analisi di mercato all’interno di Econometrica del Gruppo Uvet. Il CSP svolge la propria attività in molti settori e con una forte focalizzazione nel il mondo </a:t>
            </a:r>
            <a:r>
              <a:rPr lang="it-IT" dirty="0" err="1"/>
              <a:t>dell’automotive</a:t>
            </a:r>
            <a:r>
              <a:rPr lang="it-IT" dirty="0"/>
              <a:t>. La pubblicazione mensile di “Dati e Analisi” è da anni il principale riferimento economico-produttivo dell’industria automobilistica. </a:t>
            </a:r>
          </a:p>
          <a:p>
            <a:pPr marR="2540" algn="just" defTabSz="457200">
              <a:lnSpc>
                <a:spcPct val="106000"/>
              </a:lnSpc>
              <a:spcBef>
                <a:spcPts val="0"/>
              </a:spcBef>
            </a:pPr>
            <a:endParaRPr lang="it-IT" dirty="0"/>
          </a:p>
          <a:p>
            <a:pPr marR="1536065" algn="just" defTabSz="457200">
              <a:lnSpc>
                <a:spcPct val="106000"/>
              </a:lnSpc>
              <a:spcBef>
                <a:spcPts val="0"/>
              </a:spcBef>
            </a:pPr>
            <a:r>
              <a:rPr lang="it-IT" b="1" u="sng" dirty="0"/>
              <a:t>Il Gruppo Uvet</a:t>
            </a:r>
            <a:endParaRPr lang="en-US" b="1" u="sng" dirty="0"/>
          </a:p>
          <a:p>
            <a:pPr marR="2540" algn="just" defTabSz="457200">
              <a:lnSpc>
                <a:spcPct val="106000"/>
              </a:lnSpc>
              <a:spcBef>
                <a:spcPts val="0"/>
              </a:spcBef>
            </a:pPr>
            <a:r>
              <a:rPr lang="it-IT" dirty="0"/>
              <a:t>Il Gruppo Uvet è il polo italiano del turismo, leader nella fornitura di servizi e soluzioni innovative per viaggi </a:t>
            </a:r>
            <a:r>
              <a:rPr lang="it-IT" dirty="0" err="1"/>
              <a:t>leisure</a:t>
            </a:r>
            <a:r>
              <a:rPr lang="it-IT" dirty="0"/>
              <a:t>, </a:t>
            </a:r>
            <a:r>
              <a:rPr lang="it-IT" dirty="0" err="1"/>
              <a:t>mobility</a:t>
            </a:r>
            <a:r>
              <a:rPr lang="it-IT" dirty="0"/>
              <a:t> management, eventi, mice e </a:t>
            </a:r>
            <a:r>
              <a:rPr lang="it-IT" dirty="0" err="1"/>
              <a:t>pharma</a:t>
            </a:r>
            <a:r>
              <a:rPr lang="it-IT" dirty="0"/>
              <a:t>. È presente in molti mercati europei. Al suo interno sono compresi tour operator </a:t>
            </a:r>
            <a:r>
              <a:rPr lang="it-IT" dirty="0" err="1"/>
              <a:t>Settemari</a:t>
            </a:r>
            <a:r>
              <a:rPr lang="it-IT" dirty="0"/>
              <a:t> e Amo il Mondo, il network di agenzie a brand Uvet Viaggi e Turismo, Uvet Network, Last Minute Tour e la società di gestione alberghiera Uvet Hotel Company. Per ulteriori approfondimenti visitate il sito uvet.com</a:t>
            </a:r>
          </a:p>
          <a:p>
            <a:pPr marR="2540" algn="just" defTabSz="457200">
              <a:lnSpc>
                <a:spcPct val="106000"/>
              </a:lnSpc>
              <a:spcBef>
                <a:spcPts val="0"/>
              </a:spcBef>
            </a:pPr>
            <a:endParaRPr lang="it-IT" dirty="0"/>
          </a:p>
          <a:p>
            <a:pPr marR="2540" algn="just" defTabSz="457200">
              <a:lnSpc>
                <a:spcPct val="106000"/>
              </a:lnSpc>
              <a:spcBef>
                <a:spcPts val="0"/>
              </a:spcBef>
            </a:pPr>
            <a:r>
              <a:rPr lang="it-IT" dirty="0"/>
              <a:t>Per ulteriori informazioni:</a:t>
            </a:r>
          </a:p>
          <a:p>
            <a:pPr algn="just" defTabSz="457200">
              <a:lnSpc>
                <a:spcPct val="100000"/>
              </a:lnSpc>
              <a:spcBef>
                <a:spcPts val="0"/>
              </a:spcBef>
            </a:pPr>
            <a:r>
              <a:rPr lang="it-IT" sz="1000" u="sng" dirty="0">
                <a:solidFill>
                  <a:srgbClr val="44546A">
                    <a:lumMod val="50000"/>
                  </a:srgbClr>
                </a:solidFill>
                <a:cs typeface="Arial" panose="020B0604020202020204" pitchFamily="34" charset="0"/>
                <a:hlinkClick r:id="rId2"/>
              </a:rPr>
              <a:t>direzione.marketing@uvetgbt.com</a:t>
            </a:r>
            <a:endParaRPr lang="it-IT" sz="1000" u="sng" dirty="0">
              <a:solidFill>
                <a:srgbClr val="44546A">
                  <a:lumMod val="50000"/>
                </a:srgbClr>
              </a:solidFill>
              <a:cs typeface="Arial" panose="020B0604020202020204" pitchFamily="34" charset="0"/>
            </a:endParaRPr>
          </a:p>
          <a:p>
            <a:pPr algn="just" defTabSz="457200">
              <a:lnSpc>
                <a:spcPct val="100000"/>
              </a:lnSpc>
              <a:spcBef>
                <a:spcPts val="0"/>
              </a:spcBef>
            </a:pPr>
            <a:r>
              <a:rPr lang="en-US" sz="1000" u="sng" dirty="0">
                <a:solidFill>
                  <a:srgbClr val="000000"/>
                </a:solidFill>
                <a:ea typeface="Times New Roman" panose="02020603050405020304" pitchFamily="18" charset="0"/>
                <a:cs typeface="Arial" panose="020B0604020202020204" pitchFamily="34" charset="0"/>
                <a:hlinkClick r:id="rId3"/>
              </a:rPr>
              <a:t>info@centrostudipromotor.com</a:t>
            </a:r>
            <a:endParaRPr lang="en-US" sz="1000" dirty="0">
              <a:solidFill>
                <a:prstClr val="white"/>
              </a:solidFill>
              <a:ea typeface="Calibri" panose="020F0502020204030204" pitchFamily="34" charset="0"/>
              <a:cs typeface="Arial" panose="020B0604020202020204" pitchFamily="34" charset="0"/>
            </a:endParaRPr>
          </a:p>
          <a:p>
            <a:pPr marR="2540" algn="just" defTabSz="457200">
              <a:lnSpc>
                <a:spcPct val="106000"/>
              </a:lnSpc>
              <a:spcBef>
                <a:spcPts val="0"/>
              </a:spcBef>
            </a:pPr>
            <a:endParaRPr lang="it-IT" dirty="0"/>
          </a:p>
          <a:p>
            <a:pPr algn="just"/>
            <a:endParaRPr lang="it-IT" dirty="0"/>
          </a:p>
        </p:txBody>
      </p:sp>
      <p:pic>
        <p:nvPicPr>
          <p:cNvPr id="16" name="Immagine 15">
            <a:extLst>
              <a:ext uri="{FF2B5EF4-FFF2-40B4-BE49-F238E27FC236}">
                <a16:creationId xmlns="" xmlns:a16="http://schemas.microsoft.com/office/drawing/2014/main" id="{92F155A7-C93A-8DDF-7FC2-257B74797FB4}"/>
              </a:ext>
            </a:extLst>
          </p:cNvPr>
          <p:cNvPicPr>
            <a:picLocks noChangeAspect="1"/>
          </p:cNvPicPr>
          <p:nvPr/>
        </p:nvPicPr>
        <p:blipFill>
          <a:blip r:embed="rId4"/>
          <a:stretch>
            <a:fillRect/>
          </a:stretch>
        </p:blipFill>
        <p:spPr>
          <a:xfrm>
            <a:off x="3022273" y="3385458"/>
            <a:ext cx="3464170" cy="2078964"/>
          </a:xfrm>
          <a:prstGeom prst="rect">
            <a:avLst/>
          </a:prstGeom>
        </p:spPr>
      </p:pic>
    </p:spTree>
    <p:extLst>
      <p:ext uri="{BB962C8B-B14F-4D97-AF65-F5344CB8AC3E}">
        <p14:creationId xmlns:p14="http://schemas.microsoft.com/office/powerpoint/2010/main" val="3248860572"/>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TotalTime>
  <Words>882</Words>
  <Application>Microsoft Office PowerPoint</Application>
  <PresentationFormat>A4 (21x29,7 cm)</PresentationFormat>
  <Paragraphs>39</Paragraphs>
  <Slides>3</Slides>
  <Notes>1</Notes>
  <HiddenSlides>0</HiddenSlides>
  <MMClips>0</MMClips>
  <ScaleCrop>false</ScaleCrop>
  <HeadingPairs>
    <vt:vector size="4" baseType="variant">
      <vt:variant>
        <vt:lpstr>Tema</vt:lpstr>
      </vt:variant>
      <vt:variant>
        <vt:i4>2</vt:i4>
      </vt:variant>
      <vt:variant>
        <vt:lpstr>Titoli diapositive</vt:lpstr>
      </vt:variant>
      <vt:variant>
        <vt:i4>3</vt:i4>
      </vt:variant>
    </vt:vector>
  </HeadingPairs>
  <TitlesOfParts>
    <vt:vector size="5" baseType="lpstr">
      <vt:lpstr>Personalizza struttura</vt:lpstr>
      <vt:lpstr>1_Personalizza struttura</vt:lpstr>
      <vt:lpstr>#11</vt:lpstr>
      <vt:lpstr> BTT di Novembre progressivo a quota 91 </vt:lpstr>
      <vt:lpstr>BTT ANNO 20 - 21- 22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Lorenzo Baroni</dc:creator>
  <cp:lastModifiedBy>Sacco, Salvatore</cp:lastModifiedBy>
  <cp:revision>159</cp:revision>
  <cp:lastPrinted>2023-08-04T13:17:40Z</cp:lastPrinted>
  <dcterms:created xsi:type="dcterms:W3CDTF">2023-03-07T12:43:27Z</dcterms:created>
  <dcterms:modified xsi:type="dcterms:W3CDTF">2023-12-04T11:39:20Z</dcterms:modified>
</cp:coreProperties>
</file>