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482" r:id="rId3"/>
    <p:sldId id="262" r:id="rId4"/>
    <p:sldId id="272" r:id="rId5"/>
    <p:sldId id="268" r:id="rId6"/>
    <p:sldId id="267" r:id="rId7"/>
    <p:sldId id="271" r:id="rId8"/>
    <p:sldId id="480" r:id="rId9"/>
    <p:sldId id="256" r:id="rId10"/>
    <p:sldId id="481" r:id="rId11"/>
    <p:sldId id="477" r:id="rId12"/>
  </p:sldIdLst>
  <p:sldSz cx="9144000" cy="6858000" type="screen4x3"/>
  <p:notesSz cx="6797675" cy="9929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valentina.troja\Desktop\DATI%20SICILIA%20PER%20USA\traffico%20PMO-CTA%20VS%20USA%20WINTER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C:\Users\valentina.troja\Desktop\DATI%20SICILIA%20PER%20USA\traffico%20PMO-CTA%20VS%20USA%20WINTER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valentina.troja\Desktop\DATI%20SICILIA%20PER%20USA\traffico%20PMO-CTA%20VS%20USA%20WINTER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valentina.troja\Desktop\DATI%20SICILIA%20PER%20USA\traffico%20PMO-CTA%20VS%20USA%20WINTE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5601499814827597E-2"/>
          <c:y val="2.6143781879888878E-2"/>
          <c:w val="0.92384645906192353"/>
          <c:h val="0.7743189299781457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Foglio1!$B$6:$E$6</c:f>
              <c:strCache>
                <c:ptCount val="4"/>
                <c:pt idx="0">
                  <c:v>⇄</c:v>
                </c:pt>
                <c:pt idx="1">
                  <c:v>IND.+DIR.</c:v>
                </c:pt>
                <c:pt idx="2">
                  <c:v>PMO</c:v>
                </c:pt>
                <c:pt idx="3">
                  <c:v>JFK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2060"/>
              </a:solidFill>
            </a:ln>
            <a:effectLst/>
          </c:spPr>
          <c:invertIfNegative val="0"/>
          <c:val>
            <c:numRef>
              <c:f>Foglio1!$F$6:$M$6</c:f>
              <c:numCache>
                <c:formatCode>#,##0</c:formatCode>
                <c:ptCount val="8"/>
                <c:pt idx="0">
                  <c:v>32774</c:v>
                </c:pt>
                <c:pt idx="1">
                  <c:v>36933</c:v>
                </c:pt>
                <c:pt idx="2">
                  <c:v>49296</c:v>
                </c:pt>
                <c:pt idx="3">
                  <c:v>52298</c:v>
                </c:pt>
                <c:pt idx="4">
                  <c:v>40974</c:v>
                </c:pt>
                <c:pt idx="5">
                  <c:v>38972</c:v>
                </c:pt>
                <c:pt idx="6">
                  <c:v>29424</c:v>
                </c:pt>
                <c:pt idx="7">
                  <c:v>41188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69C-4C83-8550-633DB7EA6DF5}"/>
            </c:ext>
          </c:extLst>
        </c:ser>
        <c:ser>
          <c:idx val="1"/>
          <c:order val="1"/>
          <c:tx>
            <c:strRef>
              <c:f>Foglio1!$B$7:$E$7</c:f>
              <c:strCache>
                <c:ptCount val="4"/>
                <c:pt idx="0">
                  <c:v>⇄</c:v>
                </c:pt>
                <c:pt idx="1">
                  <c:v>INDIRECT</c:v>
                </c:pt>
                <c:pt idx="2">
                  <c:v>CTA</c:v>
                </c:pt>
                <c:pt idx="3">
                  <c:v>JFK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rgbClr val="00206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c:spPr>
          <c:invertIfNegative val="0"/>
          <c:val>
            <c:numRef>
              <c:f>Foglio1!$F$7:$M$7</c:f>
              <c:numCache>
                <c:formatCode>#,##0</c:formatCode>
                <c:ptCount val="8"/>
                <c:pt idx="0">
                  <c:v>22859</c:v>
                </c:pt>
                <c:pt idx="1">
                  <c:v>24278</c:v>
                </c:pt>
                <c:pt idx="2">
                  <c:v>23842</c:v>
                </c:pt>
                <c:pt idx="3">
                  <c:v>24969</c:v>
                </c:pt>
                <c:pt idx="4">
                  <c:v>36342</c:v>
                </c:pt>
                <c:pt idx="5">
                  <c:v>37844</c:v>
                </c:pt>
                <c:pt idx="6">
                  <c:v>24619</c:v>
                </c:pt>
                <c:pt idx="7">
                  <c:v>30195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69C-4C83-8550-633DB7EA6D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05758912"/>
        <c:axId val="2005752384"/>
      </c:barChart>
      <c:lineChart>
        <c:grouping val="standard"/>
        <c:varyColors val="0"/>
        <c:ser>
          <c:idx val="2"/>
          <c:order val="2"/>
          <c:tx>
            <c:strRef>
              <c:f>Foglio1!$B$8</c:f>
              <c:strCache>
                <c:ptCount val="1"/>
                <c:pt idx="0">
                  <c:v>TOTAL PER YEAR</c:v>
                </c:pt>
              </c:strCache>
            </c:strRef>
          </c:tx>
          <c:spPr>
            <a:ln w="28575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2691183051870867E-2"/>
                  <c:y val="-0.114379055535212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69C-4C83-8550-633DB7EA6DF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8021014044460744E-2"/>
                  <c:y val="-0.120915001565796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69C-4C83-8550-633DB7EA6DF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8021014044460744E-2"/>
                  <c:y val="-8.8235271412878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69C-4C83-8550-633DB7EA6DF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2691183051870867E-2"/>
                  <c:y val="-8.49672983975867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69C-4C83-8550-633DB7EA6DF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2691183051870867E-2"/>
                  <c:y val="-7.84313523670031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D69C-4C83-8550-633DB7EA6DF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4247906054340908E-2"/>
                  <c:y val="-6.20914872905441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69C-4C83-8550-633DB7EA6DF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5804629056810949E-2"/>
                  <c:y val="-9.80391904587539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D69C-4C83-8550-633DB7EA6DF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8021014044460744E-2"/>
                  <c:y val="-8.8235271412878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D69C-4C83-8550-633DB7EA6DF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Foglio1!$F$3:$M$3</c:f>
              <c:strCach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2022</c:v>
                </c:pt>
                <c:pt idx="7">
                  <c:v> UNTIL OCTOBER 2023</c:v>
                </c:pt>
              </c:strCache>
            </c:strRef>
          </c:cat>
          <c:val>
            <c:numRef>
              <c:f>Foglio1!$F$8:$M$8</c:f>
              <c:numCache>
                <c:formatCode>#,##0</c:formatCode>
                <c:ptCount val="8"/>
                <c:pt idx="0">
                  <c:v>55633</c:v>
                </c:pt>
                <c:pt idx="1">
                  <c:v>61211</c:v>
                </c:pt>
                <c:pt idx="2">
                  <c:v>73138</c:v>
                </c:pt>
                <c:pt idx="3">
                  <c:v>77267</c:v>
                </c:pt>
                <c:pt idx="4">
                  <c:v>77316</c:v>
                </c:pt>
                <c:pt idx="5">
                  <c:v>76816</c:v>
                </c:pt>
                <c:pt idx="6">
                  <c:v>54043</c:v>
                </c:pt>
                <c:pt idx="7">
                  <c:v>71383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D69C-4C83-8550-633DB7EA6D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05758912"/>
        <c:axId val="2005752384"/>
      </c:lineChart>
      <c:catAx>
        <c:axId val="200575891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rgbClr val="00206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05752384"/>
        <c:crosses val="autoZero"/>
        <c:auto val="1"/>
        <c:lblAlgn val="ctr"/>
        <c:lblOffset val="100"/>
        <c:noMultiLvlLbl val="0"/>
      </c:catAx>
      <c:valAx>
        <c:axId val="2005752384"/>
        <c:scaling>
          <c:orientation val="minMax"/>
          <c:min val="1000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solidFill>
              <a:srgbClr val="00206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1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05758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9A8-4F40-AB17-93F955ED5740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9A8-4F40-AB17-93F955ED5740}"/>
              </c:ext>
            </c:extLst>
          </c:dPt>
          <c:cat>
            <c:strRef>
              <c:f>'pmo e cta'!$S$32:$U$33</c:f>
              <c:strCache>
                <c:ptCount val="2"/>
                <c:pt idx="0">
                  <c:v>TRAFFIC DATA  CTA⇄USA</c:v>
                </c:pt>
                <c:pt idx="1">
                  <c:v>TRAFFIC DATA  PMO⇄USA</c:v>
                </c:pt>
              </c:strCache>
            </c:strRef>
          </c:cat>
          <c:val>
            <c:numRef>
              <c:f>'pmo e cta'!$V$32:$V$33</c:f>
              <c:numCache>
                <c:formatCode>#,##0</c:formatCode>
                <c:ptCount val="2"/>
                <c:pt idx="0">
                  <c:v>228849</c:v>
                </c:pt>
                <c:pt idx="1">
                  <c:v>187076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9A8-4F40-AB17-93F955ED57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4955650543682038"/>
          <c:y val="0.1556215473065867"/>
          <c:w val="0.46912715910511188"/>
          <c:h val="0.7818785985085198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shade val="4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303-48ED-AAAA-2F2494F04DCA}"/>
              </c:ext>
            </c:extLst>
          </c:dPt>
          <c:dPt>
            <c:idx val="1"/>
            <c:bubble3D val="0"/>
            <c:spPr>
              <a:solidFill>
                <a:schemeClr val="accent5">
                  <a:shade val="5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303-48ED-AAAA-2F2494F04DCA}"/>
              </c:ext>
            </c:extLst>
          </c:dPt>
          <c:dPt>
            <c:idx val="2"/>
            <c:bubble3D val="0"/>
            <c:spPr>
              <a:solidFill>
                <a:schemeClr val="accent5">
                  <a:shade val="6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303-48ED-AAAA-2F2494F04DCA}"/>
              </c:ext>
            </c:extLst>
          </c:dPt>
          <c:dPt>
            <c:idx val="3"/>
            <c:bubble3D val="0"/>
            <c:spPr>
              <a:solidFill>
                <a:schemeClr val="accent5">
                  <a:shade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303-48ED-AAAA-2F2494F04DCA}"/>
              </c:ext>
            </c:extLst>
          </c:dPt>
          <c:dPt>
            <c:idx val="4"/>
            <c:bubble3D val="0"/>
            <c:spPr>
              <a:solidFill>
                <a:schemeClr val="accent5">
                  <a:shade val="9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303-48ED-AAAA-2F2494F04DCA}"/>
              </c:ext>
            </c:extLst>
          </c:dPt>
          <c:dPt>
            <c:idx val="5"/>
            <c:bubble3D val="0"/>
            <c:spPr>
              <a:solidFill>
                <a:schemeClr val="accent5">
                  <a:tint val="9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303-48ED-AAAA-2F2494F04DCA}"/>
              </c:ext>
            </c:extLst>
          </c:dPt>
          <c:dPt>
            <c:idx val="6"/>
            <c:bubble3D val="0"/>
            <c:spPr>
              <a:solidFill>
                <a:schemeClr val="accent5">
                  <a:tint val="81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E303-48ED-AAAA-2F2494F04DCA}"/>
              </c:ext>
            </c:extLst>
          </c:dPt>
          <c:dPt>
            <c:idx val="7"/>
            <c:bubble3D val="0"/>
            <c:spPr>
              <a:solidFill>
                <a:schemeClr val="accent5">
                  <a:tint val="69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E303-48ED-AAAA-2F2494F04DCA}"/>
              </c:ext>
            </c:extLst>
          </c:dPt>
          <c:dPt>
            <c:idx val="8"/>
            <c:bubble3D val="0"/>
            <c:spPr>
              <a:solidFill>
                <a:schemeClr val="accent5">
                  <a:tint val="5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E303-48ED-AAAA-2F2494F04DCA}"/>
              </c:ext>
            </c:extLst>
          </c:dPt>
          <c:dPt>
            <c:idx val="9"/>
            <c:bubble3D val="0"/>
            <c:spPr>
              <a:solidFill>
                <a:schemeClr val="accent5">
                  <a:tint val="4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E303-48ED-AAAA-2F2494F04DCA}"/>
              </c:ext>
            </c:extLst>
          </c:dPt>
          <c:dLbls>
            <c:dLbl>
              <c:idx val="0"/>
              <c:layout>
                <c:manualLayout>
                  <c:x val="4.7600249968753908E-2"/>
                  <c:y val="-0.1548999708369787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303-48ED-AAAA-2F2494F04DC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1008923884514435E-2"/>
                  <c:y val="5.839603382910469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303-48ED-AAAA-2F2494F04DC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5489363829521317E-2"/>
                  <c:y val="1.398358538516018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303-48ED-AAAA-2F2494F04DC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7962504686914157E-2"/>
                  <c:y val="3.424638586843311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303-48ED-AAAA-2F2494F04DC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0996465441819772"/>
                  <c:y val="-2.302012248468941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E303-48ED-AAAA-2F2494F04DC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7.7887064116985372E-2"/>
                  <c:y val="-1.971786859975836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E303-48ED-AAAA-2F2494F04DC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0265316835395621E-2"/>
                  <c:y val="7.3634129067199931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E303-48ED-AAAA-2F2494F04DC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0.17124389451318586"/>
                  <c:y val="3.389176352955880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E303-48ED-AAAA-2F2494F04DC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'pmo e cta'!$C$5:$C$14</c:f>
              <c:strCache>
                <c:ptCount val="10"/>
                <c:pt idx="0">
                  <c:v>JFK</c:v>
                </c:pt>
                <c:pt idx="1">
                  <c:v>BOS</c:v>
                </c:pt>
                <c:pt idx="2">
                  <c:v>ORD</c:v>
                </c:pt>
                <c:pt idx="3">
                  <c:v>EWR</c:v>
                </c:pt>
                <c:pt idx="4">
                  <c:v>MIA</c:v>
                </c:pt>
                <c:pt idx="5">
                  <c:v>LAX</c:v>
                </c:pt>
                <c:pt idx="6">
                  <c:v>DTW</c:v>
                </c:pt>
                <c:pt idx="7">
                  <c:v>SFO</c:v>
                </c:pt>
                <c:pt idx="8">
                  <c:v>IAD</c:v>
                </c:pt>
                <c:pt idx="9">
                  <c:v>OTHERS</c:v>
                </c:pt>
              </c:strCache>
            </c:strRef>
          </c:cat>
          <c:val>
            <c:numRef>
              <c:f>'pmo e cta'!$G$5:$G$14</c:f>
              <c:numCache>
                <c:formatCode>0.0%</c:formatCode>
                <c:ptCount val="10"/>
                <c:pt idx="0">
                  <c:v>0.21976095276785906</c:v>
                </c:pt>
                <c:pt idx="1">
                  <c:v>5.9237956766234043E-2</c:v>
                </c:pt>
                <c:pt idx="2">
                  <c:v>5.7249460112467662E-2</c:v>
                </c:pt>
                <c:pt idx="3">
                  <c:v>5.5806196412153349E-2</c:v>
                </c:pt>
                <c:pt idx="4">
                  <c:v>5.3700100493916908E-2</c:v>
                </c:pt>
                <c:pt idx="5">
                  <c:v>4.6184438410057947E-2</c:v>
                </c:pt>
                <c:pt idx="6">
                  <c:v>4.5200880925399305E-2</c:v>
                </c:pt>
                <c:pt idx="7">
                  <c:v>4.14911586734803E-2</c:v>
                </c:pt>
                <c:pt idx="8">
                  <c:v>2.9736577647587078E-2</c:v>
                </c:pt>
                <c:pt idx="9">
                  <c:v>0.39163227779084436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E303-48ED-AAAA-2F2494F04D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55"/>
      </c:pieChart>
      <c:spPr>
        <a:noFill/>
        <a:ln>
          <a:noFill/>
        </a:ln>
        <a:effectLst/>
      </c:spPr>
    </c:plotArea>
    <c:legend>
      <c:legendPos val="l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0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608792650918634"/>
          <c:y val="7.1759259259259259E-2"/>
          <c:w val="0.46388888888888891"/>
          <c:h val="0.7731481481481481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3">
                  <a:shade val="4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DEF-4C08-B51C-879FA1EC5648}"/>
              </c:ext>
            </c:extLst>
          </c:dPt>
          <c:dPt>
            <c:idx val="1"/>
            <c:bubble3D val="0"/>
            <c:spPr>
              <a:solidFill>
                <a:schemeClr val="accent3">
                  <a:shade val="5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DEF-4C08-B51C-879FA1EC5648}"/>
              </c:ext>
            </c:extLst>
          </c:dPt>
          <c:dPt>
            <c:idx val="2"/>
            <c:bubble3D val="0"/>
            <c:spPr>
              <a:solidFill>
                <a:schemeClr val="accent3">
                  <a:shade val="6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DEF-4C08-B51C-879FA1EC5648}"/>
              </c:ext>
            </c:extLst>
          </c:dPt>
          <c:dPt>
            <c:idx val="3"/>
            <c:bubble3D val="0"/>
            <c:spPr>
              <a:solidFill>
                <a:schemeClr val="accent3">
                  <a:shade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DEF-4C08-B51C-879FA1EC5648}"/>
              </c:ext>
            </c:extLst>
          </c:dPt>
          <c:dPt>
            <c:idx val="4"/>
            <c:bubble3D val="0"/>
            <c:spPr>
              <a:solidFill>
                <a:schemeClr val="accent3">
                  <a:shade val="9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DEF-4C08-B51C-879FA1EC5648}"/>
              </c:ext>
            </c:extLst>
          </c:dPt>
          <c:dPt>
            <c:idx val="5"/>
            <c:bubble3D val="0"/>
            <c:spPr>
              <a:solidFill>
                <a:schemeClr val="accent3">
                  <a:tint val="9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DEF-4C08-B51C-879FA1EC5648}"/>
              </c:ext>
            </c:extLst>
          </c:dPt>
          <c:dPt>
            <c:idx val="6"/>
            <c:bubble3D val="0"/>
            <c:spPr>
              <a:solidFill>
                <a:schemeClr val="accent3">
                  <a:tint val="81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4DEF-4C08-B51C-879FA1EC5648}"/>
              </c:ext>
            </c:extLst>
          </c:dPt>
          <c:dPt>
            <c:idx val="7"/>
            <c:bubble3D val="0"/>
            <c:spPr>
              <a:solidFill>
                <a:schemeClr val="accent3">
                  <a:tint val="69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4DEF-4C08-B51C-879FA1EC5648}"/>
              </c:ext>
            </c:extLst>
          </c:dPt>
          <c:dPt>
            <c:idx val="8"/>
            <c:bubble3D val="0"/>
            <c:spPr>
              <a:solidFill>
                <a:schemeClr val="accent3">
                  <a:tint val="5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4DEF-4C08-B51C-879FA1EC5648}"/>
              </c:ext>
            </c:extLst>
          </c:dPt>
          <c:dPt>
            <c:idx val="9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4DEF-4C08-B51C-879FA1EC5648}"/>
              </c:ext>
            </c:extLst>
          </c:dPt>
          <c:dLbls>
            <c:dLbl>
              <c:idx val="0"/>
              <c:layout>
                <c:manualLayout>
                  <c:x val="-8.8657699037620302E-2"/>
                  <c:y val="0.1202340332458442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DEF-4C08-B51C-879FA1EC564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55161854768154E-2"/>
                  <c:y val="-5.60101341498979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DEF-4C08-B51C-879FA1EC564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7470472440944881E-2"/>
                  <c:y val="-7.1875911344415283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DEF-4C08-B51C-879FA1EC564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2941491688538935E-2"/>
                  <c:y val="1.288130650335374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DEF-4C08-B51C-879FA1EC564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7.4160761154855648E-2"/>
                  <c:y val="1.045348498104412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4DEF-4C08-B51C-879FA1EC564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.17339523184601924"/>
                  <c:y val="-5.1789880431612713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4DEF-4C08-B51C-879FA1EC564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'pmo e cta'!$C$33:$C$42</c:f>
              <c:strCache>
                <c:ptCount val="10"/>
                <c:pt idx="0">
                  <c:v>JFK</c:v>
                </c:pt>
                <c:pt idx="1">
                  <c:v>ORF</c:v>
                </c:pt>
                <c:pt idx="2">
                  <c:v>BOS</c:v>
                </c:pt>
                <c:pt idx="3">
                  <c:v>LAX</c:v>
                </c:pt>
                <c:pt idx="4">
                  <c:v>EWR</c:v>
                </c:pt>
                <c:pt idx="5">
                  <c:v>MIA</c:v>
                </c:pt>
                <c:pt idx="6">
                  <c:v>SFO</c:v>
                </c:pt>
                <c:pt idx="7">
                  <c:v>SAN</c:v>
                </c:pt>
                <c:pt idx="8">
                  <c:v>IAD</c:v>
                </c:pt>
                <c:pt idx="9">
                  <c:v>OTHERS</c:v>
                </c:pt>
              </c:strCache>
            </c:strRef>
          </c:cat>
          <c:val>
            <c:numRef>
              <c:f>'pmo e cta'!$G$33:$G$42</c:f>
              <c:numCache>
                <c:formatCode>0.0%</c:formatCode>
                <c:ptCount val="10"/>
                <c:pt idx="0">
                  <c:v>0.13795996486766382</c:v>
                </c:pt>
                <c:pt idx="1">
                  <c:v>8.4002988870390524E-2</c:v>
                </c:pt>
                <c:pt idx="2">
                  <c:v>5.0557354412735032E-2</c:v>
                </c:pt>
                <c:pt idx="3">
                  <c:v>5.2143553172616007E-2</c:v>
                </c:pt>
                <c:pt idx="4">
                  <c:v>3.6596183509650465E-2</c:v>
                </c:pt>
                <c:pt idx="5">
                  <c:v>3.8073139930696658E-2</c:v>
                </c:pt>
                <c:pt idx="6">
                  <c:v>3.7579364559163463E-2</c:v>
                </c:pt>
                <c:pt idx="7">
                  <c:v>3.1605993471677835E-2</c:v>
                </c:pt>
                <c:pt idx="8">
                  <c:v>3.1247678600299762E-2</c:v>
                </c:pt>
                <c:pt idx="9">
                  <c:v>0.50023377860510643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4DEF-4C08-B51C-879FA1EC56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4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0.55417</cdr:x>
      <cdr:y>0.39931</cdr:y>
    </cdr:from>
    <cdr:to>
      <cdr:x>0.68542</cdr:x>
      <cdr:y>0.52778</cdr:y>
    </cdr:to>
    <cdr:sp macro="" textlink="">
      <cdr:nvSpPr>
        <cdr:cNvPr id="2" name="CasellaDiTesto 1">
          <a:extLst xmlns:a="http://schemas.openxmlformats.org/drawingml/2006/main">
            <a:ext uri="{FF2B5EF4-FFF2-40B4-BE49-F238E27FC236}">
              <a16:creationId xmlns:a16="http://schemas.microsoft.com/office/drawing/2014/main" xmlns="" id="{37F5DA6B-841A-466A-7CE4-58F214AED13A}"/>
            </a:ext>
          </a:extLst>
        </cdr:cNvPr>
        <cdr:cNvSpPr txBox="1"/>
      </cdr:nvSpPr>
      <cdr:spPr>
        <a:xfrm xmlns:a="http://schemas.openxmlformats.org/drawingml/2006/main">
          <a:off x="2533650" y="1095375"/>
          <a:ext cx="600075" cy="3524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t-IT" sz="1600" b="1" dirty="0">
              <a:solidFill>
                <a:srgbClr val="002060"/>
              </a:solidFill>
            </a:rPr>
            <a:t>55%</a:t>
          </a:r>
        </a:p>
      </cdr:txBody>
    </cdr:sp>
  </cdr:relSizeAnchor>
  <cdr:relSizeAnchor xmlns:cdr="http://schemas.openxmlformats.org/drawingml/2006/chartDrawing">
    <cdr:from>
      <cdr:x>0.32917</cdr:x>
      <cdr:y>0.34722</cdr:y>
    </cdr:from>
    <cdr:to>
      <cdr:x>0.46042</cdr:x>
      <cdr:y>0.47569</cdr:y>
    </cdr:to>
    <cdr:sp macro="" textlink="">
      <cdr:nvSpPr>
        <cdr:cNvPr id="3" name="CasellaDiTesto 2">
          <a:extLst xmlns:a="http://schemas.openxmlformats.org/drawingml/2006/main">
            <a:ext uri="{FF2B5EF4-FFF2-40B4-BE49-F238E27FC236}">
              <a16:creationId xmlns:a16="http://schemas.microsoft.com/office/drawing/2014/main" xmlns="" id="{905B4333-FD96-8D42-BA1B-D6EC588DCC84}"/>
            </a:ext>
          </a:extLst>
        </cdr:cNvPr>
        <cdr:cNvSpPr txBox="1"/>
      </cdr:nvSpPr>
      <cdr:spPr>
        <a:xfrm xmlns:a="http://schemas.openxmlformats.org/drawingml/2006/main">
          <a:off x="1504950" y="952500"/>
          <a:ext cx="600075" cy="3524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t-IT" sz="1600" b="1" dirty="0">
              <a:solidFill>
                <a:schemeClr val="bg1"/>
              </a:solidFill>
            </a:rPr>
            <a:t>45%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1016E-42B1-47FB-998A-1F390F1857D9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6661"/>
            <a:ext cx="5438140" cy="44684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431599"/>
            <a:ext cx="2945659" cy="4964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4" y="9431599"/>
            <a:ext cx="2945659" cy="4964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D80E5-9FB1-43B0-96FC-76570E94AE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2150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98250-89AF-43C7-A1AF-E1DE6BE4B0FA}" type="datetime1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2E321-F381-444C-A30A-2A0296B63532}" type="datetime1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38E86-6C47-432A-93B4-F06A38411897}" type="datetime1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56E14-A429-462D-824B-124C8A67CED3}" type="datetime1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CFFB6-255E-4F45-B404-3C27276F27AE}" type="datetime1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ADFE-3738-482D-A4EC-B466E9B25003}" type="datetime1">
              <a:rPr lang="it-IT" smtClean="0"/>
              <a:t>20/02/2024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FD20-5EEB-4C6D-B0D0-135523FEE3A6}" type="datetime1">
              <a:rPr lang="it-IT" smtClean="0"/>
              <a:t>20/02/2024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FC7CE-C2ED-4C65-8818-DEAF2708570A}" type="datetime1">
              <a:rPr lang="it-IT" smtClean="0"/>
              <a:t>20/02/2024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8B12B-4B04-4E10-8C6B-A7E168C307A1}" type="datetime1">
              <a:rPr lang="it-IT" smtClean="0"/>
              <a:t>20/02/2024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F4B2-BF2A-4FF0-8689-26396C657DA6}" type="datetime1">
              <a:rPr lang="it-IT" smtClean="0"/>
              <a:t>20/02/2024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48E5D-9ECA-4133-948E-098C24827A5E}" type="datetime1">
              <a:rPr lang="it-IT" smtClean="0"/>
              <a:t>20/02/2024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278C0-01E7-4749-AB9E-6331687ED7B9}" type="datetime1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136525"/>
            <a:ext cx="7583089" cy="1008113"/>
          </a:xfrm>
        </p:spPr>
        <p:txBody>
          <a:bodyPr>
            <a:normAutofit/>
          </a:bodyPr>
          <a:lstStyle/>
          <a:p>
            <a:r>
              <a:rPr lang="it-IT" sz="4000" dirty="0">
                <a:solidFill>
                  <a:schemeClr val="tx2"/>
                </a:solidFill>
              </a:rPr>
              <a:t>  </a:t>
            </a:r>
            <a:r>
              <a:rPr lang="it-IT" sz="3600" dirty="0">
                <a:solidFill>
                  <a:schemeClr val="tx2"/>
                </a:solidFill>
              </a:rPr>
              <a:t>DATI DI TRAFFICO</a:t>
            </a:r>
            <a:r>
              <a:rPr lang="it-IT" sz="4000" dirty="0">
                <a:solidFill>
                  <a:schemeClr val="tx2"/>
                </a:solidFill>
              </a:rPr>
              <a:t> PMO-NYC/ USA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</a:t>
            </a:fld>
            <a:endParaRPr lang="it-IT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429000"/>
            <a:ext cx="5328592" cy="322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9" y="1052735"/>
            <a:ext cx="4533372" cy="3024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C:\Users\valentina.troja\Desktop\logo GESAP\Gesap-Logotrasp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064" y="1196752"/>
            <a:ext cx="3312368" cy="1657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7850E405-BDCB-3E2A-D314-C319F5A8C850}"/>
              </a:ext>
            </a:extLst>
          </p:cNvPr>
          <p:cNvSpPr txBox="1"/>
          <p:nvPr/>
        </p:nvSpPr>
        <p:spPr>
          <a:xfrm>
            <a:off x="149646" y="4869160"/>
            <a:ext cx="35221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Roadshow </a:t>
            </a:r>
            <a:r>
              <a:rPr lang="it-IT" sz="2400" i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Neos</a:t>
            </a:r>
            <a:endParaRPr lang="it-IT" sz="2400" i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r>
              <a:rPr lang="it-IT" sz="2400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20 -21 -22 FEBBRAIO 2024 </a:t>
            </a:r>
          </a:p>
        </p:txBody>
      </p:sp>
    </p:spTree>
    <p:extLst>
      <p:ext uri="{BB962C8B-B14F-4D97-AF65-F5344CB8AC3E}">
        <p14:creationId xmlns:p14="http://schemas.microsoft.com/office/powerpoint/2010/main" val="306263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xmlns="" id="{7B0E56D6-DB5D-63E6-B603-08F580F21422}"/>
              </a:ext>
            </a:extLst>
          </p:cNvPr>
          <p:cNvGraphicFramePr>
            <a:graphicFrameLocks/>
          </p:cNvGraphicFramePr>
          <p:nvPr/>
        </p:nvGraphicFramePr>
        <p:xfrm>
          <a:off x="2914650" y="3779043"/>
          <a:ext cx="3429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xmlns="" id="{68D6146F-88D3-7AAE-8DA9-A99B049F3F89}"/>
              </a:ext>
            </a:extLst>
          </p:cNvPr>
          <p:cNvGraphicFramePr>
            <a:graphicFrameLocks/>
          </p:cNvGraphicFramePr>
          <p:nvPr/>
        </p:nvGraphicFramePr>
        <p:xfrm>
          <a:off x="307182" y="1514475"/>
          <a:ext cx="3750469" cy="2250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xmlns="" id="{A5E6ADE3-502B-FD6D-7867-FCCEF7294529}"/>
              </a:ext>
            </a:extLst>
          </p:cNvPr>
          <p:cNvGraphicFramePr>
            <a:graphicFrameLocks/>
          </p:cNvGraphicFramePr>
          <p:nvPr/>
        </p:nvGraphicFramePr>
        <p:xfrm>
          <a:off x="5479256" y="1546622"/>
          <a:ext cx="3429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9" name="Connettore 2 8">
            <a:extLst>
              <a:ext uri="{FF2B5EF4-FFF2-40B4-BE49-F238E27FC236}">
                <a16:creationId xmlns:a16="http://schemas.microsoft.com/office/drawing/2014/main" xmlns="" id="{39D05C23-E9A4-1657-63CD-22264DD130C4}"/>
              </a:ext>
            </a:extLst>
          </p:cNvPr>
          <p:cNvCxnSpPr>
            <a:cxnSpLocks/>
          </p:cNvCxnSpPr>
          <p:nvPr/>
        </p:nvCxnSpPr>
        <p:spPr>
          <a:xfrm flipV="1">
            <a:off x="5150644" y="3178968"/>
            <a:ext cx="942975" cy="13144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xmlns="" id="{7DFC3BD3-9E01-EFD0-28FC-A6904655DDEB}"/>
              </a:ext>
            </a:extLst>
          </p:cNvPr>
          <p:cNvCxnSpPr>
            <a:cxnSpLocks/>
          </p:cNvCxnSpPr>
          <p:nvPr/>
        </p:nvCxnSpPr>
        <p:spPr>
          <a:xfrm flipH="1" flipV="1">
            <a:off x="3264694" y="3429000"/>
            <a:ext cx="850106" cy="10644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9C542379-AC4B-CA2A-272A-9A34E3669302}"/>
              </a:ext>
            </a:extLst>
          </p:cNvPr>
          <p:cNvSpPr txBox="1"/>
          <p:nvPr/>
        </p:nvSpPr>
        <p:spPr>
          <a:xfrm>
            <a:off x="850106" y="1157287"/>
            <a:ext cx="11143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50" dirty="0"/>
              <a:t>TOP 10 PMO 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xmlns="" id="{46875ED5-F52B-D51E-F4DC-D83995214065}"/>
              </a:ext>
            </a:extLst>
          </p:cNvPr>
          <p:cNvSpPr txBox="1"/>
          <p:nvPr/>
        </p:nvSpPr>
        <p:spPr>
          <a:xfrm>
            <a:off x="2909246" y="989632"/>
            <a:ext cx="360913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350" dirty="0">
                <a:solidFill>
                  <a:srgbClr val="002060"/>
                </a:solidFill>
              </a:rPr>
              <a:t>TRAFFICO INDIRETTO U.S.A.  DA E PER LA SICILIA </a:t>
            </a:r>
          </a:p>
          <a:p>
            <a:pPr algn="ctr"/>
            <a:r>
              <a:rPr lang="it-IT" sz="1350" dirty="0">
                <a:solidFill>
                  <a:srgbClr val="002060"/>
                </a:solidFill>
              </a:rPr>
              <a:t>SETTEMBRE 2022-AGOSTO 2023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xmlns="" id="{F1CC4C30-4388-86C0-0392-024BF2C2B02C}"/>
              </a:ext>
            </a:extLst>
          </p:cNvPr>
          <p:cNvSpPr txBox="1"/>
          <p:nvPr/>
        </p:nvSpPr>
        <p:spPr>
          <a:xfrm>
            <a:off x="4140407" y="2848441"/>
            <a:ext cx="103092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350" b="1" dirty="0">
                <a:solidFill>
                  <a:srgbClr val="002060"/>
                </a:solidFill>
              </a:rPr>
              <a:t>TOTAL PAX :</a:t>
            </a:r>
          </a:p>
          <a:p>
            <a:pPr algn="ctr"/>
            <a:r>
              <a:rPr lang="it-IT" sz="1350" b="1" dirty="0">
                <a:solidFill>
                  <a:srgbClr val="002060"/>
                </a:solidFill>
              </a:rPr>
              <a:t>415.925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xmlns="" id="{A062E7FB-9BAC-9B18-A596-D854912D7BF5}"/>
              </a:ext>
            </a:extLst>
          </p:cNvPr>
          <p:cNvSpPr txBox="1"/>
          <p:nvPr/>
        </p:nvSpPr>
        <p:spPr>
          <a:xfrm>
            <a:off x="5622131" y="5383621"/>
            <a:ext cx="259417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50" dirty="0"/>
              <a:t>IL PESO DEL TRAFFICO « CATANIA»</a:t>
            </a:r>
          </a:p>
          <a:p>
            <a:r>
              <a:rPr lang="it-IT" sz="1350" dirty="0"/>
              <a:t>  SUL TOTALE SICILIA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xmlns="" id="{C5D67157-36CE-1120-C78B-75D09DEC7BEA}"/>
              </a:ext>
            </a:extLst>
          </p:cNvPr>
          <p:cNvSpPr txBox="1"/>
          <p:nvPr/>
        </p:nvSpPr>
        <p:spPr>
          <a:xfrm>
            <a:off x="471487" y="5402283"/>
            <a:ext cx="350070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50" dirty="0"/>
              <a:t>IL PESO DEL TRAFFICO «PALERMO» SUL TOTALE</a:t>
            </a:r>
          </a:p>
          <a:p>
            <a:r>
              <a:rPr lang="it-IT" sz="1350" dirty="0"/>
              <a:t>SICILIA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xmlns="" id="{27597D1A-F145-248A-355F-430406FFCC81}"/>
              </a:ext>
            </a:extLst>
          </p:cNvPr>
          <p:cNvSpPr txBox="1"/>
          <p:nvPr/>
        </p:nvSpPr>
        <p:spPr>
          <a:xfrm>
            <a:off x="7193756" y="1197381"/>
            <a:ext cx="98783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50" dirty="0"/>
              <a:t>TOP 10 CTA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xmlns="" id="{87977EB4-2EAA-160D-E888-6809286E4701}"/>
              </a:ext>
            </a:extLst>
          </p:cNvPr>
          <p:cNvSpPr txBox="1"/>
          <p:nvPr/>
        </p:nvSpPr>
        <p:spPr>
          <a:xfrm>
            <a:off x="1424916" y="4012192"/>
            <a:ext cx="179901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50" dirty="0">
                <a:solidFill>
                  <a:srgbClr val="002060"/>
                </a:solidFill>
              </a:rPr>
              <a:t>PALERMO:187.086 PAX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xmlns="" id="{2D3C2F64-34BA-0F8A-B8CD-25F83A1E5930}"/>
              </a:ext>
            </a:extLst>
          </p:cNvPr>
          <p:cNvSpPr txBox="1"/>
          <p:nvPr/>
        </p:nvSpPr>
        <p:spPr>
          <a:xfrm>
            <a:off x="5588877" y="4049875"/>
            <a:ext cx="17510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50" dirty="0">
                <a:solidFill>
                  <a:srgbClr val="002060"/>
                </a:solidFill>
              </a:rPr>
              <a:t>CATANIA :228.849 PAX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499642F0-8A45-6237-CD79-4E926470D4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650" y="-45966"/>
            <a:ext cx="2286198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81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C:\Users\valentina.troja\Desktop\logo GESAP\Gesap-Logotras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844675"/>
            <a:ext cx="1978025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CasellaDiTesto 2"/>
          <p:cNvSpPr txBox="1">
            <a:spLocks noChangeArrowheads="1"/>
          </p:cNvSpPr>
          <p:nvPr/>
        </p:nvSpPr>
        <p:spPr bwMode="auto">
          <a:xfrm>
            <a:off x="3829050" y="2173288"/>
            <a:ext cx="38163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dirty="0">
                <a:solidFill>
                  <a:schemeClr val="tx2"/>
                </a:solidFill>
                <a:latin typeface="Calibri" pitchFamily="34" charset="0"/>
              </a:rPr>
              <a:t>Grazie per l’attenzione</a:t>
            </a:r>
          </a:p>
        </p:txBody>
      </p:sp>
      <p:sp>
        <p:nvSpPr>
          <p:cNvPr id="2" name="CasellaDiTesto 3">
            <a:extLst>
              <a:ext uri="{FF2B5EF4-FFF2-40B4-BE49-F238E27FC236}">
                <a16:creationId xmlns:a16="http://schemas.microsoft.com/office/drawing/2014/main" xmlns="" id="{A9889F73-5100-76E7-BFDB-82911162F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2" y="6319838"/>
            <a:ext cx="47525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it-IT" sz="1400" i="1" dirty="0">
                <a:latin typeface="Calibri" pitchFamily="34" charset="0"/>
              </a:rPr>
              <a:t>Elaborato da </a:t>
            </a:r>
            <a:r>
              <a:rPr lang="it-IT" sz="1400" i="1" dirty="0" err="1">
                <a:latin typeface="Calibri" pitchFamily="34" charset="0"/>
              </a:rPr>
              <a:t>Gesap</a:t>
            </a:r>
            <a:r>
              <a:rPr lang="it-IT" sz="1400" i="1" dirty="0">
                <a:latin typeface="Calibri" pitchFamily="34" charset="0"/>
              </a:rPr>
              <a:t> </a:t>
            </a:r>
            <a:r>
              <a:rPr lang="it-IT" sz="1400" i="1" dirty="0" err="1">
                <a:latin typeface="Calibri" pitchFamily="34" charset="0"/>
              </a:rPr>
              <a:t>Statistics</a:t>
            </a:r>
            <a:r>
              <a:rPr lang="it-IT" sz="1400" i="1" dirty="0">
                <a:latin typeface="Calibri" pitchFamily="34" charset="0"/>
              </a:rPr>
              <a:t> – data </a:t>
            </a:r>
            <a:r>
              <a:rPr lang="it-IT" sz="1400" i="1" dirty="0" err="1">
                <a:latin typeface="Calibri" pitchFamily="34" charset="0"/>
              </a:rPr>
              <a:t>provided</a:t>
            </a:r>
            <a:r>
              <a:rPr lang="it-IT" sz="1400" i="1" dirty="0">
                <a:latin typeface="Calibri" pitchFamily="34" charset="0"/>
              </a:rPr>
              <a:t> by </a:t>
            </a:r>
            <a:r>
              <a:rPr lang="it-IT" sz="1400" i="1" dirty="0" err="1">
                <a:latin typeface="Calibri" pitchFamily="34" charset="0"/>
              </a:rPr>
              <a:t>Gesap</a:t>
            </a:r>
            <a:r>
              <a:rPr lang="it-IT" sz="1400" i="1" dirty="0">
                <a:latin typeface="Calibri" pitchFamily="34" charset="0"/>
              </a:rPr>
              <a:t> and  </a:t>
            </a:r>
          </a:p>
        </p:txBody>
      </p:sp>
      <p:pic>
        <p:nvPicPr>
          <p:cNvPr id="3" name="Picture 2" descr="http://po.milanamos.com/images/planet-optim-logo1.png">
            <a:extLst>
              <a:ext uri="{FF2B5EF4-FFF2-40B4-BE49-F238E27FC236}">
                <a16:creationId xmlns:a16="http://schemas.microsoft.com/office/drawing/2014/main" xmlns="" id="{CCB5F61B-CD55-E389-6E0A-3FD959270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82531" y="6354663"/>
            <a:ext cx="2001837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869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</a:t>
            </a:fld>
            <a:endParaRPr lang="it-IT"/>
          </a:p>
        </p:txBody>
      </p:sp>
      <p:pic>
        <p:nvPicPr>
          <p:cNvPr id="11" name="Picture 2" descr="C:\Users\valentina.troja\Desktop\logo GESAP\Gesap-Logotras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8469" y="545109"/>
            <a:ext cx="2448966" cy="1225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olo 6">
            <a:extLst>
              <a:ext uri="{FF2B5EF4-FFF2-40B4-BE49-F238E27FC236}">
                <a16:creationId xmlns:a16="http://schemas.microsoft.com/office/drawing/2014/main" xmlns="" id="{33AC0BBB-34D7-4B25-5C6A-7073C300D1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sz="3200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  <a:cs typeface="+mn-cs"/>
              </a:rPr>
              <a:t>Presentiamo di seguito i dati di traffico storico e più recente (ultimo aggiornamento Ottobre 2023) da e per NYC e per gli USA dalla Sicilia.</a:t>
            </a:r>
          </a:p>
        </p:txBody>
      </p:sp>
    </p:spTree>
    <p:extLst>
      <p:ext uri="{BB962C8B-B14F-4D97-AF65-F5344CB8AC3E}">
        <p14:creationId xmlns:p14="http://schemas.microsoft.com/office/powerpoint/2010/main" val="81706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88224" y="6492875"/>
            <a:ext cx="2133600" cy="365125"/>
          </a:xfrm>
        </p:spPr>
        <p:txBody>
          <a:bodyPr/>
          <a:lstStyle/>
          <a:p>
            <a:fld id="{E7A41E1B-4F70-4964-A407-84C68BE8251C}" type="slidenum">
              <a:rPr lang="it-IT" smtClean="0"/>
              <a:t>3</a:t>
            </a:fld>
            <a:endParaRPr lang="it-IT"/>
          </a:p>
        </p:txBody>
      </p:sp>
      <p:pic>
        <p:nvPicPr>
          <p:cNvPr id="5" name="Picture 2" descr="C:\Users\valentina.troja\Desktop\logo GESAP\Gesap-Logotras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18" y="107994"/>
            <a:ext cx="2446303" cy="122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99" y="1772816"/>
            <a:ext cx="4792943" cy="2673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71968"/>
            <a:ext cx="8911883" cy="1986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1907704" y="915802"/>
            <a:ext cx="70567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         </a:t>
            </a:r>
            <a:r>
              <a:rPr lang="it-IT" b="1" i="1" dirty="0" err="1">
                <a:solidFill>
                  <a:schemeClr val="tx2">
                    <a:lumMod val="75000"/>
                  </a:schemeClr>
                </a:solidFill>
              </a:rPr>
              <a:t>D</a:t>
            </a:r>
            <a:r>
              <a:rPr lang="it-IT" b="1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etails</a:t>
            </a:r>
            <a:r>
              <a:rPr lang="it-IT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 of top 10  </a:t>
            </a:r>
            <a:r>
              <a:rPr lang="it-IT" b="1" i="1" dirty="0" err="1">
                <a:solidFill>
                  <a:schemeClr val="tx2">
                    <a:lumMod val="75000"/>
                  </a:schemeClr>
                </a:solidFill>
              </a:rPr>
              <a:t>routes</a:t>
            </a:r>
            <a:r>
              <a:rPr lang="it-IT" b="1" i="1" dirty="0">
                <a:solidFill>
                  <a:schemeClr val="tx2">
                    <a:lumMod val="75000"/>
                  </a:schemeClr>
                </a:solidFill>
              </a:rPr>
              <a:t> 2017</a:t>
            </a:r>
            <a:r>
              <a:rPr lang="it-IT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  from Palermo to </a:t>
            </a:r>
            <a:r>
              <a:rPr lang="it-IT" b="1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it-IT" b="1" i="1" dirty="0">
                <a:solidFill>
                  <a:schemeClr val="tx2">
                    <a:lumMod val="75000"/>
                  </a:schemeClr>
                </a:solidFill>
              </a:rPr>
              <a:t>JFK : 52.298 pax</a:t>
            </a:r>
            <a:r>
              <a:rPr lang="it-IT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4456487" cy="2081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3959660" y="1639300"/>
            <a:ext cx="496827" cy="21544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it-IT" sz="800" dirty="0"/>
              <a:t>33.394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EDD05545-25F8-08B4-9084-554489372CBE}"/>
              </a:ext>
            </a:extLst>
          </p:cNvPr>
          <p:cNvSpPr txBox="1"/>
          <p:nvPr/>
        </p:nvSpPr>
        <p:spPr>
          <a:xfrm>
            <a:off x="3707904" y="476672"/>
            <a:ext cx="4558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>
                <a:solidFill>
                  <a:schemeClr val="tx2">
                    <a:lumMod val="75000"/>
                  </a:schemeClr>
                </a:solidFill>
              </a:rPr>
              <a:t>U</a:t>
            </a:r>
            <a:r>
              <a:rPr lang="it-IT" b="1" i="1" dirty="0">
                <a:solidFill>
                  <a:schemeClr val="tx2">
                    <a:lumMod val="75000"/>
                  </a:schemeClr>
                </a:solidFill>
              </a:rPr>
              <a:t>ltimo Anno di operatività del volo diretto IG</a:t>
            </a:r>
          </a:p>
        </p:txBody>
      </p:sp>
    </p:spTree>
    <p:extLst>
      <p:ext uri="{BB962C8B-B14F-4D97-AF65-F5344CB8AC3E}">
        <p14:creationId xmlns:p14="http://schemas.microsoft.com/office/powerpoint/2010/main" val="100464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858000" y="6463558"/>
            <a:ext cx="2250504" cy="394442"/>
          </a:xfrm>
        </p:spPr>
        <p:txBody>
          <a:bodyPr/>
          <a:lstStyle/>
          <a:p>
            <a:fld id="{E7A41E1B-4F70-4964-A407-84C68BE8251C}" type="slidenum">
              <a:rPr lang="it-IT" smtClean="0"/>
              <a:t>4</a:t>
            </a:fld>
            <a:endParaRPr lang="it-IT" dirty="0"/>
          </a:p>
        </p:txBody>
      </p:sp>
      <p:pic>
        <p:nvPicPr>
          <p:cNvPr id="5" name="Picture 2" descr="C:\Users\valentina.troja\Desktop\logo GESAP\Gesap-Logotras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18" y="107994"/>
            <a:ext cx="2446303" cy="122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2699792" y="792348"/>
            <a:ext cx="62646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         </a:t>
            </a:r>
            <a:r>
              <a:rPr lang="it-IT" sz="1600" b="1" i="1" dirty="0" err="1">
                <a:solidFill>
                  <a:schemeClr val="tx2">
                    <a:lumMod val="75000"/>
                  </a:schemeClr>
                </a:solidFill>
              </a:rPr>
              <a:t>D</a:t>
            </a:r>
            <a:r>
              <a:rPr lang="it-IT" sz="1600" b="1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etails</a:t>
            </a:r>
            <a:r>
              <a:rPr lang="it-IT" sz="16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 of top 10 </a:t>
            </a:r>
            <a:r>
              <a:rPr lang="it-IT" sz="1600" b="1" i="1" dirty="0" err="1">
                <a:solidFill>
                  <a:schemeClr val="tx2">
                    <a:lumMod val="75000"/>
                  </a:schemeClr>
                </a:solidFill>
              </a:rPr>
              <a:t>routes</a:t>
            </a:r>
            <a:r>
              <a:rPr lang="it-IT" sz="1600" b="1" i="1" dirty="0">
                <a:solidFill>
                  <a:schemeClr val="tx2">
                    <a:lumMod val="75000"/>
                  </a:schemeClr>
                </a:solidFill>
              </a:rPr>
              <a:t> 2018</a:t>
            </a:r>
            <a:r>
              <a:rPr lang="it-IT" sz="16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  from Palermo to </a:t>
            </a:r>
            <a:r>
              <a:rPr lang="it-IT" sz="1600" b="1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it-IT" sz="1600" b="1" i="1" dirty="0">
                <a:solidFill>
                  <a:schemeClr val="tx2">
                    <a:lumMod val="75000"/>
                  </a:schemeClr>
                </a:solidFill>
              </a:rPr>
              <a:t>JFK : 40.974 pax</a:t>
            </a:r>
            <a:r>
              <a:rPr lang="it-IT" sz="16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</a:p>
        </p:txBody>
      </p:sp>
      <p:pic>
        <p:nvPicPr>
          <p:cNvPr id="1026" name="Picture 2" descr="C:\Users\tanja.pasqualino\Desktop\PMO JFK 2019 FIGUR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131381"/>
            <a:ext cx="4533900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89437"/>
            <a:ext cx="4572000" cy="2335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25143"/>
            <a:ext cx="9001000" cy="188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46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5</a:t>
            </a:fld>
            <a:endParaRPr lang="it-IT"/>
          </a:p>
        </p:txBody>
      </p:sp>
      <p:pic>
        <p:nvPicPr>
          <p:cNvPr id="5" name="Picture 2" descr="C:\Users\valentina.troja\Desktop\logo GESAP\Gesap-Logotras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18" y="107994"/>
            <a:ext cx="2446303" cy="122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2339752" y="768506"/>
            <a:ext cx="65930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         Ultimo anno </a:t>
            </a:r>
            <a:r>
              <a:rPr lang="it-IT" b="1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pre</a:t>
            </a:r>
            <a:r>
              <a:rPr lang="it-IT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-pandemia – Solo collegamenti indiretti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i="1" dirty="0" err="1">
                <a:solidFill>
                  <a:schemeClr val="tx2">
                    <a:lumMod val="75000"/>
                  </a:schemeClr>
                </a:solidFill>
              </a:rPr>
              <a:t>D</a:t>
            </a:r>
            <a:r>
              <a:rPr lang="it-IT" b="1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etails</a:t>
            </a:r>
            <a:r>
              <a:rPr lang="it-IT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 of top 10  </a:t>
            </a:r>
            <a:r>
              <a:rPr lang="it-IT" b="1" i="1" dirty="0" err="1">
                <a:solidFill>
                  <a:schemeClr val="tx2">
                    <a:lumMod val="75000"/>
                  </a:schemeClr>
                </a:solidFill>
              </a:rPr>
              <a:t>routes</a:t>
            </a:r>
            <a:r>
              <a:rPr lang="it-IT" b="1" i="1" dirty="0">
                <a:solidFill>
                  <a:schemeClr val="tx2">
                    <a:lumMod val="75000"/>
                  </a:schemeClr>
                </a:solidFill>
              </a:rPr>
              <a:t> 2019</a:t>
            </a:r>
            <a:r>
              <a:rPr lang="it-IT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  from Palermo </a:t>
            </a:r>
            <a:r>
              <a:rPr lang="it-IT" b="1" i="1" dirty="0">
                <a:solidFill>
                  <a:schemeClr val="tx2">
                    <a:lumMod val="75000"/>
                  </a:schemeClr>
                </a:solidFill>
              </a:rPr>
              <a:t>to  JFK : 38.972  pax</a:t>
            </a:r>
            <a:r>
              <a:rPr lang="it-IT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it-IT" b="1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it-IT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337" y="1700808"/>
            <a:ext cx="4879457" cy="2662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09120"/>
            <a:ext cx="8712968" cy="1842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57" y="1715856"/>
            <a:ext cx="4125120" cy="194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142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asellaDiTesto 1"/>
          <p:cNvSpPr txBox="1">
            <a:spLocks noChangeArrowheads="1"/>
          </p:cNvSpPr>
          <p:nvPr/>
        </p:nvSpPr>
        <p:spPr bwMode="auto">
          <a:xfrm>
            <a:off x="107504" y="1142813"/>
            <a:ext cx="88937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600" b="1" i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Monthly</a:t>
            </a:r>
            <a:r>
              <a:rPr lang="it-IT" sz="1600" b="1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it-IT" sz="1600" b="1" i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passenger</a:t>
            </a:r>
            <a:r>
              <a:rPr lang="it-IT" sz="1600" b="1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it-IT" sz="1600" b="1" i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traffic</a:t>
            </a:r>
            <a:r>
              <a:rPr lang="it-IT" sz="1600" b="1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trend  from </a:t>
            </a:r>
            <a:r>
              <a:rPr lang="it-IT" sz="1600" b="1" i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Sicily</a:t>
            </a:r>
            <a:r>
              <a:rPr lang="it-IT" sz="1600" b="1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to NYC and </a:t>
            </a:r>
            <a:r>
              <a:rPr lang="it-IT" sz="1600" b="1" i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v.v</a:t>
            </a:r>
            <a:r>
              <a:rPr lang="it-IT" sz="1600" b="1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 – </a:t>
            </a:r>
            <a:r>
              <a:rPr lang="it-IT" sz="1600" b="1" i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Yrs</a:t>
            </a:r>
            <a:r>
              <a:rPr lang="it-IT" sz="1600" b="1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. 2015 to 2018 </a:t>
            </a:r>
            <a:r>
              <a:rPr lang="it-IT" sz="1600" b="1" i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direct</a:t>
            </a:r>
            <a:r>
              <a:rPr lang="it-IT" sz="1600" b="1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+ </a:t>
            </a:r>
            <a:r>
              <a:rPr lang="it-IT" sz="1600" b="1" i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indirect</a:t>
            </a:r>
            <a:r>
              <a:rPr lang="it-IT" sz="1600" b="1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it-IT" sz="1600" b="1" i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traffic</a:t>
            </a:r>
            <a:r>
              <a:rPr lang="it-IT" sz="1600" b="1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.     From </a:t>
            </a:r>
            <a:r>
              <a:rPr lang="it-IT" sz="1600" b="1" i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October</a:t>
            </a:r>
            <a:r>
              <a:rPr lang="it-IT" sz="1600" b="1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2017 </a:t>
            </a:r>
            <a:r>
              <a:rPr lang="it-IT" sz="1600" b="1" i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only</a:t>
            </a:r>
            <a:r>
              <a:rPr lang="it-IT" sz="1600" b="1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it-IT" sz="1600" b="1" i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indirect</a:t>
            </a:r>
            <a:r>
              <a:rPr lang="it-IT" sz="1600" b="1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it-IT" sz="1600" b="1" i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traffic</a:t>
            </a:r>
            <a:endParaRPr lang="it-IT" sz="1600" b="1" i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6387" name="CasellaDiTesto 3"/>
          <p:cNvSpPr txBox="1">
            <a:spLocks noChangeArrowheads="1"/>
          </p:cNvSpPr>
          <p:nvPr/>
        </p:nvSpPr>
        <p:spPr bwMode="auto">
          <a:xfrm>
            <a:off x="262127" y="5697465"/>
            <a:ext cx="873914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400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Nel periodo Gennaio 2015 Dicembre 2018 il mese in cui si registra il picco è Agosto.      Nel 2017 il traffico indiretto dalla Sicilia è stato di </a:t>
            </a:r>
            <a:r>
              <a:rPr lang="it-IT" sz="1400" b="1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48.918 passeggeri e di 33.394 quello diretto, </a:t>
            </a:r>
            <a:r>
              <a:rPr lang="it-IT" sz="1400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nel 2018 il traffico indiretto ha fatto registrare  </a:t>
            </a:r>
            <a:r>
              <a:rPr lang="it-IT" sz="1400" b="1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84.578  passeggeri</a:t>
            </a:r>
            <a:r>
              <a:rPr lang="it-IT" sz="1400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 testimoniando il trend di crescita della domanda da e per la Sicilia.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6867669" y="6436129"/>
            <a:ext cx="2133600" cy="365125"/>
          </a:xfrm>
        </p:spPr>
        <p:txBody>
          <a:bodyPr/>
          <a:lstStyle/>
          <a:p>
            <a:pPr>
              <a:defRPr/>
            </a:pPr>
            <a:fld id="{FAB99178-2DDB-4DF4-8F35-442031E142EE}" type="slidenum">
              <a:rPr lang="it-IT" smtClean="0"/>
              <a:pPr>
                <a:defRPr/>
              </a:pPr>
              <a:t>6</a:t>
            </a:fld>
            <a:endParaRPr lang="it-IT" dirty="0"/>
          </a:p>
        </p:txBody>
      </p:sp>
      <p:pic>
        <p:nvPicPr>
          <p:cNvPr id="6" name="Picture 2" descr="C:\Users\valentina.troja\Desktop\logo GESAP\Gesap-Logotras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18" y="0"/>
            <a:ext cx="2285141" cy="114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5" y="1916832"/>
            <a:ext cx="8971263" cy="3738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286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7</a:t>
            </a:fld>
            <a:endParaRPr lang="it-IT"/>
          </a:p>
        </p:txBody>
      </p:sp>
      <p:sp>
        <p:nvSpPr>
          <p:cNvPr id="3" name="CasellaDiTesto 1"/>
          <p:cNvSpPr txBox="1">
            <a:spLocks noChangeArrowheads="1"/>
          </p:cNvSpPr>
          <p:nvPr/>
        </p:nvSpPr>
        <p:spPr bwMode="auto">
          <a:xfrm>
            <a:off x="113355" y="1162971"/>
            <a:ext cx="90374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600" b="1" i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Monthly</a:t>
            </a:r>
            <a:r>
              <a:rPr lang="it-IT" sz="1600" b="1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it-IT" sz="1600" b="1" i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passenger</a:t>
            </a:r>
            <a:r>
              <a:rPr lang="it-IT" sz="1600" b="1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it-IT" sz="1600" b="1" i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traffic</a:t>
            </a:r>
            <a:r>
              <a:rPr lang="it-IT" sz="1600" b="1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trend  from </a:t>
            </a:r>
            <a:r>
              <a:rPr lang="it-IT" sz="1600" b="1" i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Sicily</a:t>
            </a:r>
            <a:r>
              <a:rPr lang="it-IT" sz="1600" b="1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to NYC area  and v.v.  – </a:t>
            </a:r>
            <a:r>
              <a:rPr lang="it-IT" sz="1600" b="1" i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Yrs</a:t>
            </a:r>
            <a:r>
              <a:rPr lang="it-IT" sz="1600" b="1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. 2018 to 2022  </a:t>
            </a:r>
            <a:r>
              <a:rPr lang="it-IT" sz="1600" b="1" i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indirect</a:t>
            </a:r>
            <a:r>
              <a:rPr lang="it-IT" sz="1600" b="1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it-IT" sz="1600" b="1" i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traffic</a:t>
            </a:r>
            <a:r>
              <a:rPr lang="it-IT" sz="1600" b="1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4" name="Picture 2" descr="C:\Users\valentina.troja\Desktop\logo GESAP\Gesap-Logotras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18" y="0"/>
            <a:ext cx="2285141" cy="114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" y="1714859"/>
            <a:ext cx="9124280" cy="3801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sellaDiTesto 3"/>
          <p:cNvSpPr txBox="1">
            <a:spLocks noChangeArrowheads="1"/>
          </p:cNvSpPr>
          <p:nvPr/>
        </p:nvSpPr>
        <p:spPr bwMode="auto">
          <a:xfrm>
            <a:off x="262127" y="5697465"/>
            <a:ext cx="877436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400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A partire dal 2018 il traffico indiretto mantiene un trend in crescita: </a:t>
            </a:r>
            <a:r>
              <a:rPr lang="it-IT" sz="1400" b="1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84.578 pax </a:t>
            </a:r>
            <a:r>
              <a:rPr lang="it-IT" sz="1400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nel 2018 , </a:t>
            </a:r>
            <a:r>
              <a:rPr lang="it-IT" sz="1400" b="1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84.978 </a:t>
            </a:r>
            <a:r>
              <a:rPr lang="it-IT" sz="1400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nel 2019.</a:t>
            </a:r>
          </a:p>
          <a:p>
            <a:r>
              <a:rPr lang="it-IT" sz="1400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Al momento non si è ancora recuperato il gap causato dalla pandemia, il 2022 si è chiuso con </a:t>
            </a:r>
            <a:r>
              <a:rPr lang="it-IT" sz="1400" b="1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67.130 pax.</a:t>
            </a:r>
          </a:p>
          <a:p>
            <a:r>
              <a:rPr lang="it-IT" sz="1400" b="1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In presenza di volo diretto la crescita del traffico raggiunge talvolta un moltiplicatore pari a 5</a:t>
            </a:r>
          </a:p>
        </p:txBody>
      </p:sp>
    </p:spTree>
    <p:extLst>
      <p:ext uri="{BB962C8B-B14F-4D97-AF65-F5344CB8AC3E}">
        <p14:creationId xmlns:p14="http://schemas.microsoft.com/office/powerpoint/2010/main" val="8746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DBBBCE85-4226-FA57-AFB5-949F2A13F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521" y="1425409"/>
            <a:ext cx="7258604" cy="442566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733A3375-DAA1-DBDF-7F74-28EE9B69652E}"/>
              </a:ext>
            </a:extLst>
          </p:cNvPr>
          <p:cNvSpPr txBox="1"/>
          <p:nvPr/>
        </p:nvSpPr>
        <p:spPr>
          <a:xfrm>
            <a:off x="2135982" y="2749092"/>
            <a:ext cx="5286375" cy="1915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2060"/>
                </a:solidFill>
                <a:latin typeface="Montserrat Medium" panose="00000600000000000000" pitchFamily="2" charset="0"/>
              </a:rPr>
              <a:t>DATI DI TRAFFICO</a:t>
            </a:r>
          </a:p>
          <a:p>
            <a:pPr algn="ctr"/>
            <a:endParaRPr lang="it-IT" b="1" dirty="0">
              <a:solidFill>
                <a:srgbClr val="002060"/>
              </a:solidFill>
              <a:latin typeface="Montserrat Medium" panose="00000600000000000000" pitchFamily="2" charset="0"/>
            </a:endParaRPr>
          </a:p>
          <a:p>
            <a:endParaRPr lang="it-IT" sz="1350" dirty="0">
              <a:latin typeface="Montserrat Medium" panose="00000600000000000000" pitchFamily="2" charset="0"/>
            </a:endParaRPr>
          </a:p>
          <a:p>
            <a:r>
              <a:rPr lang="it-IT" sz="1350" dirty="0">
                <a:latin typeface="Montserrat Medium" panose="00000600000000000000" pitchFamily="2" charset="0"/>
              </a:rPr>
              <a:t>                                  </a:t>
            </a:r>
            <a:r>
              <a:rPr lang="it-IT" sz="21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tserrat Medium" panose="00000600000000000000" pitchFamily="2" charset="0"/>
              </a:rPr>
              <a:t>STATI UNITI -SICILIA </a:t>
            </a:r>
          </a:p>
          <a:p>
            <a:r>
              <a:rPr lang="it-IT" sz="21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tserrat Medium" panose="00000600000000000000" pitchFamily="2" charset="0"/>
              </a:rPr>
              <a:t>                             E VICEVERSA</a:t>
            </a:r>
          </a:p>
          <a:p>
            <a:endParaRPr lang="it-IT" sz="1350" b="1" dirty="0">
              <a:solidFill>
                <a:srgbClr val="002060"/>
              </a:solidFill>
              <a:latin typeface="Montserrat Medium" panose="00000600000000000000" pitchFamily="2" charset="0"/>
            </a:endParaRPr>
          </a:p>
          <a:p>
            <a:r>
              <a:rPr lang="it-IT" sz="1350" dirty="0">
                <a:latin typeface="Montserrat Medium" panose="00000600000000000000" pitchFamily="2" charset="0"/>
              </a:rPr>
              <a:t>                       </a:t>
            </a:r>
            <a:r>
              <a:rPr lang="it-IT" sz="1350" b="1" dirty="0">
                <a:solidFill>
                  <a:srgbClr val="002060"/>
                </a:solidFill>
                <a:latin typeface="Montserrat Medium" panose="00000600000000000000" pitchFamily="2" charset="0"/>
              </a:rPr>
              <a:t>PERIODO SETTEMBRE 2022 - OTTOBRE 2023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CDB0D3AC-F9BB-8A64-F499-66B8D05EB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5167">
            <a:off x="3032483" y="3500981"/>
            <a:ext cx="550145" cy="543001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684CFF30-E227-5250-CF34-9B96CB649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433857"/>
            <a:ext cx="2286198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73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xmlns="" id="{1237E438-D55E-9D0D-51E8-738E2CB132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5042864"/>
              </p:ext>
            </p:extLst>
          </p:nvPr>
        </p:nvGraphicFramePr>
        <p:xfrm>
          <a:off x="1353072" y="3356992"/>
          <a:ext cx="631527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3935CEBB-852C-F17A-6CBA-1512ADDD4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313647"/>
            <a:ext cx="8177713" cy="1611297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C42EAD0A-1EED-8FDD-5C4D-C6B262DEA2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81275"/>
            <a:ext cx="2286198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81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382</Words>
  <Application>Microsoft Office PowerPoint</Application>
  <PresentationFormat>Presentazione su schermo (4:3)</PresentationFormat>
  <Paragraphs>68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Arial</vt:lpstr>
      <vt:lpstr>Calibri</vt:lpstr>
      <vt:lpstr>Montserrat Medium</vt:lpstr>
      <vt:lpstr>Tema di Office</vt:lpstr>
      <vt:lpstr>  DATI DI TRAFFICO PMO-NYC/ USA</vt:lpstr>
      <vt:lpstr>Presentiamo di seguito i dati di traffico storico e più recente (ultimo aggiornamento Ottobre 2023) da e per NYC e per gli USA dalla Sicilia.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tanja pasqualino</dc:creator>
  <cp:lastModifiedBy>Toti Piscopo</cp:lastModifiedBy>
  <cp:revision>72</cp:revision>
  <cp:lastPrinted>2024-02-19T15:22:46Z</cp:lastPrinted>
  <dcterms:created xsi:type="dcterms:W3CDTF">2023-07-12T07:28:09Z</dcterms:created>
  <dcterms:modified xsi:type="dcterms:W3CDTF">2024-02-20T11:25:45Z</dcterms:modified>
</cp:coreProperties>
</file>