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147473235" r:id="rId3"/>
    <p:sldId id="2147473213" r:id="rId4"/>
    <p:sldId id="2147473212" r:id="rId5"/>
    <p:sldId id="2147473243" r:id="rId6"/>
    <p:sldId id="2147473214" r:id="rId7"/>
    <p:sldId id="2147473220" r:id="rId8"/>
    <p:sldId id="2147473217" r:id="rId9"/>
    <p:sldId id="2147473241" r:id="rId10"/>
    <p:sldId id="2147473228" r:id="rId11"/>
    <p:sldId id="2147473224" r:id="rId12"/>
    <p:sldId id="2147473227" r:id="rId13"/>
    <p:sldId id="2147473236" r:id="rId14"/>
    <p:sldId id="2147473240" r:id="rId15"/>
    <p:sldId id="2147473211" r:id="rId16"/>
    <p:sldId id="3883" r:id="rId17"/>
    <p:sldId id="386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4457EB-2407-4525-9B73-962D7668BC2C}">
          <p14:sldIdLst>
            <p14:sldId id="256"/>
            <p14:sldId id="2147473235"/>
            <p14:sldId id="2147473213"/>
            <p14:sldId id="2147473212"/>
            <p14:sldId id="2147473243"/>
            <p14:sldId id="2147473214"/>
            <p14:sldId id="2147473220"/>
            <p14:sldId id="2147473217"/>
            <p14:sldId id="2147473241"/>
            <p14:sldId id="2147473228"/>
            <p14:sldId id="2147473224"/>
            <p14:sldId id="2147473227"/>
            <p14:sldId id="2147473236"/>
            <p14:sldId id="2147473240"/>
            <p14:sldId id="2147473211"/>
            <p14:sldId id="3883"/>
            <p14:sldId id="38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ore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AC72"/>
    <a:srgbClr val="1A3765"/>
    <a:srgbClr val="1D3765"/>
    <a:srgbClr val="588894"/>
    <a:srgbClr val="1D6295"/>
    <a:srgbClr val="001642"/>
    <a:srgbClr val="263D42"/>
    <a:srgbClr val="E6E6E6"/>
    <a:srgbClr val="1E659A"/>
    <a:srgbClr val="144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 varScale="1">
        <p:scale>
          <a:sx n="75" d="100"/>
          <a:sy n="75" d="100"/>
        </p:scale>
        <p:origin x="89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ntelleraconsulting-my.sharepoint.com/personal/martina_mori_intelleraconsulting_com/Documents/Desktop/grafici%20accreditament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0003299665645"/>
          <c:y val="3.8241375005629054E-2"/>
          <c:w val="0.7897752118913216"/>
          <c:h val="0.86221177837331187"/>
        </c:manualLayout>
      </c:layout>
      <c:scatterChart>
        <c:scatterStyle val="lineMarker"/>
        <c:varyColors val="0"/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89959775"/>
        <c:axId val="643297648"/>
      </c:scatterChart>
      <c:valAx>
        <c:axId val="689959775"/>
        <c:scaling>
          <c:orientation val="minMax"/>
        </c:scaling>
        <c:delete val="1"/>
        <c:axPos val="b"/>
        <c:numFmt formatCode="d/m;@" sourceLinked="1"/>
        <c:majorTickMark val="none"/>
        <c:minorTickMark val="none"/>
        <c:tickLblPos val="nextTo"/>
        <c:crossAx val="643297648"/>
        <c:crosses val="autoZero"/>
        <c:crossBetween val="midCat"/>
      </c:valAx>
      <c:valAx>
        <c:axId val="643297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9959775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rgbClr val="1A3765"/>
    </a:solidFill>
    <a:ln w="2857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200" b="1">
          <a:solidFill>
            <a:srgbClr val="002D39"/>
          </a:solidFill>
          <a:latin typeface="Alata" panose="020B0604020202020204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E3FFD896-54A8-C726-C222-AFACB125A1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EF451F-E249-B7BD-CAA8-E3DB300201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5AE65-788B-4D7D-9721-97CC706030DB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245383-73F9-0657-6EFD-EDF810EBC0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1CF6CB-9276-8210-4A01-E90C55CFE1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6E086-3C60-4BCC-9C99-18ED63BDB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579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410CC-638A-46C4-A8B2-4663BE1BA678}" type="datetimeFigureOut">
              <a:rPr lang="it-IT" smtClean="0"/>
              <a:t>06/04/2024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9D146-23C1-4C40-8250-2615A20ACD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106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9D146-23C1-4C40-8250-2615A20ACDA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30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9D146-23C1-4C40-8250-2615A20ACDA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81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9D146-23C1-4C40-8250-2615A20ACDA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26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9D146-23C1-4C40-8250-2615A20ACDA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8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openxmlformats.org/officeDocument/2006/relationships/image" Target="../media/image7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schermata, blu, sfocatura&#10;&#10;Descrizione generata automaticamente">
            <a:extLst>
              <a:ext uri="{FF2B5EF4-FFF2-40B4-BE49-F238E27FC236}">
                <a16:creationId xmlns:a16="http://schemas.microsoft.com/office/drawing/2014/main" id="{9E7BF155-DC36-7B7D-D22D-E7DFCFDDA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953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Immagine 6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393BD892-4AC5-8DB8-D822-A2AF160420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64" y="6417958"/>
            <a:ext cx="1818490" cy="385799"/>
          </a:xfrm>
          <a:prstGeom prst="rect">
            <a:avLst/>
          </a:prstGeom>
        </p:spPr>
      </p:pic>
      <p:grpSp>
        <p:nvGrpSpPr>
          <p:cNvPr id="10" name="Gruppo 15">
            <a:extLst>
              <a:ext uri="{FF2B5EF4-FFF2-40B4-BE49-F238E27FC236}">
                <a16:creationId xmlns:a16="http://schemas.microsoft.com/office/drawing/2014/main" id="{34219DF2-2012-A9D4-A1D0-AC1CBCA0F8C3}"/>
              </a:ext>
            </a:extLst>
          </p:cNvPr>
          <p:cNvGrpSpPr/>
          <p:nvPr userDrawn="1"/>
        </p:nvGrpSpPr>
        <p:grpSpPr>
          <a:xfrm>
            <a:off x="1494624" y="6405652"/>
            <a:ext cx="1277151" cy="410411"/>
            <a:chOff x="76199" y="6280508"/>
            <a:chExt cx="1355272" cy="457491"/>
          </a:xfrm>
        </p:grpSpPr>
        <p:pic>
          <p:nvPicPr>
            <p:cNvPr id="11" name="Immagine 13" descr="Immagine che contiene testo, schermata, design, grafica&#10;&#10;Descrizione generata automaticamente">
              <a:extLst>
                <a:ext uri="{FF2B5EF4-FFF2-40B4-BE49-F238E27FC236}">
                  <a16:creationId xmlns:a16="http://schemas.microsoft.com/office/drawing/2014/main" id="{73084035-5C51-E073-BE48-8F38AF9D8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658" t="38704" r="59754" b="47509"/>
            <a:stretch/>
          </p:blipFill>
          <p:spPr>
            <a:xfrm>
              <a:off x="76199" y="6280508"/>
              <a:ext cx="1355272" cy="457491"/>
            </a:xfrm>
            <a:prstGeom prst="rect">
              <a:avLst/>
            </a:prstGeom>
          </p:spPr>
        </p:pic>
        <p:sp>
          <p:nvSpPr>
            <p:cNvPr id="12" name="Rettangolo 14">
              <a:extLst>
                <a:ext uri="{FF2B5EF4-FFF2-40B4-BE49-F238E27FC236}">
                  <a16:creationId xmlns:a16="http://schemas.microsoft.com/office/drawing/2014/main" id="{DB9FF249-D8A2-4369-DCCD-25998796D623}"/>
                </a:ext>
              </a:extLst>
            </p:cNvPr>
            <p:cNvSpPr/>
            <p:nvPr/>
          </p:nvSpPr>
          <p:spPr>
            <a:xfrm>
              <a:off x="254000" y="6388100"/>
              <a:ext cx="170543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3" name="Immagine 19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063093B0-03C4-7880-3A32-3B2BE1180F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0423" y="6413579"/>
            <a:ext cx="1770267" cy="394557"/>
          </a:xfrm>
          <a:prstGeom prst="rect">
            <a:avLst/>
          </a:prstGeom>
        </p:spPr>
      </p:pic>
      <p:pic>
        <p:nvPicPr>
          <p:cNvPr id="14" name="Immagine 21" descr="Immagine che contiene Elementi grafici, grafica, schermata, testo&#10;&#10;Descrizione generata automaticamente">
            <a:extLst>
              <a:ext uri="{FF2B5EF4-FFF2-40B4-BE49-F238E27FC236}">
                <a16:creationId xmlns:a16="http://schemas.microsoft.com/office/drawing/2014/main" id="{CB9A7058-A78B-C096-0B02-09AFB3C8A30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75112" y="6413714"/>
            <a:ext cx="1341974" cy="394286"/>
          </a:xfrm>
          <a:prstGeom prst="rect">
            <a:avLst/>
          </a:prstGeom>
        </p:spPr>
      </p:pic>
      <p:pic>
        <p:nvPicPr>
          <p:cNvPr id="15" name="Immagine 23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7761FFD3-BF97-90F2-68C6-190149074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4027" y="6367970"/>
            <a:ext cx="1168400" cy="485775"/>
          </a:xfrm>
          <a:prstGeom prst="rect">
            <a:avLst/>
          </a:prstGeom>
        </p:spPr>
      </p:pic>
      <p:pic>
        <p:nvPicPr>
          <p:cNvPr id="5" name="Immagine 4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88EB044C-1B84-6CC8-1D5D-6FFD64BBF0A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7591" y="6405652"/>
            <a:ext cx="1168401" cy="381268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CD852CEE-21A9-AC9D-D7D3-88F8C1559296}"/>
              </a:ext>
            </a:extLst>
          </p:cNvPr>
          <p:cNvSpPr/>
          <p:nvPr userDrawn="1"/>
        </p:nvSpPr>
        <p:spPr>
          <a:xfrm>
            <a:off x="6615071" y="6487730"/>
            <a:ext cx="180974" cy="285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033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5094-5D16-7C12-F449-FDB468128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612C0-A64E-5F7B-1607-EDE58DF40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90D05-07DC-A9F0-589C-38DEA438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5F8-7AB9-4997-91D1-A232B209E10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30B7E-96B7-6D10-CC14-575DCFD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AD3C-D27B-7925-94A1-D3466891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2465-CF78-4600-85A3-ADDB6520AA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3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91E39-8E48-6C6C-3735-FF9491229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C77BE-DD3A-BCF0-6A48-010FE1F54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B4834-416B-9E83-C193-671606C9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5F8-7AB9-4997-91D1-A232B209E10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65D33-EBD0-FCFA-0C59-72E4E2C5A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48AE3-E2D1-4CC6-CBDE-EC8EB17C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2465-CF78-4600-85A3-ADDB6520AA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80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22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096C-38AC-C260-9776-C9D78B703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30407-26CF-BA31-0024-FCB7D17A5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33D83-D902-149D-7E4C-2546EBD1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5F8-7AB9-4997-91D1-A232B209E10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2519C-0949-6814-6D6D-345ED02E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2CBAC-ACE4-99DA-6C13-0C0EE4B9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2465-CF78-4600-85A3-ADDB6520AA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0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A916-7E42-6C57-4C10-46E965685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1C4D5-18AF-1272-2BE9-5E2B5350C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39FA2-C750-93DB-043A-F2F21EE02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5FA4B-D099-7327-AC03-BA374FF79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5F8-7AB9-4997-91D1-A232B209E10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D6137-50D5-847E-E954-5AB991F1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75927-1475-DCDB-5228-200214A86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2465-CF78-4600-85A3-ADDB6520AA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6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CC4A-222B-D1E2-EC12-D81B4FDB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BFFED-949E-9623-0F32-C49AEB0C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8F086-083B-5F8A-24A3-30ABAD1EC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FCCDD-A144-0B76-5D5A-44AFE54D9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A2ACB7-5105-0364-0FA3-7063C87B4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8AEAB-907D-23F6-17C1-733A87B6A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5F8-7AB9-4997-91D1-A232B209E10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0A1BFE-B949-AAE6-EFC9-A94417156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4E8D64-0AE1-EF7E-61C6-01EFA692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2465-CF78-4600-85A3-ADDB6520AA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2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32A71-8331-D793-D2DE-AABD125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0D08F8-F026-4CD7-6795-38462D1CD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5F8-7AB9-4997-91D1-A232B209E10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DE57C-A1E7-621F-E228-378967185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04214-3AFE-13BE-0CE8-8A8A1211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2465-CF78-4600-85A3-ADDB6520AA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27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F8F68-E2E9-5E20-240F-376896C4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5F8-7AB9-4997-91D1-A232B209E10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7FD90-EDF2-69BD-7940-D9A3A470A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9CCEA-E530-8B09-B77B-3783E12C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2465-CF78-4600-85A3-ADDB6520AA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97E0-8378-535E-913B-E3FC3164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9094B-CEA9-563B-89E8-FF88B5D35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8EDB6-616D-0E7A-9D85-FAA135A21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E1BFF-24AB-A15A-8B70-EC757B93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5F8-7AB9-4997-91D1-A232B209E10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1563A-DB9D-2202-A5BE-7C362B58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E4BEF-5DCE-4F5B-8DF0-A8863B7C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2465-CF78-4600-85A3-ADDB6520AA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2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A5C-67D1-AC2F-973D-AD5A63BD3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FE50BA-09CB-05CF-043F-7E43AACA61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3477C-4721-2CDE-571F-0D308C302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CA1B6-FD61-8208-8B5C-DEEE1920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5F8-7AB9-4997-91D1-A232B209E10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84961-6662-75AA-3BE2-CDC194EC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3995B-5FE2-BF01-CABB-653DCAE11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2465-CF78-4600-85A3-ADDB6520AA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3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DCFF7-776F-B73A-572C-3FA11B29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611E5-F60F-BB35-BEB5-72D2B772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65DC5-F040-557E-7CBD-03BEECC24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8C5F8-7AB9-4997-91D1-A232B209E10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BB662-29D5-68E9-1093-51C374BE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C514C-0098-9460-7314-653BBF101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F2465-CF78-4600-85A3-ADDB6520AA8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7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1.sv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8.sv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jpeg"/><Relationship Id="rId9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ccreditamentotdh.ministeroturismo.gov.i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1.sv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quadrato, arte&#10;&#10;Descrizione generata automaticamente">
            <a:extLst>
              <a:ext uri="{FF2B5EF4-FFF2-40B4-BE49-F238E27FC236}">
                <a16:creationId xmlns:a16="http://schemas.microsoft.com/office/drawing/2014/main" id="{5BE026B0-8A97-E634-B59E-1D5E5F80E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76" t="16222" r="7988" b="40031"/>
          <a:stretch/>
        </p:blipFill>
        <p:spPr>
          <a:xfrm>
            <a:off x="-943627" y="949364"/>
            <a:ext cx="7039627" cy="52358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9B2AD7-C473-96E7-0258-93117A2C5E44}"/>
              </a:ext>
            </a:extLst>
          </p:cNvPr>
          <p:cNvSpPr txBox="1"/>
          <p:nvPr/>
        </p:nvSpPr>
        <p:spPr>
          <a:xfrm>
            <a:off x="5707380" y="2208691"/>
            <a:ext cx="630728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0" u="none" strike="noStrike" baseline="0" dirty="0">
                <a:solidFill>
                  <a:srgbClr val="FFFFFF"/>
                </a:solidFill>
                <a:latin typeface="Avenir Next LT Pro Light" panose="020B0304020202020204" pitchFamily="34" charset="0"/>
              </a:rPr>
              <a:t>Istituto Nazionale Ricerche Turistiche - ISNART</a:t>
            </a:r>
          </a:p>
          <a:p>
            <a:pPr algn="l"/>
            <a:endParaRPr lang="it-IT" sz="3200" b="1" i="0" u="none" strike="noStrike" baseline="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l"/>
            <a:r>
              <a:rPr lang="it-IT" sz="32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Rilancio e ripresa del turismo:</a:t>
            </a:r>
          </a:p>
          <a:p>
            <a:pPr algn="l"/>
            <a:r>
              <a:rPr lang="it-IT" sz="32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l</a:t>
            </a:r>
            <a:r>
              <a:rPr lang="it-IT" sz="32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’Hub Digitale del Turismo (TDH) e italia.it</a:t>
            </a:r>
            <a:endParaRPr lang="it-IT" sz="3200" b="1" spc="300" dirty="0">
              <a:solidFill>
                <a:schemeClr val="bg1"/>
              </a:solidFill>
              <a:highlight>
                <a:srgbClr val="FFFF00"/>
              </a:highlight>
              <a:latin typeface="Avenir Next LT Pro Demi" panose="020B0704020202020204" pitchFamily="34" charset="0"/>
              <a:sym typeface="Gill Sans"/>
            </a:endParaRPr>
          </a:p>
          <a:p>
            <a:endParaRPr lang="it-IT" b="1" dirty="0">
              <a:solidFill>
                <a:srgbClr val="FFFFFF"/>
              </a:solidFill>
              <a:latin typeface="Avenir Next LT Pro Demi" panose="020B0704020202020204" pitchFamily="34" charset="0"/>
              <a:sym typeface="Gill Sans"/>
            </a:endParaRPr>
          </a:p>
          <a:p>
            <a:r>
              <a:rPr lang="it-IT" spc="300" dirty="0">
                <a:solidFill>
                  <a:schemeClr val="bg1"/>
                </a:solidFill>
                <a:latin typeface="Avenir Next LT Pro Light" panose="020B0304020202020204" pitchFamily="34" charset="0"/>
                <a:sym typeface="Gill Sans"/>
              </a:rPr>
              <a:t>6 aprile 2024</a:t>
            </a:r>
          </a:p>
        </p:txBody>
      </p:sp>
    </p:spTree>
    <p:extLst>
      <p:ext uri="{BB962C8B-B14F-4D97-AF65-F5344CB8AC3E}">
        <p14:creationId xmlns:p14="http://schemas.microsoft.com/office/powerpoint/2010/main" val="211263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italia.it PER GLI OPERATORI – AREA RISERVATA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6F5654-7E88-5AC3-39B2-0E54F28FC1E3}"/>
              </a:ext>
            </a:extLst>
          </p:cNvPr>
          <p:cNvSpPr/>
          <p:nvPr/>
        </p:nvSpPr>
        <p:spPr>
          <a:xfrm>
            <a:off x="627803" y="889248"/>
            <a:ext cx="10735735" cy="533244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15">
            <a:extLst>
              <a:ext uri="{FF2B5EF4-FFF2-40B4-BE49-F238E27FC236}">
                <a16:creationId xmlns:a16="http://schemas.microsoft.com/office/drawing/2014/main" id="{6BE336E2-2E70-813D-6ACC-EC35A8321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17" y="941661"/>
            <a:ext cx="10652136" cy="52213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A82BB3-9CB6-DE5F-E2FA-C145EEF17611}"/>
              </a:ext>
            </a:extLst>
          </p:cNvPr>
          <p:cNvSpPr/>
          <p:nvPr/>
        </p:nvSpPr>
        <p:spPr>
          <a:xfrm>
            <a:off x="3832472" y="2672598"/>
            <a:ext cx="2149929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ALTRI SERVIZI ALLE IMPRESE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725203-6467-0F1E-1D4C-EC83C9F8AD08}"/>
              </a:ext>
            </a:extLst>
          </p:cNvPr>
          <p:cNvSpPr/>
          <p:nvPr/>
        </p:nvSpPr>
        <p:spPr>
          <a:xfrm>
            <a:off x="3841356" y="2677142"/>
            <a:ext cx="2149929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DASHBOARD E DATI STATISTICI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221D5-BD9D-F245-8DB5-1F0A5E819219}"/>
              </a:ext>
            </a:extLst>
          </p:cNvPr>
          <p:cNvSpPr/>
          <p:nvPr/>
        </p:nvSpPr>
        <p:spPr>
          <a:xfrm>
            <a:off x="6291523" y="2677142"/>
            <a:ext cx="2149929" cy="3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FORMAZIONE PER GLI OPERATORI TURISTICI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FC3E41-0C2E-DD32-595D-12577A777D43}"/>
              </a:ext>
            </a:extLst>
          </p:cNvPr>
          <p:cNvSpPr/>
          <p:nvPr/>
        </p:nvSpPr>
        <p:spPr>
          <a:xfrm>
            <a:off x="8804438" y="2677142"/>
            <a:ext cx="2149929" cy="3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PROMOZIONE NAZIONALE ED INTERNAZIONALE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6A6D28-FB17-6DFF-203E-D151E594D008}"/>
              </a:ext>
            </a:extLst>
          </p:cNvPr>
          <p:cNvSpPr/>
          <p:nvPr/>
        </p:nvSpPr>
        <p:spPr>
          <a:xfrm>
            <a:off x="4991100" y="4251960"/>
            <a:ext cx="574838" cy="12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25CB5-DEF3-D3DA-B642-AE69748ADA27}"/>
              </a:ext>
            </a:extLst>
          </p:cNvPr>
          <p:cNvSpPr/>
          <p:nvPr/>
        </p:nvSpPr>
        <p:spPr>
          <a:xfrm>
            <a:off x="5077496" y="4539216"/>
            <a:ext cx="698464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9B304D-F15E-66EE-01B0-91F7A1096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980" y="2260310"/>
            <a:ext cx="7357747" cy="1606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22E78-9340-DEDA-FCA7-5D8B1D0E4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587" y="2260310"/>
            <a:ext cx="2526720" cy="16164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F566A0-A2F5-FF0B-8DF2-3B47CEC28DD2}"/>
              </a:ext>
            </a:extLst>
          </p:cNvPr>
          <p:cNvSpPr/>
          <p:nvPr/>
        </p:nvSpPr>
        <p:spPr>
          <a:xfrm>
            <a:off x="6163831" y="2272700"/>
            <a:ext cx="2526720" cy="16060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Magnifying glass with solid fill">
            <a:extLst>
              <a:ext uri="{FF2B5EF4-FFF2-40B4-BE49-F238E27FC236}">
                <a16:creationId xmlns:a16="http://schemas.microsoft.com/office/drawing/2014/main" id="{3E6461D5-13F9-87A4-3271-3C7668FE0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6306" y="3468257"/>
            <a:ext cx="306659" cy="3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45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italia.it PER GLI OPERATORI – PROMOZIONE</a:t>
            </a:r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80E851A1-67AD-90AA-F61A-E7ECD68BDC82}"/>
              </a:ext>
            </a:extLst>
          </p:cNvPr>
          <p:cNvSpPr/>
          <p:nvPr/>
        </p:nvSpPr>
        <p:spPr>
          <a:xfrm rot="16200000">
            <a:off x="1993650" y="3324364"/>
            <a:ext cx="1841393" cy="557924"/>
          </a:xfrm>
          <a:prstGeom prst="trapezoid">
            <a:avLst>
              <a:gd name="adj" fmla="val 97204"/>
            </a:avLst>
          </a:prstGeom>
          <a:solidFill>
            <a:srgbClr val="00206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8F3EECAF-21C9-E207-A186-332AA27563A9}"/>
              </a:ext>
            </a:extLst>
          </p:cNvPr>
          <p:cNvGrpSpPr/>
          <p:nvPr/>
        </p:nvGrpSpPr>
        <p:grpSpPr>
          <a:xfrm>
            <a:off x="8874031" y="3328988"/>
            <a:ext cx="1851482" cy="602129"/>
            <a:chOff x="8035480" y="2080500"/>
            <a:chExt cx="1851482" cy="602129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8D08BDA9-9209-1361-FD93-DE2294106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5480" y="2124704"/>
              <a:ext cx="557925" cy="557925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0A4D17E-FA34-62E4-FCA4-4D89E6697C09}"/>
                </a:ext>
              </a:extLst>
            </p:cNvPr>
            <p:cNvSpPr txBox="1"/>
            <p:nvPr/>
          </p:nvSpPr>
          <p:spPr>
            <a:xfrm>
              <a:off x="8645080" y="2080500"/>
              <a:ext cx="12418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</a:rPr>
                <a:t>in corso di popolamento </a:t>
              </a:r>
            </a:p>
          </p:txBody>
        </p:sp>
      </p:grpSp>
      <p:pic>
        <p:nvPicPr>
          <p:cNvPr id="6146" name="Picture 2" descr="Gratis Immagine gratuita di alberi, capri, formazioni rocciose Foto a disposizione">
            <a:extLst>
              <a:ext uri="{FF2B5EF4-FFF2-40B4-BE49-F238E27FC236}">
                <a16:creationId xmlns:a16="http://schemas.microsoft.com/office/drawing/2014/main" id="{39D2E61E-82EF-8AC6-8A83-673228A98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4"/>
          <a:stretch/>
        </p:blipFill>
        <p:spPr bwMode="auto">
          <a:xfrm>
            <a:off x="3201092" y="1164977"/>
            <a:ext cx="8551754" cy="488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C1D2A1-A9F8-8754-D80D-447E43B85092}"/>
              </a:ext>
            </a:extLst>
          </p:cNvPr>
          <p:cNvSpPr/>
          <p:nvPr/>
        </p:nvSpPr>
        <p:spPr>
          <a:xfrm>
            <a:off x="117231" y="876312"/>
            <a:ext cx="11769177" cy="5512765"/>
          </a:xfrm>
          <a:prstGeom prst="rect">
            <a:avLst/>
          </a:prstGeom>
          <a:solidFill>
            <a:schemeClr val="accent6">
              <a:lumMod val="50000"/>
              <a:alpha val="4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539FA95-22D6-0281-82B3-1CFC3F0A6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6" y="1214036"/>
            <a:ext cx="3524919" cy="234755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7C2746B-BD7C-E01B-D981-E2E4C37B1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77" y="1170176"/>
            <a:ext cx="3625749" cy="241716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6DD7A8D-21C8-8265-3EBA-DB27DAEDB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54" y="3757381"/>
            <a:ext cx="3721177" cy="23976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B71DD51-7D17-96A3-87BA-16858161F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36" y="1214035"/>
            <a:ext cx="3629314" cy="24195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543725-994E-31C4-B7C3-B667BBB68233}"/>
              </a:ext>
            </a:extLst>
          </p:cNvPr>
          <p:cNvSpPr txBox="1"/>
          <p:nvPr/>
        </p:nvSpPr>
        <p:spPr>
          <a:xfrm>
            <a:off x="305591" y="3031504"/>
            <a:ext cx="1249995" cy="415498"/>
          </a:xfrm>
          <a:prstGeom prst="rect">
            <a:avLst/>
          </a:prstGeom>
          <a:solidFill>
            <a:srgbClr val="4472C4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it-IT" sz="105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Kastrup</a:t>
            </a:r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 </a:t>
            </a:r>
            <a:r>
              <a:rPr lang="it-IT" sz="105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Airport</a:t>
            </a:r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  Copenaghen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E6AFD1-6F5C-B4D4-B304-FE4E9F19F4DE}"/>
              </a:ext>
            </a:extLst>
          </p:cNvPr>
          <p:cNvSpPr txBox="1"/>
          <p:nvPr/>
        </p:nvSpPr>
        <p:spPr>
          <a:xfrm>
            <a:off x="4076398" y="3043070"/>
            <a:ext cx="1329472" cy="415498"/>
          </a:xfrm>
          <a:prstGeom prst="rect">
            <a:avLst/>
          </a:prstGeom>
          <a:solidFill>
            <a:srgbClr val="4472C4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Heathrow </a:t>
            </a:r>
            <a:r>
              <a:rPr lang="it-IT" sz="105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Airport</a:t>
            </a:r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  Londra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92BEC0-CB71-F20B-AF49-4A13BAC32BFC}"/>
              </a:ext>
            </a:extLst>
          </p:cNvPr>
          <p:cNvSpPr txBox="1"/>
          <p:nvPr/>
        </p:nvSpPr>
        <p:spPr>
          <a:xfrm>
            <a:off x="8044071" y="5588884"/>
            <a:ext cx="1249995" cy="415498"/>
          </a:xfrm>
          <a:prstGeom prst="rect">
            <a:avLst/>
          </a:prstGeom>
          <a:solidFill>
            <a:srgbClr val="4472C4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Time </a:t>
            </a:r>
            <a:r>
              <a:rPr lang="it-IT" sz="105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Square</a:t>
            </a:r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  </a:t>
            </a:r>
          </a:p>
          <a:p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New York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2AC541-592F-D48E-58AC-E51C2D7E2AD6}"/>
              </a:ext>
            </a:extLst>
          </p:cNvPr>
          <p:cNvSpPr txBox="1"/>
          <p:nvPr/>
        </p:nvSpPr>
        <p:spPr>
          <a:xfrm>
            <a:off x="8044070" y="3096450"/>
            <a:ext cx="1249995" cy="415498"/>
          </a:xfrm>
          <a:prstGeom prst="rect">
            <a:avLst/>
          </a:prstGeom>
          <a:solidFill>
            <a:srgbClr val="4472C4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JKF </a:t>
            </a:r>
            <a:r>
              <a:rPr lang="it-IT" sz="105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Airport</a:t>
            </a:r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 </a:t>
            </a:r>
          </a:p>
          <a:p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New York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5A57F81-2E7F-B672-EEE2-3B03F1DEB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0" y="3747913"/>
            <a:ext cx="3539675" cy="236183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25207DD-C8ED-D13A-5A74-D5226C9C39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43" y="3674053"/>
            <a:ext cx="3653542" cy="243569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DA617D2-08AD-D4E8-289C-50D83B913C03}"/>
              </a:ext>
            </a:extLst>
          </p:cNvPr>
          <p:cNvSpPr txBox="1"/>
          <p:nvPr/>
        </p:nvSpPr>
        <p:spPr>
          <a:xfrm>
            <a:off x="305591" y="5577289"/>
            <a:ext cx="1212037" cy="415498"/>
          </a:xfrm>
          <a:prstGeom prst="rect">
            <a:avLst/>
          </a:prstGeom>
          <a:solidFill>
            <a:srgbClr val="4472C4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it-IT" sz="105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Barajas</a:t>
            </a:r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  </a:t>
            </a:r>
            <a:r>
              <a:rPr lang="it-IT" sz="105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Airport</a:t>
            </a:r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 Madrid 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25FF2DA-447C-591E-DA04-4CB5EA2A518E}"/>
              </a:ext>
            </a:extLst>
          </p:cNvPr>
          <p:cNvSpPr txBox="1"/>
          <p:nvPr/>
        </p:nvSpPr>
        <p:spPr>
          <a:xfrm>
            <a:off x="4076398" y="5577289"/>
            <a:ext cx="1329472" cy="415498"/>
          </a:xfrm>
          <a:prstGeom prst="rect">
            <a:avLst/>
          </a:prstGeom>
          <a:solidFill>
            <a:srgbClr val="4472C4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Heathrow </a:t>
            </a:r>
            <a:r>
              <a:rPr lang="it-IT" sz="1050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Airport</a:t>
            </a:r>
            <a:r>
              <a:rPr lang="it-IT" sz="1050" b="1" dirty="0">
                <a:solidFill>
                  <a:schemeClr val="bg1"/>
                </a:solidFill>
                <a:latin typeface="Gill Sans MT" panose="020B0502020104020203" pitchFamily="34" charset="77"/>
              </a:rPr>
              <a:t>  Londra </a:t>
            </a:r>
          </a:p>
        </p:txBody>
      </p:sp>
    </p:spTree>
    <p:extLst>
      <p:ext uri="{BB962C8B-B14F-4D97-AF65-F5344CB8AC3E}">
        <p14:creationId xmlns:p14="http://schemas.microsoft.com/office/powerpoint/2010/main" val="106010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italia.it PER GLI OPERATORI – AREA RISERVATA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6F5654-7E88-5AC3-39B2-0E54F28FC1E3}"/>
              </a:ext>
            </a:extLst>
          </p:cNvPr>
          <p:cNvSpPr/>
          <p:nvPr/>
        </p:nvSpPr>
        <p:spPr>
          <a:xfrm>
            <a:off x="627803" y="889248"/>
            <a:ext cx="10735735" cy="533244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15">
            <a:extLst>
              <a:ext uri="{FF2B5EF4-FFF2-40B4-BE49-F238E27FC236}">
                <a16:creationId xmlns:a16="http://schemas.microsoft.com/office/drawing/2014/main" id="{6BE336E2-2E70-813D-6ACC-EC35A8321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17" y="941661"/>
            <a:ext cx="10652136" cy="52213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A82BB3-9CB6-DE5F-E2FA-C145EEF17611}"/>
              </a:ext>
            </a:extLst>
          </p:cNvPr>
          <p:cNvSpPr/>
          <p:nvPr/>
        </p:nvSpPr>
        <p:spPr>
          <a:xfrm>
            <a:off x="3832472" y="2672598"/>
            <a:ext cx="2149929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ALTRI SERVIZI ALLE IMPRESE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725203-6467-0F1E-1D4C-EC83C9F8AD08}"/>
              </a:ext>
            </a:extLst>
          </p:cNvPr>
          <p:cNvSpPr/>
          <p:nvPr/>
        </p:nvSpPr>
        <p:spPr>
          <a:xfrm>
            <a:off x="3841356" y="2677142"/>
            <a:ext cx="2149929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DASHBOARD E DATI STATISTICI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221D5-BD9D-F245-8DB5-1F0A5E819219}"/>
              </a:ext>
            </a:extLst>
          </p:cNvPr>
          <p:cNvSpPr/>
          <p:nvPr/>
        </p:nvSpPr>
        <p:spPr>
          <a:xfrm>
            <a:off x="6291523" y="2677142"/>
            <a:ext cx="2149929" cy="3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FORMAZIONE PER GLI OPERATORI TURISTICI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FC3E41-0C2E-DD32-595D-12577A777D43}"/>
              </a:ext>
            </a:extLst>
          </p:cNvPr>
          <p:cNvSpPr/>
          <p:nvPr/>
        </p:nvSpPr>
        <p:spPr>
          <a:xfrm>
            <a:off x="8804438" y="2677142"/>
            <a:ext cx="2149929" cy="3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PROMOZIONE NAZIONALE ED INTERNAZIONALE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6A6D28-FB17-6DFF-203E-D151E594D008}"/>
              </a:ext>
            </a:extLst>
          </p:cNvPr>
          <p:cNvSpPr/>
          <p:nvPr/>
        </p:nvSpPr>
        <p:spPr>
          <a:xfrm>
            <a:off x="4991100" y="4251960"/>
            <a:ext cx="574838" cy="12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25CB5-DEF3-D3DA-B642-AE69748ADA27}"/>
              </a:ext>
            </a:extLst>
          </p:cNvPr>
          <p:cNvSpPr/>
          <p:nvPr/>
        </p:nvSpPr>
        <p:spPr>
          <a:xfrm>
            <a:off x="5077496" y="4539216"/>
            <a:ext cx="698464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9B304D-F15E-66EE-01B0-91F7A1096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980" y="2260310"/>
            <a:ext cx="7357747" cy="1606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22E78-9340-DEDA-FCA7-5D8B1D0E4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587" y="2260310"/>
            <a:ext cx="2526720" cy="16164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F566A0-A2F5-FF0B-8DF2-3B47CEC28DD2}"/>
              </a:ext>
            </a:extLst>
          </p:cNvPr>
          <p:cNvSpPr/>
          <p:nvPr/>
        </p:nvSpPr>
        <p:spPr>
          <a:xfrm>
            <a:off x="8570992" y="2265638"/>
            <a:ext cx="2526720" cy="16060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Magnifying glass with solid fill">
            <a:extLst>
              <a:ext uri="{FF2B5EF4-FFF2-40B4-BE49-F238E27FC236}">
                <a16:creationId xmlns:a16="http://schemas.microsoft.com/office/drawing/2014/main" id="{3E6461D5-13F9-87A4-3271-3C7668FE0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62908" y="3461445"/>
            <a:ext cx="306659" cy="3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7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339271" y="380328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italia.it PER GLI OPERATORI – ALTRI SERVIZI</a:t>
            </a:r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80E851A1-67AD-90AA-F61A-E7ECD68BDC82}"/>
              </a:ext>
            </a:extLst>
          </p:cNvPr>
          <p:cNvSpPr/>
          <p:nvPr/>
        </p:nvSpPr>
        <p:spPr>
          <a:xfrm rot="16200000">
            <a:off x="1189028" y="2714689"/>
            <a:ext cx="4321332" cy="1428618"/>
          </a:xfrm>
          <a:prstGeom prst="trapezoid">
            <a:avLst>
              <a:gd name="adj" fmla="val 118153"/>
            </a:avLst>
          </a:prstGeom>
          <a:solidFill>
            <a:srgbClr val="13426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E7A2B53-DF26-5AE3-8B69-17443A583506}"/>
              </a:ext>
            </a:extLst>
          </p:cNvPr>
          <p:cNvGrpSpPr/>
          <p:nvPr/>
        </p:nvGrpSpPr>
        <p:grpSpPr>
          <a:xfrm>
            <a:off x="167546" y="2623808"/>
            <a:ext cx="2526720" cy="1616420"/>
            <a:chOff x="167546" y="2827008"/>
            <a:chExt cx="2526720" cy="16164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187EF2-E132-4F12-08CA-D1C6C65D72CF}"/>
                </a:ext>
              </a:extLst>
            </p:cNvPr>
            <p:cNvSpPr/>
            <p:nvPr/>
          </p:nvSpPr>
          <p:spPr>
            <a:xfrm>
              <a:off x="171780" y="2827008"/>
              <a:ext cx="2518253" cy="1606091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7FCA05-5F29-A288-E9D2-ADEA3AA8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546" y="2827008"/>
              <a:ext cx="2526720" cy="1616420"/>
            </a:xfrm>
            <a:prstGeom prst="rect">
              <a:avLst/>
            </a:prstGeom>
          </p:spPr>
        </p:pic>
        <p:pic>
          <p:nvPicPr>
            <p:cNvPr id="11" name="Graphic 10" descr="Magnifying glass with solid fill">
              <a:extLst>
                <a:ext uri="{FF2B5EF4-FFF2-40B4-BE49-F238E27FC236}">
                  <a16:creationId xmlns:a16="http://schemas.microsoft.com/office/drawing/2014/main" id="{E650D2D0-7A48-30BB-B0FF-60ADFD4DC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4543" y="4053855"/>
              <a:ext cx="306659" cy="306659"/>
            </a:xfrm>
            <a:prstGeom prst="rect">
              <a:avLst/>
            </a:prstGeom>
          </p:spPr>
        </p:pic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602FB3E6-EDB8-1BC5-3227-F7A601C53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6248" b="6248"/>
          <a:stretch/>
        </p:blipFill>
        <p:spPr bwMode="auto">
          <a:xfrm>
            <a:off x="3201091" y="1112755"/>
            <a:ext cx="8532000" cy="497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F977F4B-3A1F-FECF-E829-5BD94E074100}"/>
              </a:ext>
            </a:extLst>
          </p:cNvPr>
          <p:cNvSpPr/>
          <p:nvPr/>
        </p:nvSpPr>
        <p:spPr>
          <a:xfrm>
            <a:off x="3193307" y="1102339"/>
            <a:ext cx="8532000" cy="4969957"/>
          </a:xfrm>
          <a:prstGeom prst="rect">
            <a:avLst/>
          </a:prstGeom>
          <a:solidFill>
            <a:schemeClr val="accent6">
              <a:lumMod val="50000"/>
              <a:alpha val="4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C13A8E-74D8-232C-1DD6-4FF15E9F161F}"/>
              </a:ext>
            </a:extLst>
          </p:cNvPr>
          <p:cNvSpPr txBox="1"/>
          <p:nvPr/>
        </p:nvSpPr>
        <p:spPr>
          <a:xfrm>
            <a:off x="3007886" y="1587729"/>
            <a:ext cx="8918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100">
                <a:solidFill>
                  <a:prstClr val="white"/>
                </a:solidFill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Raccolta di ulteriori servizi a supporto degli operatori</a:t>
            </a:r>
          </a:p>
        </p:txBody>
      </p:sp>
      <p:sp>
        <p:nvSpPr>
          <p:cNvPr id="14" name="Google Shape;429;p57">
            <a:extLst>
              <a:ext uri="{FF2B5EF4-FFF2-40B4-BE49-F238E27FC236}">
                <a16:creationId xmlns:a16="http://schemas.microsoft.com/office/drawing/2014/main" id="{D68DA77C-27BF-4DE4-C71C-2425CAACF49E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FCE66B-E779-285A-64CF-3D15432AA4F1}"/>
              </a:ext>
            </a:extLst>
          </p:cNvPr>
          <p:cNvGrpSpPr/>
          <p:nvPr/>
        </p:nvGrpSpPr>
        <p:grpSpPr>
          <a:xfrm>
            <a:off x="4476393" y="2460717"/>
            <a:ext cx="1913578" cy="2099412"/>
            <a:chOff x="3606256" y="2498443"/>
            <a:chExt cx="1913578" cy="209941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B3F0012-92DC-CD08-8F74-AA0DB380BF76}"/>
                </a:ext>
              </a:extLst>
            </p:cNvPr>
            <p:cNvSpPr txBox="1"/>
            <p:nvPr/>
          </p:nvSpPr>
          <p:spPr>
            <a:xfrm>
              <a:off x="3606256" y="4195116"/>
              <a:ext cx="1913578" cy="402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kern="1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BANDI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41089D1-B8BF-189A-1A41-2801FC137524}"/>
                </a:ext>
              </a:extLst>
            </p:cNvPr>
            <p:cNvGrpSpPr/>
            <p:nvPr/>
          </p:nvGrpSpPr>
          <p:grpSpPr>
            <a:xfrm>
              <a:off x="3843045" y="2498443"/>
              <a:ext cx="1440000" cy="1440000"/>
              <a:chOff x="3721927" y="2498443"/>
              <a:chExt cx="1620000" cy="16200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B8893C6-5A15-581D-F6BD-35BB86DB3CC3}"/>
                  </a:ext>
                </a:extLst>
              </p:cNvPr>
              <p:cNvSpPr/>
              <p:nvPr/>
            </p:nvSpPr>
            <p:spPr>
              <a:xfrm>
                <a:off x="3721927" y="2498443"/>
                <a:ext cx="1620000" cy="1620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7ECFA6D1-13C3-E3E2-9EEC-CEFD08687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4003" y="2790205"/>
                <a:ext cx="1012500" cy="1012500"/>
              </a:xfrm>
              <a:prstGeom prst="rect">
                <a:avLst/>
              </a:prstGeom>
            </p:spPr>
          </p:pic>
        </p:grp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0A63A59-7BBB-C45D-3C3B-DFD0373164CD}"/>
              </a:ext>
            </a:extLst>
          </p:cNvPr>
          <p:cNvGrpSpPr/>
          <p:nvPr/>
        </p:nvGrpSpPr>
        <p:grpSpPr>
          <a:xfrm>
            <a:off x="3368445" y="5278684"/>
            <a:ext cx="1988642" cy="602129"/>
            <a:chOff x="8035480" y="2080500"/>
            <a:chExt cx="1988642" cy="602129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19981E89-23DF-DDAD-5CA2-37736F515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5480" y="2124704"/>
              <a:ext cx="557925" cy="557925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8A9044B3-E64E-55B4-90D3-2D15D035D3D5}"/>
                </a:ext>
              </a:extLst>
            </p:cNvPr>
            <p:cNvSpPr txBox="1"/>
            <p:nvPr/>
          </p:nvSpPr>
          <p:spPr>
            <a:xfrm>
              <a:off x="8645079" y="2080500"/>
              <a:ext cx="13790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in corso di popolamento</a:t>
              </a:r>
              <a:r>
                <a:rPr lang="it-IT" sz="1400" b="1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11E529-7C1E-9341-2D1D-20EFAEE61AD3}"/>
              </a:ext>
            </a:extLst>
          </p:cNvPr>
          <p:cNvGrpSpPr/>
          <p:nvPr/>
        </p:nvGrpSpPr>
        <p:grpSpPr>
          <a:xfrm>
            <a:off x="6574373" y="2431734"/>
            <a:ext cx="1913578" cy="2758054"/>
            <a:chOff x="6583176" y="2431734"/>
            <a:chExt cx="1913578" cy="275805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FBE4335-7862-7E7A-284F-8B3CD51B2A25}"/>
                </a:ext>
              </a:extLst>
            </p:cNvPr>
            <p:cNvGrpSpPr/>
            <p:nvPr/>
          </p:nvGrpSpPr>
          <p:grpSpPr>
            <a:xfrm>
              <a:off x="6819965" y="2431734"/>
              <a:ext cx="1440000" cy="1440000"/>
              <a:chOff x="5720780" y="2498443"/>
              <a:chExt cx="1620000" cy="16200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CA6A91F-5140-FDCF-2BCD-D4D761DE889B}"/>
                  </a:ext>
                </a:extLst>
              </p:cNvPr>
              <p:cNvSpPr/>
              <p:nvPr/>
            </p:nvSpPr>
            <p:spPr>
              <a:xfrm>
                <a:off x="5720780" y="2498443"/>
                <a:ext cx="1620000" cy="1620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E0728E1-B00A-D6E0-85F5-1826FEB70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5890178" y="2698061"/>
                <a:ext cx="1244738" cy="1244738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DD08501-1038-6543-8D18-1715F1EEFEB7}"/>
                </a:ext>
              </a:extLst>
            </p:cNvPr>
            <p:cNvSpPr txBox="1"/>
            <p:nvPr/>
          </p:nvSpPr>
          <p:spPr>
            <a:xfrm>
              <a:off x="6583176" y="4128407"/>
              <a:ext cx="1913578" cy="1061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kern="1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SOLUZIONI INNOVATIVE STARTUP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A56619-4B36-95B9-C2AE-8F1F56FDD604}"/>
              </a:ext>
            </a:extLst>
          </p:cNvPr>
          <p:cNvGrpSpPr/>
          <p:nvPr/>
        </p:nvGrpSpPr>
        <p:grpSpPr>
          <a:xfrm>
            <a:off x="8672354" y="2431793"/>
            <a:ext cx="2118121" cy="3043606"/>
            <a:chOff x="9348055" y="2542212"/>
            <a:chExt cx="2118121" cy="304360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9EACA20-D1BF-0203-DD6F-A4370280E5D4}"/>
                </a:ext>
              </a:extLst>
            </p:cNvPr>
            <p:cNvGrpSpPr/>
            <p:nvPr/>
          </p:nvGrpSpPr>
          <p:grpSpPr>
            <a:xfrm>
              <a:off x="9687115" y="2542212"/>
              <a:ext cx="1440000" cy="1440000"/>
              <a:chOff x="9651017" y="2483255"/>
              <a:chExt cx="1620000" cy="16200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60846AA-DDAC-A5A7-F2A3-FDC5505BAC83}"/>
                  </a:ext>
                </a:extLst>
              </p:cNvPr>
              <p:cNvSpPr/>
              <p:nvPr/>
            </p:nvSpPr>
            <p:spPr>
              <a:xfrm>
                <a:off x="9651017" y="2483255"/>
                <a:ext cx="1620000" cy="1620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2E630CA2-2E1E-143B-CA26-61AF1BECC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9940612" y="2744968"/>
                <a:ext cx="1053000" cy="1053000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A2135A-F123-BDDF-2B86-829B6F437160}"/>
                </a:ext>
              </a:extLst>
            </p:cNvPr>
            <p:cNvSpPr txBox="1"/>
            <p:nvPr/>
          </p:nvSpPr>
          <p:spPr>
            <a:xfrm>
              <a:off x="9348055" y="4195116"/>
              <a:ext cx="2118121" cy="1390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 kern="10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Next LT Pro Light" panose="020B03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SERVIZI OSSERVATORIO NAZIONALE TURISMO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424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FD62385E-0018-4324-BE2F-D179EADDB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" b="561"/>
          <a:stretch/>
        </p:blipFill>
        <p:spPr>
          <a:xfrm>
            <a:off x="6143182" y="841368"/>
            <a:ext cx="5682393" cy="5186897"/>
          </a:xfrm>
          <a:prstGeom prst="rect">
            <a:avLst/>
          </a:prstGeom>
        </p:spPr>
      </p:pic>
      <p:sp>
        <p:nvSpPr>
          <p:cNvPr id="20" name="Rettangolo 4">
            <a:extLst>
              <a:ext uri="{FF2B5EF4-FFF2-40B4-BE49-F238E27FC236}">
                <a16:creationId xmlns:a16="http://schemas.microsoft.com/office/drawing/2014/main" id="{BFEB09A7-A3E2-895A-4EC0-F67F912A0D7D}"/>
              </a:ext>
            </a:extLst>
          </p:cNvPr>
          <p:cNvSpPr/>
          <p:nvPr/>
        </p:nvSpPr>
        <p:spPr>
          <a:xfrm>
            <a:off x="6123527" y="841368"/>
            <a:ext cx="5702048" cy="5198533"/>
          </a:xfrm>
          <a:prstGeom prst="rect">
            <a:avLst/>
          </a:prstGeom>
          <a:solidFill>
            <a:srgbClr val="1A3765">
              <a:alpha val="2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 NUMERI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3D255E9-9F90-CE01-58C5-ADD7F192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602" b="2602"/>
          <a:stretch/>
        </p:blipFill>
        <p:spPr bwMode="auto">
          <a:xfrm>
            <a:off x="254000" y="829732"/>
            <a:ext cx="5600232" cy="519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sellaDiTesto 30">
            <a:extLst>
              <a:ext uri="{FF2B5EF4-FFF2-40B4-BE49-F238E27FC236}">
                <a16:creationId xmlns:a16="http://schemas.microsoft.com/office/drawing/2014/main" id="{F4E11028-A34C-DB4E-04FF-8D874E9AA166}"/>
              </a:ext>
            </a:extLst>
          </p:cNvPr>
          <p:cNvSpPr txBox="1"/>
          <p:nvPr/>
        </p:nvSpPr>
        <p:spPr>
          <a:xfrm>
            <a:off x="2465038" y="5290095"/>
            <a:ext cx="364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*dal 12 al 19 novembre 2023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37" name="Rettangolo 4">
            <a:extLst>
              <a:ext uri="{FF2B5EF4-FFF2-40B4-BE49-F238E27FC236}">
                <a16:creationId xmlns:a16="http://schemas.microsoft.com/office/drawing/2014/main" id="{5695A930-36CD-3AEE-758F-72E6B82E782A}"/>
              </a:ext>
            </a:extLst>
          </p:cNvPr>
          <p:cNvSpPr/>
          <p:nvPr/>
        </p:nvSpPr>
        <p:spPr>
          <a:xfrm>
            <a:off x="234344" y="831203"/>
            <a:ext cx="5616739" cy="5198533"/>
          </a:xfrm>
          <a:prstGeom prst="rect">
            <a:avLst/>
          </a:prstGeom>
          <a:solidFill>
            <a:srgbClr val="1A3765">
              <a:alpha val="2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14" name="Rettangolo 4">
            <a:extLst>
              <a:ext uri="{FF2B5EF4-FFF2-40B4-BE49-F238E27FC236}">
                <a16:creationId xmlns:a16="http://schemas.microsoft.com/office/drawing/2014/main" id="{50D9A7A1-DC2B-6044-949B-FD05C185E308}"/>
              </a:ext>
            </a:extLst>
          </p:cNvPr>
          <p:cNvSpPr/>
          <p:nvPr/>
        </p:nvSpPr>
        <p:spPr>
          <a:xfrm>
            <a:off x="717143" y="1661997"/>
            <a:ext cx="4647772" cy="4033407"/>
          </a:xfrm>
          <a:prstGeom prst="rect">
            <a:avLst/>
          </a:prstGeom>
          <a:solidFill>
            <a:srgbClr val="1A37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0ED2C5C4-0382-071F-14B3-08491A285EF2}"/>
              </a:ext>
            </a:extLst>
          </p:cNvPr>
          <p:cNvSpPr txBox="1"/>
          <p:nvPr/>
        </p:nvSpPr>
        <p:spPr>
          <a:xfrm>
            <a:off x="953662" y="2565071"/>
            <a:ext cx="4200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Utenti Unici</a:t>
            </a:r>
            <a:r>
              <a:rPr kumimoji="0" lang="it-IT" sz="2000" b="1" i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*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: </a:t>
            </a:r>
            <a:r>
              <a:rPr lang="it-IT" sz="2800" b="1" i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256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.730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+ </a:t>
            </a:r>
            <a:r>
              <a:rPr lang="it-IT" sz="2000" b="1" i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140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%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 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rispetto all’anno precedente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31" name="CasellaDiTesto 29">
            <a:extLst>
              <a:ext uri="{FF2B5EF4-FFF2-40B4-BE49-F238E27FC236}">
                <a16:creationId xmlns:a16="http://schemas.microsoft.com/office/drawing/2014/main" id="{B68E8CF0-578C-1B66-CD69-94D4A7C94EBA}"/>
              </a:ext>
            </a:extLst>
          </p:cNvPr>
          <p:cNvSpPr txBox="1"/>
          <p:nvPr/>
        </p:nvSpPr>
        <p:spPr>
          <a:xfrm>
            <a:off x="882922" y="4125719"/>
            <a:ext cx="4200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Sessioni</a:t>
            </a:r>
            <a:r>
              <a:rPr kumimoji="0" lang="it-IT" sz="2000" b="1" i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*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: </a:t>
            </a:r>
            <a:r>
              <a:rPr lang="it-IT" sz="2800" b="1" i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291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.596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+ </a:t>
            </a:r>
            <a:r>
              <a:rPr lang="it-IT" sz="2000" b="1" i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151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%</a:t>
            </a:r>
            <a:r>
              <a:rPr kumimoji="0" lang="it-IT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 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rispetto all’anno precedente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F32F2AC-CE05-798A-C117-B662FBD0AB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83172" y="2012624"/>
            <a:ext cx="600408" cy="6004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E2A53B5-EDF0-799F-AFD9-BE3C0E271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4750" y="3615991"/>
            <a:ext cx="504000" cy="504000"/>
          </a:xfrm>
          <a:prstGeom prst="rect">
            <a:avLst/>
          </a:prstGeom>
        </p:spPr>
      </p:pic>
      <p:sp>
        <p:nvSpPr>
          <p:cNvPr id="41" name="CasellaDiTesto 30">
            <a:extLst>
              <a:ext uri="{FF2B5EF4-FFF2-40B4-BE49-F238E27FC236}">
                <a16:creationId xmlns:a16="http://schemas.microsoft.com/office/drawing/2014/main" id="{0311CEDB-053F-A109-5AF4-54380B5581A7}"/>
              </a:ext>
            </a:extLst>
          </p:cNvPr>
          <p:cNvSpPr txBox="1"/>
          <p:nvPr/>
        </p:nvSpPr>
        <p:spPr>
          <a:xfrm>
            <a:off x="2462535" y="5336724"/>
            <a:ext cx="364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*dall’8 al 15 gennaio 2024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graphicFrame>
        <p:nvGraphicFramePr>
          <p:cNvPr id="53" name="Chart 23">
            <a:extLst>
              <a:ext uri="{FF2B5EF4-FFF2-40B4-BE49-F238E27FC236}">
                <a16:creationId xmlns:a16="http://schemas.microsoft.com/office/drawing/2014/main" id="{B6614353-E966-E267-B4D7-C6B18D6B93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9155785"/>
              </p:ext>
            </p:extLst>
          </p:nvPr>
        </p:nvGraphicFramePr>
        <p:xfrm>
          <a:off x="6365619" y="1661996"/>
          <a:ext cx="5338484" cy="4033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530485-60E6-565A-0EB0-72BBB05C49D7}"/>
              </a:ext>
            </a:extLst>
          </p:cNvPr>
          <p:cNvSpPr txBox="1"/>
          <p:nvPr/>
        </p:nvSpPr>
        <p:spPr>
          <a:xfrm rot="16200000">
            <a:off x="4799883" y="3462222"/>
            <a:ext cx="3508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N. richieste di accreditamento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2AA8F2-3BC7-936B-B83F-C34B6C7BC9E9}"/>
              </a:ext>
            </a:extLst>
          </p:cNvPr>
          <p:cNvSpPr/>
          <p:nvPr/>
        </p:nvSpPr>
        <p:spPr>
          <a:xfrm>
            <a:off x="611797" y="1417281"/>
            <a:ext cx="3021996" cy="369332"/>
          </a:xfrm>
          <a:prstGeom prst="roundRect">
            <a:avLst>
              <a:gd name="adj" fmla="val 749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6">
            <a:extLst>
              <a:ext uri="{FF2B5EF4-FFF2-40B4-BE49-F238E27FC236}">
                <a16:creationId xmlns:a16="http://schemas.microsoft.com/office/drawing/2014/main" id="{0854A20B-6E28-BB60-8E57-DD09152C99EE}"/>
              </a:ext>
            </a:extLst>
          </p:cNvPr>
          <p:cNvSpPr txBox="1"/>
          <p:nvPr/>
        </p:nvSpPr>
        <p:spPr>
          <a:xfrm>
            <a:off x="1118525" y="1418752"/>
            <a:ext cx="262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Visite al portale italia.it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71E5D6-C0F8-B867-7AE9-4194DABEF30D}"/>
              </a:ext>
            </a:extLst>
          </p:cNvPr>
          <p:cNvSpPr/>
          <p:nvPr/>
        </p:nvSpPr>
        <p:spPr>
          <a:xfrm>
            <a:off x="470524" y="1271087"/>
            <a:ext cx="684000" cy="684000"/>
          </a:xfrm>
          <a:prstGeom prst="ellipse">
            <a:avLst/>
          </a:prstGeom>
          <a:solidFill>
            <a:schemeClr val="bg1"/>
          </a:solidFill>
          <a:ln>
            <a:solidFill>
              <a:srgbClr val="1D37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38" descr="Bar chart with solid fill">
            <a:extLst>
              <a:ext uri="{FF2B5EF4-FFF2-40B4-BE49-F238E27FC236}">
                <a16:creationId xmlns:a16="http://schemas.microsoft.com/office/drawing/2014/main" id="{E4BAD843-7725-E529-098C-8F291208E027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37785" y="1348437"/>
            <a:ext cx="538141" cy="540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6554F4-6A97-07A1-75AD-EA987F3B5300}"/>
              </a:ext>
            </a:extLst>
          </p:cNvPr>
          <p:cNvSpPr/>
          <p:nvPr/>
        </p:nvSpPr>
        <p:spPr>
          <a:xfrm>
            <a:off x="6398688" y="1405214"/>
            <a:ext cx="3021996" cy="369332"/>
          </a:xfrm>
          <a:prstGeom prst="roundRect">
            <a:avLst>
              <a:gd name="adj" fmla="val 749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6">
            <a:extLst>
              <a:ext uri="{FF2B5EF4-FFF2-40B4-BE49-F238E27FC236}">
                <a16:creationId xmlns:a16="http://schemas.microsoft.com/office/drawing/2014/main" id="{A592CA11-85B3-8F1E-B81A-6C22400F006F}"/>
              </a:ext>
            </a:extLst>
          </p:cNvPr>
          <p:cNvSpPr txBox="1"/>
          <p:nvPr/>
        </p:nvSpPr>
        <p:spPr>
          <a:xfrm>
            <a:off x="6889682" y="1407883"/>
            <a:ext cx="262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Operatori accreditati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E8DDFD8-2F52-455F-E688-65349F2DF943}"/>
              </a:ext>
            </a:extLst>
          </p:cNvPr>
          <p:cNvSpPr/>
          <p:nvPr/>
        </p:nvSpPr>
        <p:spPr>
          <a:xfrm>
            <a:off x="6257415" y="1259020"/>
            <a:ext cx="684000" cy="684000"/>
          </a:xfrm>
          <a:prstGeom prst="ellipse">
            <a:avLst/>
          </a:prstGeom>
          <a:solidFill>
            <a:schemeClr val="bg1"/>
          </a:solidFill>
          <a:ln>
            <a:solidFill>
              <a:srgbClr val="1D37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FE3C69F-E2B7-4F7A-06C7-C6239B9C4AAB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6327404" y="1337568"/>
            <a:ext cx="540000" cy="540000"/>
          </a:xfrm>
          <a:prstGeom prst="rect">
            <a:avLst/>
          </a:prstGeom>
        </p:spPr>
      </p:pic>
      <p:sp>
        <p:nvSpPr>
          <p:cNvPr id="26" name="TextBox 18">
            <a:extLst>
              <a:ext uri="{FF2B5EF4-FFF2-40B4-BE49-F238E27FC236}">
                <a16:creationId xmlns:a16="http://schemas.microsoft.com/office/drawing/2014/main" id="{346169E5-5617-F5BB-99A4-6CD39CBEBB42}"/>
              </a:ext>
            </a:extLst>
          </p:cNvPr>
          <p:cNvSpPr txBox="1"/>
          <p:nvPr/>
        </p:nvSpPr>
        <p:spPr>
          <a:xfrm>
            <a:off x="7113323" y="2784994"/>
            <a:ext cx="4200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Imprese accreditate:</a:t>
            </a:r>
            <a:r>
              <a:rPr lang="it-IT" sz="2800" b="1" i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9.838</a:t>
            </a:r>
            <a:endParaRPr kumimoji="0" lang="it-IT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pic>
        <p:nvPicPr>
          <p:cNvPr id="27" name="Picture 33">
            <a:extLst>
              <a:ext uri="{FF2B5EF4-FFF2-40B4-BE49-F238E27FC236}">
                <a16:creationId xmlns:a16="http://schemas.microsoft.com/office/drawing/2014/main" id="{25646084-42DD-2F64-026C-00E7FFAA70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84378" y="2048998"/>
            <a:ext cx="600408" cy="600408"/>
          </a:xfrm>
          <a:prstGeom prst="rect">
            <a:avLst/>
          </a:prstGeom>
        </p:spPr>
      </p:pic>
      <p:sp>
        <p:nvSpPr>
          <p:cNvPr id="28" name="TextBox 18">
            <a:extLst>
              <a:ext uri="{FF2B5EF4-FFF2-40B4-BE49-F238E27FC236}">
                <a16:creationId xmlns:a16="http://schemas.microsoft.com/office/drawing/2014/main" id="{2253CE1F-E97A-B293-8AC3-D5D3D0308AAD}"/>
              </a:ext>
            </a:extLst>
          </p:cNvPr>
          <p:cNvSpPr txBox="1"/>
          <p:nvPr/>
        </p:nvSpPr>
        <p:spPr>
          <a:xfrm>
            <a:off x="6738747" y="3626363"/>
            <a:ext cx="4965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Imprese </a:t>
            </a:r>
            <a:r>
              <a:rPr lang="it-IT" sz="2000" b="1" i="1" u="sng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siciliane </a:t>
            </a:r>
            <a:r>
              <a:rPr kumimoji="0" lang="it-IT" sz="2000" b="1" i="1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creditate</a:t>
            </a:r>
            <a:r>
              <a:rPr kumimoji="0" lang="it-IT" sz="2000" b="1" i="1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: </a:t>
            </a:r>
            <a:r>
              <a:rPr lang="it-IT" sz="2800" b="1" i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694</a:t>
            </a: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 (7%)</a:t>
            </a:r>
          </a:p>
        </p:txBody>
      </p:sp>
      <p:sp>
        <p:nvSpPr>
          <p:cNvPr id="3" name="CasellaDiTesto 30">
            <a:extLst>
              <a:ext uri="{FF2B5EF4-FFF2-40B4-BE49-F238E27FC236}">
                <a16:creationId xmlns:a16="http://schemas.microsoft.com/office/drawing/2014/main" id="{BB4149CA-C47F-0A4D-3913-FCA8E9840A0A}"/>
              </a:ext>
            </a:extLst>
          </p:cNvPr>
          <p:cNvSpPr txBox="1"/>
          <p:nvPr/>
        </p:nvSpPr>
        <p:spPr>
          <a:xfrm>
            <a:off x="9213777" y="4952448"/>
            <a:ext cx="364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Dato aggiornato al </a:t>
            </a:r>
            <a:r>
              <a:rPr lang="it-IT" sz="1600" dirty="0">
                <a:solidFill>
                  <a:prstClr val="white"/>
                </a:solidFill>
                <a:latin typeface="Avenir Next LT Pro Light" panose="020B0304020202020204" pitchFamily="34" charset="0"/>
              </a:rPr>
              <a:t>5/4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7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1466052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ACCREDITARSI È FACILE</a:t>
            </a:r>
          </a:p>
        </p:txBody>
      </p:sp>
      <p:pic>
        <p:nvPicPr>
          <p:cNvPr id="5" name="Immagine 4" descr="Immagine che contiene testo, schermata, Sito Web, Pagina Web&#10;&#10;Descrizione generata automaticamente">
            <a:extLst>
              <a:ext uri="{FF2B5EF4-FFF2-40B4-BE49-F238E27FC236}">
                <a16:creationId xmlns:a16="http://schemas.microsoft.com/office/drawing/2014/main" id="{E1DC7BAC-071A-2D5C-C08C-259E7B773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71" y="985783"/>
            <a:ext cx="10167258" cy="488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98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B7B0406-8440-FEA1-03C9-BD7C30912719}"/>
              </a:ext>
            </a:extLst>
          </p:cNvPr>
          <p:cNvSpPr txBox="1"/>
          <p:nvPr/>
        </p:nvSpPr>
        <p:spPr>
          <a:xfrm>
            <a:off x="6096001" y="2036023"/>
            <a:ext cx="60960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5400" b="1" i="0" u="none" strike="noStrike" baseline="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ACCREDITA</a:t>
            </a:r>
          </a:p>
          <a:p>
            <a:pPr algn="l"/>
            <a:r>
              <a:rPr lang="it-IT" sz="5400" b="1" i="0" u="none" strike="noStrike" baseline="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LA TUA IMPRESA</a:t>
            </a:r>
            <a:endParaRPr lang="it-IT" sz="4800" b="1" i="0" u="none" strike="noStrike" baseline="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  <a:p>
            <a:r>
              <a:rPr kumimoji="0" lang="it-IT" sz="200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 pitchFamily="34" charset="0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https://accreditamentotdh.ministeroturismo.gov.it/</a:t>
            </a:r>
            <a:r>
              <a:rPr lang="it-IT" dirty="0">
                <a:solidFill>
                  <a:schemeClr val="bg1"/>
                </a:solidFill>
                <a:latin typeface="Gill Sans MT" panose="020B0502020104020203" pitchFamily="34" charset="0"/>
                <a:cs typeface="Arial"/>
                <a:sym typeface="Arial"/>
              </a:rPr>
              <a:t> </a:t>
            </a:r>
            <a:endParaRPr kumimoji="0" lang="it-IT" sz="200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 pitchFamily="34" charset="0"/>
              <a:cs typeface="Arial"/>
              <a:sym typeface="Arial"/>
            </a:endParaRPr>
          </a:p>
          <a:p>
            <a:pPr algn="l"/>
            <a:endParaRPr lang="it-IT" sz="2400" b="1" i="0" u="none" strike="noStrike" baseline="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3" name="Immagine 2" descr="Immagine che contiene modello, Simmetria, Blu intenso, quadrato&#10;&#10;Descrizione generata automaticamente">
            <a:extLst>
              <a:ext uri="{FF2B5EF4-FFF2-40B4-BE49-F238E27FC236}">
                <a16:creationId xmlns:a16="http://schemas.microsoft.com/office/drawing/2014/main" id="{941FD64E-0397-76F0-B62C-09C21AC554F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30293" y="4302785"/>
            <a:ext cx="1447387" cy="1452026"/>
          </a:xfrm>
          <a:prstGeom prst="rect">
            <a:avLst/>
          </a:prstGeom>
        </p:spPr>
      </p:pic>
      <p:pic>
        <p:nvPicPr>
          <p:cNvPr id="9" name="Immagine 8" descr="Immagine che contiene schermata, quadrato, arte&#10;&#10;Descrizione generata automaticamente">
            <a:extLst>
              <a:ext uri="{FF2B5EF4-FFF2-40B4-BE49-F238E27FC236}">
                <a16:creationId xmlns:a16="http://schemas.microsoft.com/office/drawing/2014/main" id="{380BC502-EFD1-D6F6-D7D3-4F292A77D1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76" t="16222" r="7988" b="40031"/>
          <a:stretch/>
        </p:blipFill>
        <p:spPr>
          <a:xfrm>
            <a:off x="-709228" y="935259"/>
            <a:ext cx="7039627" cy="52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28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quadrato, arte&#10;&#10;Descrizione generata automaticamente">
            <a:extLst>
              <a:ext uri="{FF2B5EF4-FFF2-40B4-BE49-F238E27FC236}">
                <a16:creationId xmlns:a16="http://schemas.microsoft.com/office/drawing/2014/main" id="{5BE026B0-8A97-E634-B59E-1D5E5F80E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76" t="16222" r="7988" b="40031"/>
          <a:stretch/>
        </p:blipFill>
        <p:spPr>
          <a:xfrm>
            <a:off x="-709228" y="935259"/>
            <a:ext cx="7039627" cy="523588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D62905-1A9D-6AF4-4918-3402D6776BA5}"/>
              </a:ext>
            </a:extLst>
          </p:cNvPr>
          <p:cNvSpPr txBox="1"/>
          <p:nvPr/>
        </p:nvSpPr>
        <p:spPr>
          <a:xfrm>
            <a:off x="6096000" y="5665731"/>
            <a:ext cx="17862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EAEAEA"/>
                </a:solidFill>
                <a:highlight>
                  <a:srgbClr val="0C4F9E"/>
                </a:highlight>
                <a:latin typeface="Avenir Next LT Pro Light" panose="020B0304020202020204" pitchFamily="34" charset="0"/>
              </a:rPr>
              <a:t>Ospitalità Italiana</a:t>
            </a:r>
          </a:p>
          <a:p>
            <a:endParaRPr lang="it-IT" sz="1400" dirty="0">
              <a:solidFill>
                <a:srgbClr val="EAEAEA"/>
              </a:solidFill>
              <a:highlight>
                <a:srgbClr val="0C4F9E"/>
              </a:highlight>
              <a:latin typeface="Avenir Next LT Pro Light" panose="020B03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D51331-75D3-CAD4-9478-D2104AD43BDD}"/>
              </a:ext>
            </a:extLst>
          </p:cNvPr>
          <p:cNvSpPr txBox="1"/>
          <p:nvPr/>
        </p:nvSpPr>
        <p:spPr>
          <a:xfrm>
            <a:off x="8877713" y="5665731"/>
            <a:ext cx="1607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EAEAEA"/>
                </a:solidFill>
                <a:highlight>
                  <a:srgbClr val="0C4F9E"/>
                </a:highlight>
                <a:latin typeface="Avenir Next LT Pro Light" panose="020B0304020202020204" pitchFamily="34" charset="0"/>
              </a:rPr>
              <a:t> @isnart_official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440172-6AE7-4CE7-F9B3-08D02AB5F387}"/>
              </a:ext>
            </a:extLst>
          </p:cNvPr>
          <p:cNvSpPr txBox="1"/>
          <p:nvPr/>
        </p:nvSpPr>
        <p:spPr>
          <a:xfrm>
            <a:off x="7855151" y="5665731"/>
            <a:ext cx="7639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EAEAEA"/>
                </a:solidFill>
                <a:highlight>
                  <a:srgbClr val="0C4F9E"/>
                </a:highlight>
                <a:latin typeface="Avenir Next LT Pro Light" panose="020B0304020202020204" pitchFamily="34" charset="0"/>
              </a:rPr>
              <a:t>Isnart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41184DF-A0A4-1B2F-1BE6-04ABB40757AA}"/>
              </a:ext>
            </a:extLst>
          </p:cNvPr>
          <p:cNvGrpSpPr/>
          <p:nvPr/>
        </p:nvGrpSpPr>
        <p:grpSpPr>
          <a:xfrm>
            <a:off x="6589590" y="5236701"/>
            <a:ext cx="390639" cy="403789"/>
            <a:chOff x="1103293" y="2594305"/>
            <a:chExt cx="390639" cy="403789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00D11894-4D6F-2DDD-7208-A856888C16F8}"/>
                </a:ext>
              </a:extLst>
            </p:cNvPr>
            <p:cNvSpPr/>
            <p:nvPr/>
          </p:nvSpPr>
          <p:spPr>
            <a:xfrm>
              <a:off x="1169586" y="2634358"/>
              <a:ext cx="258051" cy="318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Avenir Next LT Pro Light" panose="020B0304020202020204" pitchFamily="34" charset="0"/>
              </a:endParaRP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8B5AE009-3751-AE92-F663-303FAC12C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512"/>
            <a:stretch/>
          </p:blipFill>
          <p:spPr>
            <a:xfrm>
              <a:off x="1103293" y="2594305"/>
              <a:ext cx="390639" cy="403789"/>
            </a:xfrm>
            <a:prstGeom prst="rect">
              <a:avLst/>
            </a:prstGeom>
          </p:spPr>
        </p:pic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3438B8D1-34B9-252C-C395-F3BED28C28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27" r="33786"/>
          <a:stretch/>
        </p:blipFill>
        <p:spPr>
          <a:xfrm>
            <a:off x="8038557" y="5230337"/>
            <a:ext cx="382982" cy="40934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B7B0406-8440-FEA1-03C9-BD7C30912719}"/>
              </a:ext>
            </a:extLst>
          </p:cNvPr>
          <p:cNvSpPr txBox="1"/>
          <p:nvPr/>
        </p:nvSpPr>
        <p:spPr>
          <a:xfrm>
            <a:off x="6096000" y="2125595"/>
            <a:ext cx="764454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5400" b="1" i="0" u="none" strike="noStrike" baseline="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GRAZIE</a:t>
            </a:r>
            <a:endParaRPr lang="it-IT" sz="4800" b="1" i="0" u="none" strike="noStrike" baseline="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  <a:p>
            <a:pPr algn="l"/>
            <a:endParaRPr lang="it-IT" sz="1600" b="1" i="0" u="none" strike="noStrike" baseline="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l"/>
            <a:endParaRPr lang="it-IT" sz="1600" b="1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l"/>
            <a:r>
              <a:rPr lang="it-IT" sz="1600" b="1" i="0" u="none" strike="noStrike" baseline="0" dirty="0">
                <a:solidFill>
                  <a:srgbClr val="FFFFFF"/>
                </a:solidFill>
                <a:latin typeface="Avenir Next LT Pro Light" panose="020B0304020202020204" pitchFamily="34" charset="0"/>
              </a:rPr>
              <a:t>Istituto Nazionale Ricerche Turistiche - ISNART</a:t>
            </a:r>
          </a:p>
          <a:p>
            <a:pPr algn="l"/>
            <a:endParaRPr lang="it-IT" sz="1600" b="1" i="0" u="none" strike="noStrike" baseline="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l"/>
            <a:endParaRPr lang="it-IT" sz="1600" b="1" i="0" u="none" strike="noStrike" baseline="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l"/>
            <a:r>
              <a:rPr lang="it-IT" sz="16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www.isnart.it 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25E9B72-66FB-0626-4ACE-954A0B573356}"/>
              </a:ext>
            </a:extLst>
          </p:cNvPr>
          <p:cNvGrpSpPr/>
          <p:nvPr/>
        </p:nvGrpSpPr>
        <p:grpSpPr>
          <a:xfrm>
            <a:off x="9437121" y="5251003"/>
            <a:ext cx="409341" cy="409341"/>
            <a:chOff x="2667000" y="0"/>
            <a:chExt cx="6858000" cy="6858000"/>
          </a:xfrm>
        </p:grpSpPr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6DC9E538-0DF5-23D4-8665-AD73A0B7494C}"/>
                </a:ext>
              </a:extLst>
            </p:cNvPr>
            <p:cNvSpPr/>
            <p:nvPr/>
          </p:nvSpPr>
          <p:spPr>
            <a:xfrm>
              <a:off x="3381468" y="735660"/>
              <a:ext cx="5427296" cy="542729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6" name="Immagine 25" descr="Immagine che contiene simbolo, logo, cerchio, Carattere&#10;&#10;Descrizione generata automaticamente">
              <a:extLst>
                <a:ext uri="{FF2B5EF4-FFF2-40B4-BE49-F238E27FC236}">
                  <a16:creationId xmlns:a16="http://schemas.microsoft.com/office/drawing/2014/main" id="{B4A890A6-278B-1D43-03DB-507FDCEBB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5519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ia aperta, paesaggio, acqua, cielo&#10;&#10;Descrizione generata automaticamente">
            <a:extLst>
              <a:ext uri="{FF2B5EF4-FFF2-40B4-BE49-F238E27FC236}">
                <a16:creationId xmlns:a16="http://schemas.microsoft.com/office/drawing/2014/main" id="{73B900F5-D5BF-5E50-C714-FAB37AFDA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96" y="831749"/>
            <a:ext cx="4420949" cy="5300505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DFD9361-91D2-8BB5-A18B-55CD5BFF7DE0}"/>
              </a:ext>
            </a:extLst>
          </p:cNvPr>
          <p:cNvSpPr/>
          <p:nvPr/>
        </p:nvSpPr>
        <p:spPr>
          <a:xfrm>
            <a:off x="163758" y="832000"/>
            <a:ext cx="4407427" cy="5300505"/>
          </a:xfrm>
          <a:prstGeom prst="rect">
            <a:avLst/>
          </a:prstGeom>
          <a:solidFill>
            <a:srgbClr val="1A3765">
              <a:alpha val="48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4">
            <a:extLst>
              <a:ext uri="{FF2B5EF4-FFF2-40B4-BE49-F238E27FC236}">
                <a16:creationId xmlns:a16="http://schemas.microsoft.com/office/drawing/2014/main" id="{6FF17778-5953-D99D-6464-1A5130ADC7E6}"/>
              </a:ext>
            </a:extLst>
          </p:cNvPr>
          <p:cNvSpPr/>
          <p:nvPr/>
        </p:nvSpPr>
        <p:spPr>
          <a:xfrm>
            <a:off x="163758" y="832251"/>
            <a:ext cx="4441116" cy="5300505"/>
          </a:xfrm>
          <a:prstGeom prst="rect">
            <a:avLst/>
          </a:prstGeom>
          <a:solidFill>
            <a:srgbClr val="1A3765">
              <a:alpha val="2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90BA09-7ABF-213C-275C-9BDF7348999D}"/>
              </a:ext>
            </a:extLst>
          </p:cNvPr>
          <p:cNvSpPr/>
          <p:nvPr/>
        </p:nvSpPr>
        <p:spPr>
          <a:xfrm>
            <a:off x="6019004" y="1613613"/>
            <a:ext cx="4100191" cy="547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haya Libre"/>
              <a:ea typeface="+mn-ea"/>
              <a:cs typeface="+mn-cs"/>
            </a:endParaRPr>
          </a:p>
        </p:txBody>
      </p:sp>
      <p:sp>
        <p:nvSpPr>
          <p:cNvPr id="11" name="Google Shape;429;p57">
            <a:extLst>
              <a:ext uri="{FF2B5EF4-FFF2-40B4-BE49-F238E27FC236}">
                <a16:creationId xmlns:a16="http://schemas.microsoft.com/office/drawing/2014/main" id="{F1557584-5494-7F10-F149-801FEE81A807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L’Hub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digitale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 del turismo Italiano (TDH)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C37EFC6-7E62-A005-10E6-AA21D8FC27A8}"/>
              </a:ext>
            </a:extLst>
          </p:cNvPr>
          <p:cNvSpPr/>
          <p:nvPr/>
        </p:nvSpPr>
        <p:spPr>
          <a:xfrm>
            <a:off x="4621197" y="1836675"/>
            <a:ext cx="3448084" cy="1629195"/>
          </a:xfrm>
          <a:prstGeom prst="rightArrow">
            <a:avLst>
              <a:gd name="adj1" fmla="val 50000"/>
              <a:gd name="adj2" fmla="val 42185"/>
            </a:avLst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 descr="Bullseye with solid fill">
            <a:extLst>
              <a:ext uri="{FF2B5EF4-FFF2-40B4-BE49-F238E27FC236}">
                <a16:creationId xmlns:a16="http://schemas.microsoft.com/office/drawing/2014/main" id="{D45C5CE6-8122-9444-27BB-5FA5C181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6444" y="2450059"/>
            <a:ext cx="457200" cy="457200"/>
          </a:xfrm>
          <a:prstGeom prst="rect">
            <a:avLst/>
          </a:prstGeom>
        </p:spPr>
      </p:pic>
      <p:sp>
        <p:nvSpPr>
          <p:cNvPr id="40" name="Rettangolo 31">
            <a:extLst>
              <a:ext uri="{FF2B5EF4-FFF2-40B4-BE49-F238E27FC236}">
                <a16:creationId xmlns:a16="http://schemas.microsoft.com/office/drawing/2014/main" id="{306C92A1-80CE-53F3-179D-B3BC43859911}"/>
              </a:ext>
            </a:extLst>
          </p:cNvPr>
          <p:cNvSpPr/>
          <p:nvPr/>
        </p:nvSpPr>
        <p:spPr>
          <a:xfrm>
            <a:off x="5167172" y="2255637"/>
            <a:ext cx="2821867" cy="835742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venir Next LT Pro Light" panose="020B0304020202020204" pitchFamily="34" charset="0"/>
              </a:rPr>
              <a:t>Rilanciare l’industria turistica italiana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2F97BA-1E7A-D17B-2F19-C252312376D0}"/>
              </a:ext>
            </a:extLst>
          </p:cNvPr>
          <p:cNvSpPr txBox="1"/>
          <p:nvPr/>
        </p:nvSpPr>
        <p:spPr>
          <a:xfrm>
            <a:off x="834449" y="2899210"/>
            <a:ext cx="3008742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Demi" panose="020B0704020202020204" pitchFamily="34" charset="0"/>
                <a:cs typeface="Arial" panose="020B0604020202020204" pitchFamily="34" charset="0"/>
                <a:sym typeface="Calibri"/>
              </a:rPr>
              <a:t>Iniziativa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Demi" panose="020B0704020202020204" pitchFamily="34" charset="0"/>
                <a:cs typeface="Arial" panose="020B0604020202020204" pitchFamily="34" charset="0"/>
                <a:sym typeface="Calibri"/>
              </a:rPr>
              <a:t>PNRR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 Demi" panose="020B0704020202020204" pitchFamily="34" charset="0"/>
                <a:cs typeface="Arial" panose="020B0604020202020204" pitchFamily="34" charset="0"/>
                <a:sym typeface="Calibri"/>
              </a:rPr>
              <a:t>Missione 1 Componente 3 Investimento 4.1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8FF3652-8988-3C90-A947-A032F8E2B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624" y="1806266"/>
            <a:ext cx="1158543" cy="115854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9FD110E-8373-2C05-01E1-EFA1D26B1997}"/>
              </a:ext>
            </a:extLst>
          </p:cNvPr>
          <p:cNvSpPr/>
          <p:nvPr/>
        </p:nvSpPr>
        <p:spPr>
          <a:xfrm>
            <a:off x="8065594" y="831750"/>
            <a:ext cx="3628742" cy="5300756"/>
          </a:xfrm>
          <a:prstGeom prst="roundRect">
            <a:avLst>
              <a:gd name="adj" fmla="val 1994"/>
            </a:avLst>
          </a:prstGeom>
          <a:solidFill>
            <a:schemeClr val="accent6">
              <a:lumMod val="50000"/>
              <a:alpha val="3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54C3BA-7778-6A25-BD76-E294AF55258C}"/>
              </a:ext>
            </a:extLst>
          </p:cNvPr>
          <p:cNvSpPr txBox="1"/>
          <p:nvPr/>
        </p:nvSpPr>
        <p:spPr>
          <a:xfrm>
            <a:off x="8092523" y="1167068"/>
            <a:ext cx="3548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cs typeface="Arial" panose="020B0604020202020204" pitchFamily="34" charset="0"/>
              </a:rPr>
              <a:t>Piattaforma digitale, Hub multi-canale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cs typeface="Arial" panose="020B0604020202020204" pitchFamily="34" charset="0"/>
              </a:rPr>
              <a:t>con acceso da</a:t>
            </a:r>
            <a:r>
              <a:rPr kumimoji="0" lang="it-IT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cs typeface="Arial" panose="020B0604020202020204" pitchFamily="34" charset="0"/>
              </a:rPr>
              <a:t> italia.it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863E6CC5-1DEB-0A9A-A06F-B70A3BE357C3}"/>
              </a:ext>
            </a:extLst>
          </p:cNvPr>
          <p:cNvSpPr txBox="1"/>
          <p:nvPr/>
        </p:nvSpPr>
        <p:spPr>
          <a:xfrm>
            <a:off x="9054601" y="4389047"/>
            <a:ext cx="26419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cs typeface="Arial" panose="020B0604020202020204" pitchFamily="34" charset="0"/>
              </a:rPr>
              <a:t>S</a:t>
            </a:r>
            <a:r>
              <a:rPr kumimoji="0" lang="it-IT" sz="1800" b="1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cs typeface="Arial" panose="020B0604020202020204" pitchFamily="34" charset="0"/>
              </a:rPr>
              <a:t>upporto</a:t>
            </a:r>
            <a:r>
              <a:rPr kumimoji="0" lang="it-IT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cs typeface="Arial" panose="020B0604020202020204" pitchFamily="34" charset="0"/>
              </a:rPr>
              <a:t> per gli operatori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cs typeface="Arial" panose="020B0604020202020204" pitchFamily="34" charset="0"/>
              </a:rPr>
              <a:t>appartenenti alla filiera turistica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8161F3-79D8-3F44-E4A6-B5B4A699E470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197354" y="4466073"/>
            <a:ext cx="792000" cy="79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C6BAD2-F0B9-2DD4-B8BF-CFF33784D640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172031" y="3227593"/>
            <a:ext cx="792000" cy="792000"/>
          </a:xfrm>
          <a:prstGeom prst="rect">
            <a:avLst/>
          </a:prstGeom>
        </p:spPr>
      </p:pic>
      <p:sp>
        <p:nvSpPr>
          <p:cNvPr id="31" name="CasellaDiTesto 9">
            <a:extLst>
              <a:ext uri="{FF2B5EF4-FFF2-40B4-BE49-F238E27FC236}">
                <a16:creationId xmlns:a16="http://schemas.microsoft.com/office/drawing/2014/main" id="{DC2A196B-5B0D-5D5B-E2E9-C4AC5F6F6817}"/>
              </a:ext>
            </a:extLst>
          </p:cNvPr>
          <p:cNvSpPr txBox="1"/>
          <p:nvPr/>
        </p:nvSpPr>
        <p:spPr>
          <a:xfrm>
            <a:off x="9014043" y="3197164"/>
            <a:ext cx="2447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cs typeface="Arial" panose="020B0604020202020204" pitchFamily="34" charset="0"/>
              </a:rPr>
              <a:t>Incontro tra i bisogni dei turisti e l’offerta </a:t>
            </a: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cs typeface="Arial" panose="020B0604020202020204" pitchFamily="34" charset="0"/>
              </a:rPr>
              <a:t>turistica del territorio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A21471-9CD9-8BD1-2C02-10EECEB337D0}"/>
              </a:ext>
            </a:extLst>
          </p:cNvPr>
          <p:cNvGrpSpPr/>
          <p:nvPr/>
        </p:nvGrpSpPr>
        <p:grpSpPr>
          <a:xfrm>
            <a:off x="9397857" y="2583259"/>
            <a:ext cx="724677" cy="327160"/>
            <a:chOff x="9397140" y="5814047"/>
            <a:chExt cx="724677" cy="327160"/>
          </a:xfrm>
        </p:grpSpPr>
        <p:pic>
          <p:nvPicPr>
            <p:cNvPr id="33" name="Picture 6" descr="Facebook Logo - Vettori e PSD gratuiti da scaricare">
              <a:extLst>
                <a:ext uri="{FF2B5EF4-FFF2-40B4-BE49-F238E27FC236}">
                  <a16:creationId xmlns:a16="http://schemas.microsoft.com/office/drawing/2014/main" id="{2C93EA41-97C2-EDB1-F063-496FFFA1C981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5" t="18193" r="18245" b="18477"/>
            <a:stretch/>
          </p:blipFill>
          <p:spPr bwMode="auto">
            <a:xfrm>
              <a:off x="9397140" y="5817207"/>
              <a:ext cx="324000" cy="324000"/>
            </a:xfrm>
            <a:prstGeom prst="roundRect">
              <a:avLst>
                <a:gd name="adj" fmla="val 21376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Instagram Logo Foto - Immagini gratis su Pixabay - Pixabay">
              <a:extLst>
                <a:ext uri="{FF2B5EF4-FFF2-40B4-BE49-F238E27FC236}">
                  <a16:creationId xmlns:a16="http://schemas.microsoft.com/office/drawing/2014/main" id="{B09A7543-C0FA-A565-92A6-1985E6F75FD7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5" t="12535" r="12421" b="12592"/>
            <a:stretch/>
          </p:blipFill>
          <p:spPr bwMode="auto">
            <a:xfrm>
              <a:off x="9797817" y="5814047"/>
              <a:ext cx="324000" cy="324000"/>
            </a:xfrm>
            <a:prstGeom prst="roundRect">
              <a:avLst>
                <a:gd name="adj" fmla="val 2623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711336D-42EF-4712-A0D2-0A4051927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5050" y="2578694"/>
            <a:ext cx="324000" cy="324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345E810-6763-3D05-693C-1CFC1F86C1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1215" y="2539507"/>
            <a:ext cx="396000" cy="396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2ED6BF7-0603-BD1C-9D6A-6E9A464107BB}"/>
              </a:ext>
            </a:extLst>
          </p:cNvPr>
          <p:cNvGrpSpPr/>
          <p:nvPr/>
        </p:nvGrpSpPr>
        <p:grpSpPr>
          <a:xfrm>
            <a:off x="8676780" y="1721844"/>
            <a:ext cx="2275476" cy="1015663"/>
            <a:chOff x="8441452" y="1732199"/>
            <a:chExt cx="2275476" cy="10156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1CFB79-0A3A-E25C-0729-827745CB526B}"/>
                </a:ext>
              </a:extLst>
            </p:cNvPr>
            <p:cNvSpPr/>
            <p:nvPr/>
          </p:nvSpPr>
          <p:spPr>
            <a:xfrm>
              <a:off x="8660420" y="1902005"/>
              <a:ext cx="1781956" cy="5439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10">
              <a:extLst>
                <a:ext uri="{FF2B5EF4-FFF2-40B4-BE49-F238E27FC236}">
                  <a16:creationId xmlns:a16="http://schemas.microsoft.com/office/drawing/2014/main" id="{EBBBF513-2044-619F-7894-0ECD6C24B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1452" y="1732199"/>
              <a:ext cx="2275476" cy="101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rrow: Right 13">
            <a:extLst>
              <a:ext uri="{FF2B5EF4-FFF2-40B4-BE49-F238E27FC236}">
                <a16:creationId xmlns:a16="http://schemas.microsoft.com/office/drawing/2014/main" id="{5C4E075C-FDBA-DE61-9825-16B09621E787}"/>
              </a:ext>
            </a:extLst>
          </p:cNvPr>
          <p:cNvSpPr/>
          <p:nvPr/>
        </p:nvSpPr>
        <p:spPr>
          <a:xfrm>
            <a:off x="4604874" y="4222112"/>
            <a:ext cx="3555670" cy="1629195"/>
          </a:xfrm>
          <a:prstGeom prst="rightArrow">
            <a:avLst>
              <a:gd name="adj1" fmla="val 50000"/>
              <a:gd name="adj2" fmla="val 42185"/>
            </a:avLst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31">
            <a:extLst>
              <a:ext uri="{FF2B5EF4-FFF2-40B4-BE49-F238E27FC236}">
                <a16:creationId xmlns:a16="http://schemas.microsoft.com/office/drawing/2014/main" id="{2474970C-B1B1-6A1B-08CE-D2A016AD2EED}"/>
              </a:ext>
            </a:extLst>
          </p:cNvPr>
          <p:cNvSpPr/>
          <p:nvPr/>
        </p:nvSpPr>
        <p:spPr>
          <a:xfrm>
            <a:off x="5055448" y="4618838"/>
            <a:ext cx="3010146" cy="835742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venir Next LT Pro Light" panose="020B0304020202020204" pitchFamily="34" charset="0"/>
              </a:rPr>
              <a:t>Dotare gli operatori di strumenti di resilienza</a:t>
            </a:r>
          </a:p>
        </p:txBody>
      </p:sp>
      <p:pic>
        <p:nvPicPr>
          <p:cNvPr id="5" name="Graphic 40" descr="Bullseye with solid fill">
            <a:extLst>
              <a:ext uri="{FF2B5EF4-FFF2-40B4-BE49-F238E27FC236}">
                <a16:creationId xmlns:a16="http://schemas.microsoft.com/office/drawing/2014/main" id="{51082F2F-F512-51BC-F709-21586A889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0327" y="485071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13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italia.it PER I TURISTI</a:t>
            </a:r>
          </a:p>
        </p:txBody>
      </p:sp>
      <p:pic>
        <p:nvPicPr>
          <p:cNvPr id="2" name="Picture 2" descr="Tuscany, Italia, Colline, Rotolare">
            <a:extLst>
              <a:ext uri="{FF2B5EF4-FFF2-40B4-BE49-F238E27FC236}">
                <a16:creationId xmlns:a16="http://schemas.microsoft.com/office/drawing/2014/main" id="{0EFC79B1-15D4-407A-DBDB-69CBF6197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861089"/>
            <a:ext cx="12192000" cy="3706591"/>
          </a:xfrm>
          <a:prstGeom prst="rect">
            <a:avLst/>
          </a:prstGeom>
          <a:blipFill>
            <a:blip r:embed="rId5">
              <a:alphaModFix amt="62000"/>
            </a:blip>
            <a:stretch>
              <a:fillRect/>
            </a:stretch>
          </a:blipFill>
        </p:spPr>
      </p:pic>
      <p:pic>
        <p:nvPicPr>
          <p:cNvPr id="3" name="APPfinale_v2">
            <a:hlinkClick r:id="" action="ppaction://media"/>
            <a:extLst>
              <a:ext uri="{FF2B5EF4-FFF2-40B4-BE49-F238E27FC236}">
                <a16:creationId xmlns:a16="http://schemas.microsoft.com/office/drawing/2014/main" id="{E5292407-72FF-B8BB-6636-84DB97F5F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9777" t="2517" r="41535" b="1932"/>
          <a:stretch/>
        </p:blipFill>
        <p:spPr>
          <a:xfrm>
            <a:off x="8103143" y="401320"/>
            <a:ext cx="2643380" cy="5791540"/>
          </a:xfrm>
          <a:prstGeom prst="roundRect">
            <a:avLst>
              <a:gd name="adj" fmla="val 11051"/>
            </a:avLst>
          </a:prstGeom>
          <a:ln w="57150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000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4">
            <a:extLst>
              <a:ext uri="{FF2B5EF4-FFF2-40B4-BE49-F238E27FC236}">
                <a16:creationId xmlns:a16="http://schemas.microsoft.com/office/drawing/2014/main" id="{8D602A87-D859-12EF-0E15-32FBC75887A1}"/>
              </a:ext>
            </a:extLst>
          </p:cNvPr>
          <p:cNvSpPr/>
          <p:nvPr/>
        </p:nvSpPr>
        <p:spPr>
          <a:xfrm>
            <a:off x="163758" y="1711569"/>
            <a:ext cx="11774242" cy="4421187"/>
          </a:xfrm>
          <a:prstGeom prst="rect">
            <a:avLst/>
          </a:prstGeom>
          <a:solidFill>
            <a:srgbClr val="1A3765">
              <a:alpha val="2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BENEFICI PER GLI OPERATORI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552DB8-C84F-DCD7-2672-D4104D096584}"/>
              </a:ext>
            </a:extLst>
          </p:cNvPr>
          <p:cNvSpPr txBox="1"/>
          <p:nvPr/>
        </p:nvSpPr>
        <p:spPr>
          <a:xfrm>
            <a:off x="1320897" y="3087798"/>
            <a:ext cx="10209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Dashboard </a:t>
            </a:r>
            <a:r>
              <a:rPr lang="it-IT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e</a:t>
            </a:r>
            <a:r>
              <a:rPr lang="it-IT" b="1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 dati statistici aggiornati</a:t>
            </a:r>
            <a:r>
              <a:rPr lang="it-IT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;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670DDB-D4A1-66AF-DA0B-259D48429CA2}"/>
              </a:ext>
            </a:extLst>
          </p:cNvPr>
          <p:cNvSpPr txBox="1"/>
          <p:nvPr/>
        </p:nvSpPr>
        <p:spPr>
          <a:xfrm>
            <a:off x="1320897" y="2097025"/>
            <a:ext cx="10209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Maggiore visibilità online </a:t>
            </a:r>
            <a:r>
              <a:rPr lang="it-IT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della propria offerta;</a:t>
            </a:r>
            <a:endParaRPr lang="it-IT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9BD858-977A-6934-F85F-9A8C0E7DE6EC}"/>
              </a:ext>
            </a:extLst>
          </p:cNvPr>
          <p:cNvSpPr txBox="1"/>
          <p:nvPr/>
        </p:nvSpPr>
        <p:spPr>
          <a:xfrm>
            <a:off x="1320897" y="4064884"/>
            <a:ext cx="10192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1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Servizi per il supporto alla digitalizzazione</a:t>
            </a:r>
            <a:r>
              <a:rPr lang="it-IT" sz="1800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 e al </a:t>
            </a:r>
            <a:r>
              <a:rPr lang="it-IT" sz="1800" b="1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miglioramento continuo della propria offerta</a:t>
            </a:r>
            <a:r>
              <a:rPr lang="it-IT" sz="1800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;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C98F28-0161-7A9F-3D84-DB9DF70D94F6}"/>
              </a:ext>
            </a:extLst>
          </p:cNvPr>
          <p:cNvSpPr txBox="1"/>
          <p:nvPr/>
        </p:nvSpPr>
        <p:spPr>
          <a:xfrm>
            <a:off x="1320898" y="5181984"/>
            <a:ext cx="10209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Titolo preferenziale nei prossimi bandi ministeriali </a:t>
            </a:r>
            <a:r>
              <a:rPr lang="it-IT" sz="1800" kern="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per gli operatori accreditati. 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7D2E404-6C34-98B5-0790-6F31C151AAAF}"/>
              </a:ext>
            </a:extLst>
          </p:cNvPr>
          <p:cNvGrpSpPr/>
          <p:nvPr/>
        </p:nvGrpSpPr>
        <p:grpSpPr>
          <a:xfrm>
            <a:off x="353856" y="2018018"/>
            <a:ext cx="770163" cy="3747590"/>
            <a:chOff x="749697" y="1886385"/>
            <a:chExt cx="937338" cy="4561059"/>
          </a:xfrm>
        </p:grpSpPr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A008FBB6-3889-43AD-ECEA-136D7E642F3E}"/>
                </a:ext>
              </a:extLst>
            </p:cNvPr>
            <p:cNvCxnSpPr>
              <a:cxnSpLocks/>
              <a:endCxn id="15" idx="4"/>
            </p:cNvCxnSpPr>
            <p:nvPr/>
          </p:nvCxnSpPr>
          <p:spPr>
            <a:xfrm>
              <a:off x="1218366" y="1886385"/>
              <a:ext cx="0" cy="4561059"/>
            </a:xfrm>
            <a:prstGeom prst="line">
              <a:avLst/>
            </a:prstGeom>
            <a:ln w="38100">
              <a:solidFill>
                <a:srgbClr val="C4D3E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716CA88B-368A-3C23-2378-7094491C5AD3}"/>
                </a:ext>
              </a:extLst>
            </p:cNvPr>
            <p:cNvSpPr/>
            <p:nvPr/>
          </p:nvSpPr>
          <p:spPr>
            <a:xfrm>
              <a:off x="749697" y="1886385"/>
              <a:ext cx="937338" cy="9373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4D3E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Immagine 10" descr="Immagine che contiene Carattere, simbolo, Elementi grafici, logo&#10;&#10;Descrizione generata automaticamente">
              <a:extLst>
                <a:ext uri="{FF2B5EF4-FFF2-40B4-BE49-F238E27FC236}">
                  <a16:creationId xmlns:a16="http://schemas.microsoft.com/office/drawing/2014/main" id="{FC3993A9-779B-6B16-F39E-612D6F14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382" y="2065370"/>
              <a:ext cx="795927" cy="620971"/>
            </a:xfrm>
            <a:prstGeom prst="rect">
              <a:avLst/>
            </a:prstGeom>
          </p:spPr>
        </p:pic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9E0F0460-0D79-11A9-9711-53D25078BBEC}"/>
                </a:ext>
              </a:extLst>
            </p:cNvPr>
            <p:cNvSpPr/>
            <p:nvPr/>
          </p:nvSpPr>
          <p:spPr>
            <a:xfrm>
              <a:off x="749697" y="3094292"/>
              <a:ext cx="937338" cy="9373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4D3E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47BC2AC1-6CA4-22EF-2512-3D133997AD15}"/>
                </a:ext>
              </a:extLst>
            </p:cNvPr>
            <p:cNvSpPr/>
            <p:nvPr/>
          </p:nvSpPr>
          <p:spPr>
            <a:xfrm>
              <a:off x="749697" y="4302199"/>
              <a:ext cx="937338" cy="9373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4D3E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565D69A-3B41-6B9F-D25B-EF690B5151BF}"/>
                </a:ext>
              </a:extLst>
            </p:cNvPr>
            <p:cNvSpPr/>
            <p:nvPr/>
          </p:nvSpPr>
          <p:spPr>
            <a:xfrm>
              <a:off x="749697" y="5510106"/>
              <a:ext cx="937338" cy="9373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4D3EC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Immagine 15" descr="Immagine che contiene Carattere, Elementi grafici, logo, simbolo&#10;&#10;Descrizione generata automaticamente">
              <a:extLst>
                <a:ext uri="{FF2B5EF4-FFF2-40B4-BE49-F238E27FC236}">
                  <a16:creationId xmlns:a16="http://schemas.microsoft.com/office/drawing/2014/main" id="{7A6C3D58-4AA6-2E53-C1D1-FDD1C30C6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382" y="3270573"/>
              <a:ext cx="677967" cy="584776"/>
            </a:xfrm>
            <a:prstGeom prst="rect">
              <a:avLst/>
            </a:prstGeom>
          </p:spPr>
        </p:pic>
        <p:pic>
          <p:nvPicPr>
            <p:cNvPr id="18" name="Immagine 17" descr="Immagine che contiene simbolo, Carattere, linea, Elementi grafici&#10;&#10;Descrizione generata automaticamente">
              <a:extLst>
                <a:ext uri="{FF2B5EF4-FFF2-40B4-BE49-F238E27FC236}">
                  <a16:creationId xmlns:a16="http://schemas.microsoft.com/office/drawing/2014/main" id="{3ED4F234-1EE6-B05D-7E34-CDE28994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308" y="4482635"/>
              <a:ext cx="624114" cy="654453"/>
            </a:xfrm>
            <a:prstGeom prst="rect">
              <a:avLst/>
            </a:prstGeom>
          </p:spPr>
        </p:pic>
        <p:pic>
          <p:nvPicPr>
            <p:cNvPr id="34" name="Immagine 33" descr="Immagine che contiene cerchio, design&#10;&#10;Descrizione generata automaticamente">
              <a:extLst>
                <a:ext uri="{FF2B5EF4-FFF2-40B4-BE49-F238E27FC236}">
                  <a16:creationId xmlns:a16="http://schemas.microsoft.com/office/drawing/2014/main" id="{740C2D31-BF9F-B034-2D88-40A2406DE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40" y="5597700"/>
              <a:ext cx="792450" cy="762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539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italia.it PER GLI OPERATORI – AREA RISERVATA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6F5654-7E88-5AC3-39B2-0E54F28FC1E3}"/>
              </a:ext>
            </a:extLst>
          </p:cNvPr>
          <p:cNvSpPr/>
          <p:nvPr/>
        </p:nvSpPr>
        <p:spPr>
          <a:xfrm>
            <a:off x="627803" y="889248"/>
            <a:ext cx="10735735" cy="533244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15">
            <a:extLst>
              <a:ext uri="{FF2B5EF4-FFF2-40B4-BE49-F238E27FC236}">
                <a16:creationId xmlns:a16="http://schemas.microsoft.com/office/drawing/2014/main" id="{6BE336E2-2E70-813D-6ACC-EC35A8321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17" y="941661"/>
            <a:ext cx="10652136" cy="52213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A82BB3-9CB6-DE5F-E2FA-C145EEF17611}"/>
              </a:ext>
            </a:extLst>
          </p:cNvPr>
          <p:cNvSpPr/>
          <p:nvPr/>
        </p:nvSpPr>
        <p:spPr>
          <a:xfrm>
            <a:off x="1414537" y="2677142"/>
            <a:ext cx="2149929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ALTRI SERVIZI ALLE IMPRESE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725203-6467-0F1E-1D4C-EC83C9F8AD08}"/>
              </a:ext>
            </a:extLst>
          </p:cNvPr>
          <p:cNvSpPr/>
          <p:nvPr/>
        </p:nvSpPr>
        <p:spPr>
          <a:xfrm>
            <a:off x="3841356" y="2677142"/>
            <a:ext cx="2149929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DASHBOARD E DATI STATISTICI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221D5-BD9D-F245-8DB5-1F0A5E819219}"/>
              </a:ext>
            </a:extLst>
          </p:cNvPr>
          <p:cNvSpPr/>
          <p:nvPr/>
        </p:nvSpPr>
        <p:spPr>
          <a:xfrm>
            <a:off x="6291523" y="2677142"/>
            <a:ext cx="2149929" cy="3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FORMAZIONE PER GLI OPERATORI TURISTICI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FC3E41-0C2E-DD32-595D-12577A777D43}"/>
              </a:ext>
            </a:extLst>
          </p:cNvPr>
          <p:cNvSpPr/>
          <p:nvPr/>
        </p:nvSpPr>
        <p:spPr>
          <a:xfrm>
            <a:off x="8804438" y="2677142"/>
            <a:ext cx="2149929" cy="3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PROMOZIONE NAZIONALE ED INTERNAZIONALE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6A6D28-FB17-6DFF-203E-D151E594D008}"/>
              </a:ext>
            </a:extLst>
          </p:cNvPr>
          <p:cNvSpPr/>
          <p:nvPr/>
        </p:nvSpPr>
        <p:spPr>
          <a:xfrm>
            <a:off x="4991100" y="4251960"/>
            <a:ext cx="574838" cy="12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25CB5-DEF3-D3DA-B642-AE69748ADA27}"/>
              </a:ext>
            </a:extLst>
          </p:cNvPr>
          <p:cNvSpPr/>
          <p:nvPr/>
        </p:nvSpPr>
        <p:spPr>
          <a:xfrm>
            <a:off x="5077496" y="4539216"/>
            <a:ext cx="698464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9B304D-F15E-66EE-01B0-91F7A1096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980" y="2260310"/>
            <a:ext cx="7357747" cy="1606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22E78-9340-DEDA-FCA7-5D8B1D0E4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587" y="2260310"/>
            <a:ext cx="2526720" cy="161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1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italia.it PER GLI OPERATORI – AREA RISERVATA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6F5654-7E88-5AC3-39B2-0E54F28FC1E3}"/>
              </a:ext>
            </a:extLst>
          </p:cNvPr>
          <p:cNvSpPr/>
          <p:nvPr/>
        </p:nvSpPr>
        <p:spPr>
          <a:xfrm>
            <a:off x="627803" y="889248"/>
            <a:ext cx="10735735" cy="533244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15">
            <a:extLst>
              <a:ext uri="{FF2B5EF4-FFF2-40B4-BE49-F238E27FC236}">
                <a16:creationId xmlns:a16="http://schemas.microsoft.com/office/drawing/2014/main" id="{6BE336E2-2E70-813D-6ACC-EC35A8321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17" y="941661"/>
            <a:ext cx="10652136" cy="52213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A82BB3-9CB6-DE5F-E2FA-C145EEF17611}"/>
              </a:ext>
            </a:extLst>
          </p:cNvPr>
          <p:cNvSpPr/>
          <p:nvPr/>
        </p:nvSpPr>
        <p:spPr>
          <a:xfrm>
            <a:off x="1414537" y="2677142"/>
            <a:ext cx="2149929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ALTRI SERVIZI ALLE IMPRESE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725203-6467-0F1E-1D4C-EC83C9F8AD08}"/>
              </a:ext>
            </a:extLst>
          </p:cNvPr>
          <p:cNvSpPr/>
          <p:nvPr/>
        </p:nvSpPr>
        <p:spPr>
          <a:xfrm>
            <a:off x="3841356" y="2677142"/>
            <a:ext cx="2149929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DASHBOARD E DATI STATISTICI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221D5-BD9D-F245-8DB5-1F0A5E819219}"/>
              </a:ext>
            </a:extLst>
          </p:cNvPr>
          <p:cNvSpPr/>
          <p:nvPr/>
        </p:nvSpPr>
        <p:spPr>
          <a:xfrm>
            <a:off x="6291523" y="2677142"/>
            <a:ext cx="2149929" cy="3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FORMAZIONE PER GLI OPERATORI TURISTICI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FC3E41-0C2E-DD32-595D-12577A777D43}"/>
              </a:ext>
            </a:extLst>
          </p:cNvPr>
          <p:cNvSpPr/>
          <p:nvPr/>
        </p:nvSpPr>
        <p:spPr>
          <a:xfrm>
            <a:off x="8804438" y="2677142"/>
            <a:ext cx="2149929" cy="3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PROMOZIONE NAZIONALE ED INTERNAZIONALE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6A6D28-FB17-6DFF-203E-D151E594D008}"/>
              </a:ext>
            </a:extLst>
          </p:cNvPr>
          <p:cNvSpPr/>
          <p:nvPr/>
        </p:nvSpPr>
        <p:spPr>
          <a:xfrm>
            <a:off x="4991100" y="4251960"/>
            <a:ext cx="574838" cy="12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25CB5-DEF3-D3DA-B642-AE69748ADA27}"/>
              </a:ext>
            </a:extLst>
          </p:cNvPr>
          <p:cNvSpPr/>
          <p:nvPr/>
        </p:nvSpPr>
        <p:spPr>
          <a:xfrm>
            <a:off x="5077496" y="4539216"/>
            <a:ext cx="698464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9B304D-F15E-66EE-01B0-91F7A1096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980" y="2260310"/>
            <a:ext cx="7357747" cy="1606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22E78-9340-DEDA-FCA7-5D8B1D0E4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587" y="2260310"/>
            <a:ext cx="2526720" cy="16164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F566A0-A2F5-FF0B-8DF2-3B47CEC28DD2}"/>
              </a:ext>
            </a:extLst>
          </p:cNvPr>
          <p:cNvSpPr/>
          <p:nvPr/>
        </p:nvSpPr>
        <p:spPr>
          <a:xfrm>
            <a:off x="1255513" y="2277244"/>
            <a:ext cx="2526720" cy="16060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 descr="Magnifying glass with solid fill">
            <a:extLst>
              <a:ext uri="{FF2B5EF4-FFF2-40B4-BE49-F238E27FC236}">
                <a16:creationId xmlns:a16="http://schemas.microsoft.com/office/drawing/2014/main" id="{25510F7E-2716-9886-AE6F-224C0AA94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8072" y="3452671"/>
            <a:ext cx="306659" cy="3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1">
            <a:extLst>
              <a:ext uri="{FF2B5EF4-FFF2-40B4-BE49-F238E27FC236}">
                <a16:creationId xmlns:a16="http://schemas.microsoft.com/office/drawing/2014/main" id="{FF13289E-28B6-1EFB-E3B8-82E5C20F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399" y="728596"/>
            <a:ext cx="8530933" cy="4419998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Arrow: Pentagon 1">
            <a:extLst>
              <a:ext uri="{FF2B5EF4-FFF2-40B4-BE49-F238E27FC236}">
                <a16:creationId xmlns:a16="http://schemas.microsoft.com/office/drawing/2014/main" id="{AE332C44-75FC-84C6-560F-463222B526C9}"/>
              </a:ext>
            </a:extLst>
          </p:cNvPr>
          <p:cNvSpPr/>
          <p:nvPr/>
        </p:nvSpPr>
        <p:spPr>
          <a:xfrm>
            <a:off x="-24841" y="2418468"/>
            <a:ext cx="3632302" cy="830997"/>
          </a:xfrm>
          <a:prstGeom prst="homePlate">
            <a:avLst>
              <a:gd name="adj" fmla="val 46972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AACF7-8F5E-3EBE-415D-6C2D92E3FD75}"/>
              </a:ext>
            </a:extLst>
          </p:cNvPr>
          <p:cNvSpPr/>
          <p:nvPr/>
        </p:nvSpPr>
        <p:spPr>
          <a:xfrm>
            <a:off x="-24841" y="-201336"/>
            <a:ext cx="3224571" cy="699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14" name="Oval 17">
            <a:extLst>
              <a:ext uri="{FF2B5EF4-FFF2-40B4-BE49-F238E27FC236}">
                <a16:creationId xmlns:a16="http://schemas.microsoft.com/office/drawing/2014/main" id="{0153E8D2-AB69-6442-ACE5-F27EEB66E7CA}"/>
              </a:ext>
            </a:extLst>
          </p:cNvPr>
          <p:cNvSpPr/>
          <p:nvPr/>
        </p:nvSpPr>
        <p:spPr>
          <a:xfrm flipH="1">
            <a:off x="251146" y="2653966"/>
            <a:ext cx="362291" cy="360000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E3A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E3A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FBC67208-4D32-E0B8-3C58-15793D950525}"/>
              </a:ext>
            </a:extLst>
          </p:cNvPr>
          <p:cNvSpPr txBox="1"/>
          <p:nvPr/>
        </p:nvSpPr>
        <p:spPr>
          <a:xfrm>
            <a:off x="771011" y="2457510"/>
            <a:ext cx="2196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Dashboard tematiche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 navigabili su base geografica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A899AE5-EA1B-38E9-05C3-0B312058074D}"/>
              </a:ext>
            </a:extLst>
          </p:cNvPr>
          <p:cNvSpPr/>
          <p:nvPr/>
        </p:nvSpPr>
        <p:spPr>
          <a:xfrm>
            <a:off x="-58591" y="1461058"/>
            <a:ext cx="3632302" cy="830997"/>
          </a:xfrm>
          <a:prstGeom prst="homePlate">
            <a:avLst>
              <a:gd name="adj" fmla="val 46972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9F2A531E-D7DC-B362-D1AE-F97DF372D9BF}"/>
              </a:ext>
            </a:extLst>
          </p:cNvPr>
          <p:cNvSpPr txBox="1"/>
          <p:nvPr/>
        </p:nvSpPr>
        <p:spPr>
          <a:xfrm>
            <a:off x="613437" y="1461058"/>
            <a:ext cx="211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Dashboard di sintesi</a:t>
            </a:r>
            <a:r>
              <a:rPr kumimoji="0" lang="it-IT" sz="16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 metriche turistiche a livello nazionale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  <p:sp>
        <p:nvSpPr>
          <p:cNvPr id="13" name="Oval 16">
            <a:extLst>
              <a:ext uri="{FF2B5EF4-FFF2-40B4-BE49-F238E27FC236}">
                <a16:creationId xmlns:a16="http://schemas.microsoft.com/office/drawing/2014/main" id="{D0836AE5-5600-8BDF-3B4F-329F61ED5718}"/>
              </a:ext>
            </a:extLst>
          </p:cNvPr>
          <p:cNvSpPr/>
          <p:nvPr/>
        </p:nvSpPr>
        <p:spPr>
          <a:xfrm flipH="1">
            <a:off x="203880" y="1691325"/>
            <a:ext cx="360000" cy="360000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2E3A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E3A"/>
              </a:solidFill>
              <a:effectLst/>
              <a:uLnTx/>
              <a:uFillTx/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189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italia.it PER GLI OPERATORI – AREA RISERVATA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6F5654-7E88-5AC3-39B2-0E54F28FC1E3}"/>
              </a:ext>
            </a:extLst>
          </p:cNvPr>
          <p:cNvSpPr/>
          <p:nvPr/>
        </p:nvSpPr>
        <p:spPr>
          <a:xfrm>
            <a:off x="627803" y="889248"/>
            <a:ext cx="10735735" cy="533244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15">
            <a:extLst>
              <a:ext uri="{FF2B5EF4-FFF2-40B4-BE49-F238E27FC236}">
                <a16:creationId xmlns:a16="http://schemas.microsoft.com/office/drawing/2014/main" id="{6BE336E2-2E70-813D-6ACC-EC35A8321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17" y="941661"/>
            <a:ext cx="10652136" cy="52213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A82BB3-9CB6-DE5F-E2FA-C145EEF17611}"/>
              </a:ext>
            </a:extLst>
          </p:cNvPr>
          <p:cNvSpPr/>
          <p:nvPr/>
        </p:nvSpPr>
        <p:spPr>
          <a:xfrm>
            <a:off x="3832472" y="2672598"/>
            <a:ext cx="2149929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ALTRI SERVIZI ALLE IMPRESE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725203-6467-0F1E-1D4C-EC83C9F8AD08}"/>
              </a:ext>
            </a:extLst>
          </p:cNvPr>
          <p:cNvSpPr/>
          <p:nvPr/>
        </p:nvSpPr>
        <p:spPr>
          <a:xfrm>
            <a:off x="3841356" y="2677142"/>
            <a:ext cx="2149929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DASHBOARD E DATI STATISTICI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221D5-BD9D-F245-8DB5-1F0A5E819219}"/>
              </a:ext>
            </a:extLst>
          </p:cNvPr>
          <p:cNvSpPr/>
          <p:nvPr/>
        </p:nvSpPr>
        <p:spPr>
          <a:xfrm>
            <a:off x="6291523" y="2677142"/>
            <a:ext cx="2149929" cy="3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FORMAZIONE PER GLI OPERATORI TURISTICI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FC3E41-0C2E-DD32-595D-12577A777D43}"/>
              </a:ext>
            </a:extLst>
          </p:cNvPr>
          <p:cNvSpPr/>
          <p:nvPr/>
        </p:nvSpPr>
        <p:spPr>
          <a:xfrm>
            <a:off x="8804438" y="2677142"/>
            <a:ext cx="2149929" cy="32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85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PROMOZIONE NAZIONALE ED INTERNAZIONALE</a:t>
            </a:r>
            <a:endParaRPr lang="en-US" sz="850">
              <a:solidFill>
                <a:schemeClr val="tx1">
                  <a:lumMod val="85000"/>
                  <a:lumOff val="1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6A6D28-FB17-6DFF-203E-D151E594D008}"/>
              </a:ext>
            </a:extLst>
          </p:cNvPr>
          <p:cNvSpPr/>
          <p:nvPr/>
        </p:nvSpPr>
        <p:spPr>
          <a:xfrm>
            <a:off x="4991100" y="4251960"/>
            <a:ext cx="574838" cy="12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25CB5-DEF3-D3DA-B642-AE69748ADA27}"/>
              </a:ext>
            </a:extLst>
          </p:cNvPr>
          <p:cNvSpPr/>
          <p:nvPr/>
        </p:nvSpPr>
        <p:spPr>
          <a:xfrm>
            <a:off x="5077496" y="4539216"/>
            <a:ext cx="698464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9B304D-F15E-66EE-01B0-91F7A1096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980" y="2260310"/>
            <a:ext cx="7357747" cy="1606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F22E78-9340-DEDA-FCA7-5D8B1D0E4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587" y="2260310"/>
            <a:ext cx="2526720" cy="16164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F566A0-A2F5-FF0B-8DF2-3B47CEC28DD2}"/>
              </a:ext>
            </a:extLst>
          </p:cNvPr>
          <p:cNvSpPr/>
          <p:nvPr/>
        </p:nvSpPr>
        <p:spPr>
          <a:xfrm>
            <a:off x="3673448" y="2272700"/>
            <a:ext cx="2526720" cy="16060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Magnifying glass with solid fill">
            <a:extLst>
              <a:ext uri="{FF2B5EF4-FFF2-40B4-BE49-F238E27FC236}">
                <a16:creationId xmlns:a16="http://schemas.microsoft.com/office/drawing/2014/main" id="{3E6461D5-13F9-87A4-3271-3C7668FE0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6999" y="3494009"/>
            <a:ext cx="306659" cy="3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5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BAB7D43-647E-1903-A3C3-F3CDF7C8D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" r="1638" b="5211"/>
          <a:stretch/>
        </p:blipFill>
        <p:spPr>
          <a:xfrm>
            <a:off x="3313185" y="896969"/>
            <a:ext cx="8375894" cy="5183855"/>
          </a:xfrm>
          <a:prstGeom prst="rect">
            <a:avLst/>
          </a:prstGeom>
        </p:spPr>
      </p:pic>
      <p:sp>
        <p:nvSpPr>
          <p:cNvPr id="23" name="Rectangle 21">
            <a:extLst>
              <a:ext uri="{FF2B5EF4-FFF2-40B4-BE49-F238E27FC236}">
                <a16:creationId xmlns:a16="http://schemas.microsoft.com/office/drawing/2014/main" id="{981F13C1-2D69-6677-83F4-6AC09EB68710}"/>
              </a:ext>
            </a:extLst>
          </p:cNvPr>
          <p:cNvSpPr/>
          <p:nvPr/>
        </p:nvSpPr>
        <p:spPr>
          <a:xfrm>
            <a:off x="3313185" y="896969"/>
            <a:ext cx="8375894" cy="5183855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429;p57">
            <a:extLst>
              <a:ext uri="{FF2B5EF4-FFF2-40B4-BE49-F238E27FC236}">
                <a16:creationId xmlns:a16="http://schemas.microsoft.com/office/drawing/2014/main" id="{8AAC81BE-B33C-F1B3-D6D4-F9660FED141D}"/>
              </a:ext>
            </a:extLst>
          </p:cNvPr>
          <p:cNvSpPr txBox="1">
            <a:spLocks/>
          </p:cNvSpPr>
          <p:nvPr/>
        </p:nvSpPr>
        <p:spPr>
          <a:xfrm>
            <a:off x="254000" y="266712"/>
            <a:ext cx="10272000" cy="6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</a:rPr>
              <a:t>italia.it PER GLI OPERATORI – FORMAZIONE</a:t>
            </a:r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80E851A1-67AD-90AA-F61A-E7ECD68BDC82}"/>
              </a:ext>
            </a:extLst>
          </p:cNvPr>
          <p:cNvSpPr/>
          <p:nvPr/>
        </p:nvSpPr>
        <p:spPr>
          <a:xfrm rot="16200000">
            <a:off x="2015047" y="3352884"/>
            <a:ext cx="1918475" cy="677801"/>
          </a:xfrm>
          <a:prstGeom prst="trapezoid">
            <a:avLst>
              <a:gd name="adj" fmla="val 97204"/>
            </a:avLst>
          </a:prstGeom>
          <a:solidFill>
            <a:srgbClr val="00206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187EF2-E132-4F12-08CA-D1C6C65D72CF}"/>
              </a:ext>
            </a:extLst>
          </p:cNvPr>
          <p:cNvSpPr/>
          <p:nvPr/>
        </p:nvSpPr>
        <p:spPr>
          <a:xfrm>
            <a:off x="171780" y="2954008"/>
            <a:ext cx="2518253" cy="16060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B49B0-5D44-C2B0-7ED8-2C0EEDCCB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7" t="2178" r="33292"/>
          <a:stretch/>
        </p:blipFill>
        <p:spPr>
          <a:xfrm>
            <a:off x="180050" y="2954008"/>
            <a:ext cx="2509983" cy="1606092"/>
          </a:xfrm>
          <a:prstGeom prst="rect">
            <a:avLst/>
          </a:prstGeom>
        </p:spPr>
      </p:pic>
      <p:pic>
        <p:nvPicPr>
          <p:cNvPr id="11" name="Graphic 10" descr="Magnifying glass with solid fill">
            <a:extLst>
              <a:ext uri="{FF2B5EF4-FFF2-40B4-BE49-F238E27FC236}">
                <a16:creationId xmlns:a16="http://schemas.microsoft.com/office/drawing/2014/main" id="{E650D2D0-7A48-30BB-B0FF-60ADFD4DC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543" y="4180855"/>
            <a:ext cx="306659" cy="306659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49E37A95-DA8F-D4DA-002A-4C2C3C6C929E}"/>
              </a:ext>
            </a:extLst>
          </p:cNvPr>
          <p:cNvGrpSpPr/>
          <p:nvPr/>
        </p:nvGrpSpPr>
        <p:grpSpPr>
          <a:xfrm>
            <a:off x="9700437" y="1031176"/>
            <a:ext cx="1988642" cy="602129"/>
            <a:chOff x="8035480" y="2080500"/>
            <a:chExt cx="1988642" cy="602129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71341385-3438-627D-5CCC-80B6CD3B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5480" y="2124704"/>
              <a:ext cx="557925" cy="557925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711A78DA-1D1F-E418-1140-FB2881E86B4C}"/>
                </a:ext>
              </a:extLst>
            </p:cNvPr>
            <p:cNvSpPr txBox="1"/>
            <p:nvPr/>
          </p:nvSpPr>
          <p:spPr>
            <a:xfrm>
              <a:off x="8645079" y="2080500"/>
              <a:ext cx="13790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  <a:latin typeface="Avenir Next LT Pro Light" panose="020B0304020202020204" pitchFamily="34" charset="0"/>
                </a:rPr>
                <a:t>in corso di popolamento</a:t>
              </a:r>
              <a:r>
                <a:rPr lang="it-IT" sz="1400" b="1">
                  <a:solidFill>
                    <a:srgbClr val="002060"/>
                  </a:solidFill>
                </a:rPr>
                <a:t>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7878F46-A529-784F-B275-528D328F8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868" y="1511800"/>
            <a:ext cx="611717" cy="61171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E337344-FE73-BA09-F211-273997747B46}"/>
              </a:ext>
            </a:extLst>
          </p:cNvPr>
          <p:cNvSpPr txBox="1"/>
          <p:nvPr/>
        </p:nvSpPr>
        <p:spPr>
          <a:xfrm>
            <a:off x="4328485" y="1627911"/>
            <a:ext cx="4159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venir Next LT Pro Demi" panose="020B0704020202020204" pitchFamily="34" charset="0"/>
                <a:cs typeface="Arial"/>
                <a:sym typeface="Arial"/>
              </a:rPr>
              <a:t>Sviluppo delle competenze digitali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6FF0FF-548E-D882-6C64-015CD1916D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8868" y="2405502"/>
            <a:ext cx="612000" cy="612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F69C3BB-7A0D-2521-87A5-F1F3F55A0F4F}"/>
              </a:ext>
            </a:extLst>
          </p:cNvPr>
          <p:cNvSpPr txBox="1"/>
          <p:nvPr/>
        </p:nvSpPr>
        <p:spPr>
          <a:xfrm>
            <a:off x="4291232" y="2433537"/>
            <a:ext cx="4635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LT Pro Demi" panose="020B0704020202020204" pitchFamily="34" charset="0"/>
                <a:cs typeface="Arial"/>
                <a:sym typeface="Arial"/>
              </a:rPr>
              <a:t>Comunicazione e promozione verso l’esterno della propria offerta turistica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77A1C7-8389-E6FA-2E4B-0CF2614C365B}"/>
              </a:ext>
            </a:extLst>
          </p:cNvPr>
          <p:cNvSpPr txBox="1"/>
          <p:nvPr/>
        </p:nvSpPr>
        <p:spPr>
          <a:xfrm>
            <a:off x="4328485" y="3304307"/>
            <a:ext cx="497638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venir Next LT Pro Demi" panose="020B0704020202020204" pitchFamily="34" charset="0"/>
                <a:cs typeface="Arial"/>
                <a:sym typeface="Arial"/>
              </a:rPr>
              <a:t>Sviluppo tematiche verticali </a:t>
            </a:r>
            <a:r>
              <a:rPr kumimoji="0" lang="it-IT" sz="15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venir Next LT Pro Demi" panose="020B0704020202020204" pitchFamily="34" charset="0"/>
                <a:cs typeface="Arial"/>
                <a:sym typeface="Arial"/>
              </a:rPr>
              <a:t>(turismo sostenibile, turismo accessibile, turismo esperienziale...)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261306-7377-6016-F37D-B06D8812D99C}"/>
              </a:ext>
            </a:extLst>
          </p:cNvPr>
          <p:cNvSpPr txBox="1"/>
          <p:nvPr/>
        </p:nvSpPr>
        <p:spPr>
          <a:xfrm>
            <a:off x="4328485" y="4159927"/>
            <a:ext cx="6108700" cy="461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1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venir Next LT Pro Demi" panose="020B0704020202020204" pitchFamily="34" charset="0"/>
                <a:cs typeface="Arial"/>
                <a:sym typeface="Arial"/>
              </a:rPr>
              <a:t>Lingue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6753C6-054E-8AC4-5783-F4A584394715}"/>
              </a:ext>
            </a:extLst>
          </p:cNvPr>
          <p:cNvSpPr txBox="1"/>
          <p:nvPr/>
        </p:nvSpPr>
        <p:spPr>
          <a:xfrm>
            <a:off x="4328485" y="4933773"/>
            <a:ext cx="5104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venir Next LT Pro Demi" panose="020B0704020202020204" pitchFamily="34" charset="0"/>
                <a:cs typeface="Arial"/>
                <a:sym typeface="Arial"/>
              </a:rPr>
              <a:t>Utilizzo dei dati statistici per migliorare l’offerta turistica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C14DCB0-D733-9739-92EF-45DDF8025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932" y="3265657"/>
            <a:ext cx="612000" cy="612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316048B-A9F6-CB9E-68CD-914807BB1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1205" y="4113475"/>
            <a:ext cx="612000" cy="612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5144A23-3D06-D291-D198-DEF32096B9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0185" y="4968104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35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489</Words>
  <Application>Microsoft Office PowerPoint</Application>
  <PresentationFormat>Widescreen</PresentationFormat>
  <Paragraphs>104</Paragraphs>
  <Slides>17</Slides>
  <Notes>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Abhaya Libre</vt:lpstr>
      <vt:lpstr>Arial</vt:lpstr>
      <vt:lpstr>Avenir Next LT Pro</vt:lpstr>
      <vt:lpstr>Avenir Next LT Pro Demi</vt:lpstr>
      <vt:lpstr>Avenir Next LT Pro Light</vt:lpstr>
      <vt:lpstr>Calibri</vt:lpstr>
      <vt:lpstr>Calibri Light</vt:lpstr>
      <vt:lpstr>Gill Sans MT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Donatella Fonti</dc:creator>
  <cp:lastModifiedBy>Claudio Di Giuseppe</cp:lastModifiedBy>
  <cp:revision>27</cp:revision>
  <dcterms:created xsi:type="dcterms:W3CDTF">2023-12-06T16:31:10Z</dcterms:created>
  <dcterms:modified xsi:type="dcterms:W3CDTF">2024-04-06T05:51:13Z</dcterms:modified>
</cp:coreProperties>
</file>