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1" r:id="rId4"/>
    <p:sldId id="279" r:id="rId5"/>
    <p:sldId id="280" r:id="rId6"/>
    <p:sldId id="285" r:id="rId7"/>
    <p:sldId id="286" r:id="rId8"/>
    <p:sldId id="290" r:id="rId9"/>
    <p:sldId id="293" r:id="rId10"/>
    <p:sldId id="297" r:id="rId11"/>
    <p:sldId id="299" r:id="rId12"/>
    <p:sldId id="300" r:id="rId13"/>
    <p:sldId id="301" r:id="rId14"/>
    <p:sldId id="263" r:id="rId15"/>
    <p:sldId id="260" r:id="rId16"/>
    <p:sldId id="259" r:id="rId17"/>
    <p:sldId id="267" r:id="rId18"/>
    <p:sldId id="257" r:id="rId1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112A9C-19EB-A278-979C-07865C561B27}"/>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A619EE9B-BB8E-0B3A-BD4A-0DA964D56B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7F0CDCF1-E3CE-C9F2-2B0E-50AE1B45AB72}"/>
              </a:ext>
            </a:extLst>
          </p:cNvPr>
          <p:cNvSpPr>
            <a:spLocks noGrp="1"/>
          </p:cNvSpPr>
          <p:nvPr>
            <p:ph type="dt" sz="half" idx="10"/>
          </p:nvPr>
        </p:nvSpPr>
        <p:spPr/>
        <p:txBody>
          <a:bodyPr/>
          <a:lstStyle/>
          <a:p>
            <a:fld id="{2EDFDE9B-ACF0-4793-A8C3-D9B89FABCB05}" type="datetimeFigureOut">
              <a:rPr lang="it-IT" smtClean="0"/>
              <a:t>14/04/2023</a:t>
            </a:fld>
            <a:endParaRPr lang="it-IT"/>
          </a:p>
        </p:txBody>
      </p:sp>
      <p:sp>
        <p:nvSpPr>
          <p:cNvPr id="5" name="Segnaposto piè di pagina 4">
            <a:extLst>
              <a:ext uri="{FF2B5EF4-FFF2-40B4-BE49-F238E27FC236}">
                <a16:creationId xmlns:a16="http://schemas.microsoft.com/office/drawing/2014/main" id="{B0FA7B1F-DA77-5418-A9D1-F09B1A2EEE3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EE68B12-E0C1-ACA3-B558-7156F797F0D3}"/>
              </a:ext>
            </a:extLst>
          </p:cNvPr>
          <p:cNvSpPr>
            <a:spLocks noGrp="1"/>
          </p:cNvSpPr>
          <p:nvPr>
            <p:ph type="sldNum" sz="quarter" idx="12"/>
          </p:nvPr>
        </p:nvSpPr>
        <p:spPr/>
        <p:txBody>
          <a:bodyPr/>
          <a:lstStyle/>
          <a:p>
            <a:fld id="{1E1FFB67-32E2-4D0E-900C-88BF9D88B896}" type="slidenum">
              <a:rPr lang="it-IT" smtClean="0"/>
              <a:t>‹N›</a:t>
            </a:fld>
            <a:endParaRPr lang="it-IT"/>
          </a:p>
        </p:txBody>
      </p:sp>
    </p:spTree>
    <p:extLst>
      <p:ext uri="{BB962C8B-B14F-4D97-AF65-F5344CB8AC3E}">
        <p14:creationId xmlns:p14="http://schemas.microsoft.com/office/powerpoint/2010/main" val="17155880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305167-7687-F94B-F28F-D9C8295364D2}"/>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A01C68C9-3A4F-E74A-3500-ACB6413DFE69}"/>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35FAA0B-ADC2-6EC5-2544-79904C1C192D}"/>
              </a:ext>
            </a:extLst>
          </p:cNvPr>
          <p:cNvSpPr>
            <a:spLocks noGrp="1"/>
          </p:cNvSpPr>
          <p:nvPr>
            <p:ph type="dt" sz="half" idx="10"/>
          </p:nvPr>
        </p:nvSpPr>
        <p:spPr/>
        <p:txBody>
          <a:bodyPr/>
          <a:lstStyle/>
          <a:p>
            <a:fld id="{2EDFDE9B-ACF0-4793-A8C3-D9B89FABCB05}" type="datetimeFigureOut">
              <a:rPr lang="it-IT" smtClean="0"/>
              <a:t>14/04/2023</a:t>
            </a:fld>
            <a:endParaRPr lang="it-IT"/>
          </a:p>
        </p:txBody>
      </p:sp>
      <p:sp>
        <p:nvSpPr>
          <p:cNvPr id="5" name="Segnaposto piè di pagina 4">
            <a:extLst>
              <a:ext uri="{FF2B5EF4-FFF2-40B4-BE49-F238E27FC236}">
                <a16:creationId xmlns:a16="http://schemas.microsoft.com/office/drawing/2014/main" id="{881C7247-C8E2-0E16-3953-0A65FAFD06F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FB2DA8A-5A4F-FE6C-627E-88E07F10311E}"/>
              </a:ext>
            </a:extLst>
          </p:cNvPr>
          <p:cNvSpPr>
            <a:spLocks noGrp="1"/>
          </p:cNvSpPr>
          <p:nvPr>
            <p:ph type="sldNum" sz="quarter" idx="12"/>
          </p:nvPr>
        </p:nvSpPr>
        <p:spPr/>
        <p:txBody>
          <a:bodyPr/>
          <a:lstStyle/>
          <a:p>
            <a:fld id="{1E1FFB67-32E2-4D0E-900C-88BF9D88B896}" type="slidenum">
              <a:rPr lang="it-IT" smtClean="0"/>
              <a:t>‹N›</a:t>
            </a:fld>
            <a:endParaRPr lang="it-IT"/>
          </a:p>
        </p:txBody>
      </p:sp>
    </p:spTree>
    <p:extLst>
      <p:ext uri="{BB962C8B-B14F-4D97-AF65-F5344CB8AC3E}">
        <p14:creationId xmlns:p14="http://schemas.microsoft.com/office/powerpoint/2010/main" val="2886081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D61F0D12-ED1D-09F5-4639-C69B852595A6}"/>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F340AC18-508E-8A37-A8B1-A0B61D876817}"/>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1CC8BBA-4C3A-86E3-44F6-9CC2AF67F3C2}"/>
              </a:ext>
            </a:extLst>
          </p:cNvPr>
          <p:cNvSpPr>
            <a:spLocks noGrp="1"/>
          </p:cNvSpPr>
          <p:nvPr>
            <p:ph type="dt" sz="half" idx="10"/>
          </p:nvPr>
        </p:nvSpPr>
        <p:spPr/>
        <p:txBody>
          <a:bodyPr/>
          <a:lstStyle/>
          <a:p>
            <a:fld id="{2EDFDE9B-ACF0-4793-A8C3-D9B89FABCB05}" type="datetimeFigureOut">
              <a:rPr lang="it-IT" smtClean="0"/>
              <a:t>14/04/2023</a:t>
            </a:fld>
            <a:endParaRPr lang="it-IT"/>
          </a:p>
        </p:txBody>
      </p:sp>
      <p:sp>
        <p:nvSpPr>
          <p:cNvPr id="5" name="Segnaposto piè di pagina 4">
            <a:extLst>
              <a:ext uri="{FF2B5EF4-FFF2-40B4-BE49-F238E27FC236}">
                <a16:creationId xmlns:a16="http://schemas.microsoft.com/office/drawing/2014/main" id="{DCDCBC6D-9910-BB7F-7720-B7398BC5604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DAD996D-ED41-6A33-84C7-EEED56C311AF}"/>
              </a:ext>
            </a:extLst>
          </p:cNvPr>
          <p:cNvSpPr>
            <a:spLocks noGrp="1"/>
          </p:cNvSpPr>
          <p:nvPr>
            <p:ph type="sldNum" sz="quarter" idx="12"/>
          </p:nvPr>
        </p:nvSpPr>
        <p:spPr/>
        <p:txBody>
          <a:bodyPr/>
          <a:lstStyle/>
          <a:p>
            <a:fld id="{1E1FFB67-32E2-4D0E-900C-88BF9D88B896}" type="slidenum">
              <a:rPr lang="it-IT" smtClean="0"/>
              <a:t>‹N›</a:t>
            </a:fld>
            <a:endParaRPr lang="it-IT"/>
          </a:p>
        </p:txBody>
      </p:sp>
    </p:spTree>
    <p:extLst>
      <p:ext uri="{BB962C8B-B14F-4D97-AF65-F5344CB8AC3E}">
        <p14:creationId xmlns:p14="http://schemas.microsoft.com/office/powerpoint/2010/main" val="3341471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719F2D-E899-0437-8282-BB3E584A4B1A}"/>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4D6FCD4-F089-885A-0B2D-3A8B9155C706}"/>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617A0D7-7AEF-4195-DE16-FB897A7986BB}"/>
              </a:ext>
            </a:extLst>
          </p:cNvPr>
          <p:cNvSpPr>
            <a:spLocks noGrp="1"/>
          </p:cNvSpPr>
          <p:nvPr>
            <p:ph type="dt" sz="half" idx="10"/>
          </p:nvPr>
        </p:nvSpPr>
        <p:spPr/>
        <p:txBody>
          <a:bodyPr/>
          <a:lstStyle/>
          <a:p>
            <a:fld id="{2EDFDE9B-ACF0-4793-A8C3-D9B89FABCB05}" type="datetimeFigureOut">
              <a:rPr lang="it-IT" smtClean="0"/>
              <a:t>14/04/2023</a:t>
            </a:fld>
            <a:endParaRPr lang="it-IT"/>
          </a:p>
        </p:txBody>
      </p:sp>
      <p:sp>
        <p:nvSpPr>
          <p:cNvPr id="5" name="Segnaposto piè di pagina 4">
            <a:extLst>
              <a:ext uri="{FF2B5EF4-FFF2-40B4-BE49-F238E27FC236}">
                <a16:creationId xmlns:a16="http://schemas.microsoft.com/office/drawing/2014/main" id="{C42B2B01-4F0F-A136-85B1-2E0B3E4CD0D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0B7B807-1C27-1CF2-C827-1B8EE2DDAA9E}"/>
              </a:ext>
            </a:extLst>
          </p:cNvPr>
          <p:cNvSpPr>
            <a:spLocks noGrp="1"/>
          </p:cNvSpPr>
          <p:nvPr>
            <p:ph type="sldNum" sz="quarter" idx="12"/>
          </p:nvPr>
        </p:nvSpPr>
        <p:spPr/>
        <p:txBody>
          <a:bodyPr/>
          <a:lstStyle/>
          <a:p>
            <a:fld id="{1E1FFB67-32E2-4D0E-900C-88BF9D88B896}" type="slidenum">
              <a:rPr lang="it-IT" smtClean="0"/>
              <a:t>‹N›</a:t>
            </a:fld>
            <a:endParaRPr lang="it-IT"/>
          </a:p>
        </p:txBody>
      </p:sp>
    </p:spTree>
    <p:extLst>
      <p:ext uri="{BB962C8B-B14F-4D97-AF65-F5344CB8AC3E}">
        <p14:creationId xmlns:p14="http://schemas.microsoft.com/office/powerpoint/2010/main" val="442924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6EB307-45BF-C8C4-3E0D-51969F3DD6ED}"/>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060A62F7-1024-C029-F186-F626935D31E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A41D08F0-C0E7-ABF2-02A8-FB4C190F0AF4}"/>
              </a:ext>
            </a:extLst>
          </p:cNvPr>
          <p:cNvSpPr>
            <a:spLocks noGrp="1"/>
          </p:cNvSpPr>
          <p:nvPr>
            <p:ph type="dt" sz="half" idx="10"/>
          </p:nvPr>
        </p:nvSpPr>
        <p:spPr/>
        <p:txBody>
          <a:bodyPr/>
          <a:lstStyle/>
          <a:p>
            <a:fld id="{2EDFDE9B-ACF0-4793-A8C3-D9B89FABCB05}" type="datetimeFigureOut">
              <a:rPr lang="it-IT" smtClean="0"/>
              <a:t>14/04/2023</a:t>
            </a:fld>
            <a:endParaRPr lang="it-IT"/>
          </a:p>
        </p:txBody>
      </p:sp>
      <p:sp>
        <p:nvSpPr>
          <p:cNvPr id="5" name="Segnaposto piè di pagina 4">
            <a:extLst>
              <a:ext uri="{FF2B5EF4-FFF2-40B4-BE49-F238E27FC236}">
                <a16:creationId xmlns:a16="http://schemas.microsoft.com/office/drawing/2014/main" id="{745F7C31-7FD1-F9BD-B31F-E77735B5E67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EE22C54-5018-809E-3A9E-C4AFA62EC2B8}"/>
              </a:ext>
            </a:extLst>
          </p:cNvPr>
          <p:cNvSpPr>
            <a:spLocks noGrp="1"/>
          </p:cNvSpPr>
          <p:nvPr>
            <p:ph type="sldNum" sz="quarter" idx="12"/>
          </p:nvPr>
        </p:nvSpPr>
        <p:spPr/>
        <p:txBody>
          <a:bodyPr/>
          <a:lstStyle/>
          <a:p>
            <a:fld id="{1E1FFB67-32E2-4D0E-900C-88BF9D88B896}" type="slidenum">
              <a:rPr lang="it-IT" smtClean="0"/>
              <a:t>‹N›</a:t>
            </a:fld>
            <a:endParaRPr lang="it-IT"/>
          </a:p>
        </p:txBody>
      </p:sp>
    </p:spTree>
    <p:extLst>
      <p:ext uri="{BB962C8B-B14F-4D97-AF65-F5344CB8AC3E}">
        <p14:creationId xmlns:p14="http://schemas.microsoft.com/office/powerpoint/2010/main" val="1934622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1D3B7A4-EF99-01E8-8A60-CA94F6CC64C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0DF4700-E5C1-8C73-DA70-E89FA1CA40CC}"/>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F65B30B3-0E90-411D-BD2E-70FDA7E88E12}"/>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2465DB25-7658-02B3-3196-5BDC8DD0F700}"/>
              </a:ext>
            </a:extLst>
          </p:cNvPr>
          <p:cNvSpPr>
            <a:spLocks noGrp="1"/>
          </p:cNvSpPr>
          <p:nvPr>
            <p:ph type="dt" sz="half" idx="10"/>
          </p:nvPr>
        </p:nvSpPr>
        <p:spPr/>
        <p:txBody>
          <a:bodyPr/>
          <a:lstStyle/>
          <a:p>
            <a:fld id="{2EDFDE9B-ACF0-4793-A8C3-D9B89FABCB05}" type="datetimeFigureOut">
              <a:rPr lang="it-IT" smtClean="0"/>
              <a:t>14/04/2023</a:t>
            </a:fld>
            <a:endParaRPr lang="it-IT"/>
          </a:p>
        </p:txBody>
      </p:sp>
      <p:sp>
        <p:nvSpPr>
          <p:cNvPr id="6" name="Segnaposto piè di pagina 5">
            <a:extLst>
              <a:ext uri="{FF2B5EF4-FFF2-40B4-BE49-F238E27FC236}">
                <a16:creationId xmlns:a16="http://schemas.microsoft.com/office/drawing/2014/main" id="{20C9CDFC-2D85-625B-47A7-7ACB83491F7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BC4F61D-1743-FD64-0F3E-0795D7FDAFF9}"/>
              </a:ext>
            </a:extLst>
          </p:cNvPr>
          <p:cNvSpPr>
            <a:spLocks noGrp="1"/>
          </p:cNvSpPr>
          <p:nvPr>
            <p:ph type="sldNum" sz="quarter" idx="12"/>
          </p:nvPr>
        </p:nvSpPr>
        <p:spPr/>
        <p:txBody>
          <a:bodyPr/>
          <a:lstStyle/>
          <a:p>
            <a:fld id="{1E1FFB67-32E2-4D0E-900C-88BF9D88B896}" type="slidenum">
              <a:rPr lang="it-IT" smtClean="0"/>
              <a:t>‹N›</a:t>
            </a:fld>
            <a:endParaRPr lang="it-IT"/>
          </a:p>
        </p:txBody>
      </p:sp>
    </p:spTree>
    <p:extLst>
      <p:ext uri="{BB962C8B-B14F-4D97-AF65-F5344CB8AC3E}">
        <p14:creationId xmlns:p14="http://schemas.microsoft.com/office/powerpoint/2010/main" val="3198902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84186B-076D-E870-8B4E-D06F7CC5EDE1}"/>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2187F9A-6BEC-2634-2D88-EFDC7933B6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527183DD-3CEA-F4AC-2467-A58FD578B8FE}"/>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30F392D4-20FD-F922-8961-8EA36D7EDD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8422E7A4-B45D-BCB7-D40F-C6371559A3B9}"/>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5EF9194B-62F5-C2DC-C79B-BEC80670F55B}"/>
              </a:ext>
            </a:extLst>
          </p:cNvPr>
          <p:cNvSpPr>
            <a:spLocks noGrp="1"/>
          </p:cNvSpPr>
          <p:nvPr>
            <p:ph type="dt" sz="half" idx="10"/>
          </p:nvPr>
        </p:nvSpPr>
        <p:spPr/>
        <p:txBody>
          <a:bodyPr/>
          <a:lstStyle/>
          <a:p>
            <a:fld id="{2EDFDE9B-ACF0-4793-A8C3-D9B89FABCB05}" type="datetimeFigureOut">
              <a:rPr lang="it-IT" smtClean="0"/>
              <a:t>14/04/2023</a:t>
            </a:fld>
            <a:endParaRPr lang="it-IT"/>
          </a:p>
        </p:txBody>
      </p:sp>
      <p:sp>
        <p:nvSpPr>
          <p:cNvPr id="8" name="Segnaposto piè di pagina 7">
            <a:extLst>
              <a:ext uri="{FF2B5EF4-FFF2-40B4-BE49-F238E27FC236}">
                <a16:creationId xmlns:a16="http://schemas.microsoft.com/office/drawing/2014/main" id="{659B3E20-A444-7682-BABE-FE9E4D6A16A9}"/>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A5767859-ECA6-777E-67B1-77DC482F0755}"/>
              </a:ext>
            </a:extLst>
          </p:cNvPr>
          <p:cNvSpPr>
            <a:spLocks noGrp="1"/>
          </p:cNvSpPr>
          <p:nvPr>
            <p:ph type="sldNum" sz="quarter" idx="12"/>
          </p:nvPr>
        </p:nvSpPr>
        <p:spPr/>
        <p:txBody>
          <a:bodyPr/>
          <a:lstStyle/>
          <a:p>
            <a:fld id="{1E1FFB67-32E2-4D0E-900C-88BF9D88B896}" type="slidenum">
              <a:rPr lang="it-IT" smtClean="0"/>
              <a:t>‹N›</a:t>
            </a:fld>
            <a:endParaRPr lang="it-IT"/>
          </a:p>
        </p:txBody>
      </p:sp>
    </p:spTree>
    <p:extLst>
      <p:ext uri="{BB962C8B-B14F-4D97-AF65-F5344CB8AC3E}">
        <p14:creationId xmlns:p14="http://schemas.microsoft.com/office/powerpoint/2010/main" val="1903469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A1D157-E829-2F97-8128-31A1E95C20D6}"/>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7C2BF0B-F9FC-DA7D-3DB0-87F05CD9163C}"/>
              </a:ext>
            </a:extLst>
          </p:cNvPr>
          <p:cNvSpPr>
            <a:spLocks noGrp="1"/>
          </p:cNvSpPr>
          <p:nvPr>
            <p:ph type="dt" sz="half" idx="10"/>
          </p:nvPr>
        </p:nvSpPr>
        <p:spPr/>
        <p:txBody>
          <a:bodyPr/>
          <a:lstStyle/>
          <a:p>
            <a:fld id="{2EDFDE9B-ACF0-4793-A8C3-D9B89FABCB05}" type="datetimeFigureOut">
              <a:rPr lang="it-IT" smtClean="0"/>
              <a:t>14/04/2023</a:t>
            </a:fld>
            <a:endParaRPr lang="it-IT"/>
          </a:p>
        </p:txBody>
      </p:sp>
      <p:sp>
        <p:nvSpPr>
          <p:cNvPr id="4" name="Segnaposto piè di pagina 3">
            <a:extLst>
              <a:ext uri="{FF2B5EF4-FFF2-40B4-BE49-F238E27FC236}">
                <a16:creationId xmlns:a16="http://schemas.microsoft.com/office/drawing/2014/main" id="{BC00DCAD-F3B2-6092-3404-EF741CB5CCF0}"/>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7B36E0EF-ADC1-07D7-4ADF-6A1A54725423}"/>
              </a:ext>
            </a:extLst>
          </p:cNvPr>
          <p:cNvSpPr>
            <a:spLocks noGrp="1"/>
          </p:cNvSpPr>
          <p:nvPr>
            <p:ph type="sldNum" sz="quarter" idx="12"/>
          </p:nvPr>
        </p:nvSpPr>
        <p:spPr/>
        <p:txBody>
          <a:bodyPr/>
          <a:lstStyle/>
          <a:p>
            <a:fld id="{1E1FFB67-32E2-4D0E-900C-88BF9D88B896}" type="slidenum">
              <a:rPr lang="it-IT" smtClean="0"/>
              <a:t>‹N›</a:t>
            </a:fld>
            <a:endParaRPr lang="it-IT"/>
          </a:p>
        </p:txBody>
      </p:sp>
    </p:spTree>
    <p:extLst>
      <p:ext uri="{BB962C8B-B14F-4D97-AF65-F5344CB8AC3E}">
        <p14:creationId xmlns:p14="http://schemas.microsoft.com/office/powerpoint/2010/main" val="202327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2FF2504-E4F3-5FFB-B1CB-B06751D7AA0F}"/>
              </a:ext>
            </a:extLst>
          </p:cNvPr>
          <p:cNvSpPr>
            <a:spLocks noGrp="1"/>
          </p:cNvSpPr>
          <p:nvPr>
            <p:ph type="dt" sz="half" idx="10"/>
          </p:nvPr>
        </p:nvSpPr>
        <p:spPr/>
        <p:txBody>
          <a:bodyPr/>
          <a:lstStyle/>
          <a:p>
            <a:fld id="{2EDFDE9B-ACF0-4793-A8C3-D9B89FABCB05}" type="datetimeFigureOut">
              <a:rPr lang="it-IT" smtClean="0"/>
              <a:t>14/04/2023</a:t>
            </a:fld>
            <a:endParaRPr lang="it-IT"/>
          </a:p>
        </p:txBody>
      </p:sp>
      <p:sp>
        <p:nvSpPr>
          <p:cNvPr id="3" name="Segnaposto piè di pagina 2">
            <a:extLst>
              <a:ext uri="{FF2B5EF4-FFF2-40B4-BE49-F238E27FC236}">
                <a16:creationId xmlns:a16="http://schemas.microsoft.com/office/drawing/2014/main" id="{7DCCDB56-A694-0884-F7B8-24914E38B2C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9C55AFF4-BA46-4309-9508-F4EA70729057}"/>
              </a:ext>
            </a:extLst>
          </p:cNvPr>
          <p:cNvSpPr>
            <a:spLocks noGrp="1"/>
          </p:cNvSpPr>
          <p:nvPr>
            <p:ph type="sldNum" sz="quarter" idx="12"/>
          </p:nvPr>
        </p:nvSpPr>
        <p:spPr/>
        <p:txBody>
          <a:bodyPr/>
          <a:lstStyle/>
          <a:p>
            <a:fld id="{1E1FFB67-32E2-4D0E-900C-88BF9D88B896}" type="slidenum">
              <a:rPr lang="it-IT" smtClean="0"/>
              <a:t>‹N›</a:t>
            </a:fld>
            <a:endParaRPr lang="it-IT"/>
          </a:p>
        </p:txBody>
      </p:sp>
    </p:spTree>
    <p:extLst>
      <p:ext uri="{BB962C8B-B14F-4D97-AF65-F5344CB8AC3E}">
        <p14:creationId xmlns:p14="http://schemas.microsoft.com/office/powerpoint/2010/main" val="449184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90E8F9-5D43-0479-9D2F-04B5092F738F}"/>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E4F5F42-E184-5ADD-DA93-058C51A000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A051B4DC-44F7-EDF1-DB36-745E8A1E14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87D58CF6-C225-7A93-E3B5-B5A04C475075}"/>
              </a:ext>
            </a:extLst>
          </p:cNvPr>
          <p:cNvSpPr>
            <a:spLocks noGrp="1"/>
          </p:cNvSpPr>
          <p:nvPr>
            <p:ph type="dt" sz="half" idx="10"/>
          </p:nvPr>
        </p:nvSpPr>
        <p:spPr/>
        <p:txBody>
          <a:bodyPr/>
          <a:lstStyle/>
          <a:p>
            <a:fld id="{2EDFDE9B-ACF0-4793-A8C3-D9B89FABCB05}" type="datetimeFigureOut">
              <a:rPr lang="it-IT" smtClean="0"/>
              <a:t>14/04/2023</a:t>
            </a:fld>
            <a:endParaRPr lang="it-IT"/>
          </a:p>
        </p:txBody>
      </p:sp>
      <p:sp>
        <p:nvSpPr>
          <p:cNvPr id="6" name="Segnaposto piè di pagina 5">
            <a:extLst>
              <a:ext uri="{FF2B5EF4-FFF2-40B4-BE49-F238E27FC236}">
                <a16:creationId xmlns:a16="http://schemas.microsoft.com/office/drawing/2014/main" id="{4A6BE9E9-13A3-1C27-8E79-5D28CFE5FD5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8E9A033D-858D-7714-8E1F-6C4AB0EAD552}"/>
              </a:ext>
            </a:extLst>
          </p:cNvPr>
          <p:cNvSpPr>
            <a:spLocks noGrp="1"/>
          </p:cNvSpPr>
          <p:nvPr>
            <p:ph type="sldNum" sz="quarter" idx="12"/>
          </p:nvPr>
        </p:nvSpPr>
        <p:spPr/>
        <p:txBody>
          <a:bodyPr/>
          <a:lstStyle/>
          <a:p>
            <a:fld id="{1E1FFB67-32E2-4D0E-900C-88BF9D88B896}" type="slidenum">
              <a:rPr lang="it-IT" smtClean="0"/>
              <a:t>‹N›</a:t>
            </a:fld>
            <a:endParaRPr lang="it-IT"/>
          </a:p>
        </p:txBody>
      </p:sp>
    </p:spTree>
    <p:extLst>
      <p:ext uri="{BB962C8B-B14F-4D97-AF65-F5344CB8AC3E}">
        <p14:creationId xmlns:p14="http://schemas.microsoft.com/office/powerpoint/2010/main" val="2985255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5925F0-AECD-992C-F2D7-8B3AF1F6B1EB}"/>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A35C1D07-16F9-40D6-3AE7-2B3F81EA9A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AB1A924B-7F2D-8D34-9A6A-488D2F71B9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886D567-BD54-13E7-C9F0-769BBB4F1C3C}"/>
              </a:ext>
            </a:extLst>
          </p:cNvPr>
          <p:cNvSpPr>
            <a:spLocks noGrp="1"/>
          </p:cNvSpPr>
          <p:nvPr>
            <p:ph type="dt" sz="half" idx="10"/>
          </p:nvPr>
        </p:nvSpPr>
        <p:spPr/>
        <p:txBody>
          <a:bodyPr/>
          <a:lstStyle/>
          <a:p>
            <a:fld id="{2EDFDE9B-ACF0-4793-A8C3-D9B89FABCB05}" type="datetimeFigureOut">
              <a:rPr lang="it-IT" smtClean="0"/>
              <a:t>14/04/2023</a:t>
            </a:fld>
            <a:endParaRPr lang="it-IT"/>
          </a:p>
        </p:txBody>
      </p:sp>
      <p:sp>
        <p:nvSpPr>
          <p:cNvPr id="6" name="Segnaposto piè di pagina 5">
            <a:extLst>
              <a:ext uri="{FF2B5EF4-FFF2-40B4-BE49-F238E27FC236}">
                <a16:creationId xmlns:a16="http://schemas.microsoft.com/office/drawing/2014/main" id="{899EB153-86C8-6098-52ED-F1746E3B0FD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D83A21E-2B9C-4CD1-4CCD-7AF140AA245A}"/>
              </a:ext>
            </a:extLst>
          </p:cNvPr>
          <p:cNvSpPr>
            <a:spLocks noGrp="1"/>
          </p:cNvSpPr>
          <p:nvPr>
            <p:ph type="sldNum" sz="quarter" idx="12"/>
          </p:nvPr>
        </p:nvSpPr>
        <p:spPr/>
        <p:txBody>
          <a:bodyPr/>
          <a:lstStyle/>
          <a:p>
            <a:fld id="{1E1FFB67-32E2-4D0E-900C-88BF9D88B896}" type="slidenum">
              <a:rPr lang="it-IT" smtClean="0"/>
              <a:t>‹N›</a:t>
            </a:fld>
            <a:endParaRPr lang="it-IT"/>
          </a:p>
        </p:txBody>
      </p:sp>
    </p:spTree>
    <p:extLst>
      <p:ext uri="{BB962C8B-B14F-4D97-AF65-F5344CB8AC3E}">
        <p14:creationId xmlns:p14="http://schemas.microsoft.com/office/powerpoint/2010/main" val="2385802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000C7049-BDE0-530F-108D-4F739BDEFF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9C3C88E-5303-DF5F-BD2E-9BAE464827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7F76AF3-4C66-2CFC-919B-138F7E4CF9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DFDE9B-ACF0-4793-A8C3-D9B89FABCB05}" type="datetimeFigureOut">
              <a:rPr lang="it-IT" smtClean="0"/>
              <a:t>14/04/2023</a:t>
            </a:fld>
            <a:endParaRPr lang="it-IT"/>
          </a:p>
        </p:txBody>
      </p:sp>
      <p:sp>
        <p:nvSpPr>
          <p:cNvPr id="5" name="Segnaposto piè di pagina 4">
            <a:extLst>
              <a:ext uri="{FF2B5EF4-FFF2-40B4-BE49-F238E27FC236}">
                <a16:creationId xmlns:a16="http://schemas.microsoft.com/office/drawing/2014/main" id="{B4903CF0-5E1A-4ECB-44A0-3F3F9B4897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F84D9202-987D-068B-2572-50F4ED78C8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1FFB67-32E2-4D0E-900C-88BF9D88B896}" type="slidenum">
              <a:rPr lang="it-IT" smtClean="0"/>
              <a:t>‹N›</a:t>
            </a:fld>
            <a:endParaRPr lang="it-IT"/>
          </a:p>
        </p:txBody>
      </p:sp>
    </p:spTree>
    <p:extLst>
      <p:ext uri="{BB962C8B-B14F-4D97-AF65-F5344CB8AC3E}">
        <p14:creationId xmlns:p14="http://schemas.microsoft.com/office/powerpoint/2010/main" val="17207777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C5F618-BD35-65BC-F30A-1B1A43A5CA3E}"/>
              </a:ext>
            </a:extLst>
          </p:cNvPr>
          <p:cNvSpPr>
            <a:spLocks noGrp="1"/>
          </p:cNvSpPr>
          <p:nvPr>
            <p:ph type="ctrTitle"/>
          </p:nvPr>
        </p:nvSpPr>
        <p:spPr/>
        <p:txBody>
          <a:bodyPr>
            <a:normAutofit/>
          </a:bodyPr>
          <a:lstStyle/>
          <a:p>
            <a:r>
              <a:rPr lang="it-IT" sz="2000" b="1" dirty="0"/>
              <a:t>.TURISMO in COMUNE </a:t>
            </a:r>
            <a:br>
              <a:rPr lang="it-IT" sz="2000" b="1" dirty="0"/>
            </a:br>
            <a:r>
              <a:rPr lang="it-IT" sz="2000" b="1" dirty="0"/>
              <a:t>Masterclass</a:t>
            </a:r>
            <a:br>
              <a:rPr lang="it-IT" sz="2000" b="1" dirty="0"/>
            </a:br>
            <a:r>
              <a:rPr lang="it-IT" sz="2000" b="1" dirty="0"/>
              <a:t>Terrasini – 15 aprile 2023</a:t>
            </a:r>
          </a:p>
        </p:txBody>
      </p:sp>
      <p:sp>
        <p:nvSpPr>
          <p:cNvPr id="3" name="Sottotitolo 2">
            <a:extLst>
              <a:ext uri="{FF2B5EF4-FFF2-40B4-BE49-F238E27FC236}">
                <a16:creationId xmlns:a16="http://schemas.microsoft.com/office/drawing/2014/main" id="{087D832C-AA31-11F3-380B-7110CDCA630F}"/>
              </a:ext>
            </a:extLst>
          </p:cNvPr>
          <p:cNvSpPr>
            <a:spLocks noGrp="1"/>
          </p:cNvSpPr>
          <p:nvPr>
            <p:ph type="subTitle" idx="1"/>
          </p:nvPr>
        </p:nvSpPr>
        <p:spPr/>
        <p:txBody>
          <a:bodyPr/>
          <a:lstStyle/>
          <a:p>
            <a:r>
              <a:rPr lang="it-IT" dirty="0"/>
              <a:t>La Cultura per un Turismo sostenibile </a:t>
            </a:r>
          </a:p>
        </p:txBody>
      </p:sp>
    </p:spTree>
    <p:extLst>
      <p:ext uri="{BB962C8B-B14F-4D97-AF65-F5344CB8AC3E}">
        <p14:creationId xmlns:p14="http://schemas.microsoft.com/office/powerpoint/2010/main" val="2905479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a:extLst>
              <a:ext uri="{FF2B5EF4-FFF2-40B4-BE49-F238E27FC236}">
                <a16:creationId xmlns:a16="http://schemas.microsoft.com/office/drawing/2014/main" id="{42A30108-413F-6D81-CB9E-5B5E366A7907}"/>
              </a:ext>
            </a:extLst>
          </p:cNvPr>
          <p:cNvGraphicFramePr>
            <a:graphicFrameLocks noGrp="1"/>
          </p:cNvGraphicFramePr>
          <p:nvPr/>
        </p:nvGraphicFramePr>
        <p:xfrm>
          <a:off x="1216326" y="1576046"/>
          <a:ext cx="5995358" cy="2443860"/>
        </p:xfrm>
        <a:graphic>
          <a:graphicData uri="http://schemas.openxmlformats.org/drawingml/2006/table">
            <a:tbl>
              <a:tblPr/>
              <a:tblGrid>
                <a:gridCol w="1442522">
                  <a:extLst>
                    <a:ext uri="{9D8B030D-6E8A-4147-A177-3AD203B41FA5}">
                      <a16:colId xmlns:a16="http://schemas.microsoft.com/office/drawing/2014/main" val="4032739006"/>
                    </a:ext>
                  </a:extLst>
                </a:gridCol>
                <a:gridCol w="758806">
                  <a:extLst>
                    <a:ext uri="{9D8B030D-6E8A-4147-A177-3AD203B41FA5}">
                      <a16:colId xmlns:a16="http://schemas.microsoft.com/office/drawing/2014/main" val="2338482661"/>
                    </a:ext>
                  </a:extLst>
                </a:gridCol>
                <a:gridCol w="758806">
                  <a:extLst>
                    <a:ext uri="{9D8B030D-6E8A-4147-A177-3AD203B41FA5}">
                      <a16:colId xmlns:a16="http://schemas.microsoft.com/office/drawing/2014/main" val="1591833753"/>
                    </a:ext>
                  </a:extLst>
                </a:gridCol>
                <a:gridCol w="758806">
                  <a:extLst>
                    <a:ext uri="{9D8B030D-6E8A-4147-A177-3AD203B41FA5}">
                      <a16:colId xmlns:a16="http://schemas.microsoft.com/office/drawing/2014/main" val="3766598989"/>
                    </a:ext>
                  </a:extLst>
                </a:gridCol>
                <a:gridCol w="758806">
                  <a:extLst>
                    <a:ext uri="{9D8B030D-6E8A-4147-A177-3AD203B41FA5}">
                      <a16:colId xmlns:a16="http://schemas.microsoft.com/office/drawing/2014/main" val="1096590251"/>
                    </a:ext>
                  </a:extLst>
                </a:gridCol>
                <a:gridCol w="758806">
                  <a:extLst>
                    <a:ext uri="{9D8B030D-6E8A-4147-A177-3AD203B41FA5}">
                      <a16:colId xmlns:a16="http://schemas.microsoft.com/office/drawing/2014/main" val="1803576826"/>
                    </a:ext>
                  </a:extLst>
                </a:gridCol>
                <a:gridCol w="758806">
                  <a:extLst>
                    <a:ext uri="{9D8B030D-6E8A-4147-A177-3AD203B41FA5}">
                      <a16:colId xmlns:a16="http://schemas.microsoft.com/office/drawing/2014/main" val="530348183"/>
                    </a:ext>
                  </a:extLst>
                </a:gridCol>
              </a:tblGrid>
              <a:tr h="271540">
                <a:tc>
                  <a:txBody>
                    <a:bodyPr/>
                    <a:lstStyle/>
                    <a:p>
                      <a:pPr algn="ctr" fontAlgn="b"/>
                      <a:r>
                        <a:rPr lang="it-IT" sz="1100" b="1" i="0" u="none" strike="noStrike">
                          <a:solidFill>
                            <a:srgbClr val="000000"/>
                          </a:solidFill>
                          <a:effectLst/>
                          <a:latin typeface="Calibri" panose="020F0502020204030204" pitchFamily="34" charset="0"/>
                        </a:rPr>
                        <a:t>PAESI </a:t>
                      </a:r>
                    </a:p>
                  </a:txBody>
                  <a:tcPr marL="7620" marR="7620" marT="762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3">
                  <a:txBody>
                    <a:bodyPr/>
                    <a:lstStyle/>
                    <a:p>
                      <a:pPr algn="ctr" fontAlgn="b"/>
                      <a:r>
                        <a:rPr lang="it-IT" sz="1100" b="1" i="0" u="none" strike="noStrike">
                          <a:solidFill>
                            <a:srgbClr val="000000"/>
                          </a:solidFill>
                          <a:effectLst/>
                          <a:latin typeface="Calibri" panose="020F0502020204030204" pitchFamily="34" charset="0"/>
                        </a:rPr>
                        <a:t>DESIGN</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it-IT"/>
                    </a:p>
                  </a:txBody>
                  <a:tcPr/>
                </a:tc>
                <a:tc hMerge="1">
                  <a:txBody>
                    <a:bodyPr/>
                    <a:lstStyle/>
                    <a:p>
                      <a:endParaRPr lang="it-IT"/>
                    </a:p>
                  </a:txBody>
                  <a:tcPr/>
                </a:tc>
                <a:tc gridSpan="3">
                  <a:txBody>
                    <a:bodyPr/>
                    <a:lstStyle/>
                    <a:p>
                      <a:pPr algn="ctr" fontAlgn="b"/>
                      <a:r>
                        <a:rPr lang="it-IT" sz="1100" b="1" i="0" u="none" strike="noStrike">
                          <a:solidFill>
                            <a:srgbClr val="000000"/>
                          </a:solidFill>
                          <a:effectLst/>
                          <a:latin typeface="Calibri" panose="020F0502020204030204" pitchFamily="34" charset="0"/>
                        </a:rPr>
                        <a:t>MODA </a:t>
                      </a:r>
                    </a:p>
                  </a:txBody>
                  <a:tcPr marL="7620" marR="7620" marT="762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2719721400"/>
                  </a:ext>
                </a:extLst>
              </a:tr>
              <a:tr h="271540">
                <a:tc>
                  <a:txBody>
                    <a:bodyPr/>
                    <a:lstStyle/>
                    <a:p>
                      <a:pPr algn="l" fontAlgn="b"/>
                      <a:endParaRPr lang="it-IT" sz="1100" b="0" i="0" u="none" strike="noStrike">
                        <a:solidFill>
                          <a:srgbClr val="000000"/>
                        </a:solidFill>
                        <a:effectLst/>
                        <a:latin typeface="Calibri" panose="020F0502020204030204" pitchFamily="34" charset="0"/>
                      </a:endParaRPr>
                    </a:p>
                  </a:txBody>
                  <a:tcPr marL="7620" marR="7620" marT="762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it-IT" sz="1100" b="1" i="0" u="none" strike="noStrike">
                          <a:solidFill>
                            <a:srgbClr val="000000"/>
                          </a:solidFill>
                          <a:effectLst/>
                          <a:latin typeface="Calibri" panose="020F0502020204030204" pitchFamily="34" charset="0"/>
                        </a:rPr>
                        <a:t>1900</a:t>
                      </a:r>
                    </a:p>
                  </a:txBody>
                  <a:tcPr marL="7620" marR="7620" marT="762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panose="020F0502020204030204" pitchFamily="34" charset="0"/>
                        </a:rPr>
                        <a:t>1950</a:t>
                      </a:r>
                    </a:p>
                  </a:txBody>
                  <a:tcPr marL="7620" marR="7620" marT="762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panose="020F0502020204030204" pitchFamily="34" charset="0"/>
                        </a:rPr>
                        <a:t>2000</a:t>
                      </a:r>
                    </a:p>
                  </a:txBody>
                  <a:tcPr marL="7620" marR="7620" marT="762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1" i="0" u="none" strike="noStrike">
                          <a:solidFill>
                            <a:srgbClr val="000000"/>
                          </a:solidFill>
                          <a:effectLst/>
                          <a:latin typeface="Calibri" panose="020F0502020204030204" pitchFamily="34" charset="0"/>
                        </a:rPr>
                        <a:t>1900</a:t>
                      </a:r>
                    </a:p>
                  </a:txBody>
                  <a:tcPr marL="7620" marR="7620" marT="762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1" i="0" u="none" strike="noStrike">
                          <a:solidFill>
                            <a:srgbClr val="000000"/>
                          </a:solidFill>
                          <a:effectLst/>
                          <a:latin typeface="Calibri" panose="020F0502020204030204" pitchFamily="34" charset="0"/>
                        </a:rPr>
                        <a:t>1950</a:t>
                      </a:r>
                    </a:p>
                  </a:txBody>
                  <a:tcPr marL="7620" marR="7620" marT="762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1" i="0" u="none" strike="noStrike">
                          <a:solidFill>
                            <a:srgbClr val="000000"/>
                          </a:solidFill>
                          <a:effectLst/>
                          <a:latin typeface="Calibri" panose="020F0502020204030204" pitchFamily="34" charset="0"/>
                        </a:rPr>
                        <a:t>2000</a:t>
                      </a:r>
                    </a:p>
                  </a:txBody>
                  <a:tcPr marL="7620" marR="7620" marT="762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80469332"/>
                  </a:ext>
                </a:extLst>
              </a:tr>
              <a:tr h="271540">
                <a:tc>
                  <a:txBody>
                    <a:bodyPr/>
                    <a:lstStyle/>
                    <a:p>
                      <a:pPr algn="l" fontAlgn="b"/>
                      <a:r>
                        <a:rPr lang="it-IT" sz="1100" b="0" i="0" u="none" strike="noStrike">
                          <a:solidFill>
                            <a:srgbClr val="000000"/>
                          </a:solidFill>
                          <a:effectLst/>
                          <a:latin typeface="Calibri" panose="020F0502020204030204" pitchFamily="34" charset="0"/>
                        </a:rPr>
                        <a:t>Italia </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265</a:t>
                      </a:r>
                    </a:p>
                  </a:txBody>
                  <a:tcPr marL="7620" marR="7620" marT="762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it-IT" sz="1100" b="0" i="0" u="none" strike="noStrike">
                          <a:solidFill>
                            <a:srgbClr val="000000"/>
                          </a:solidFill>
                          <a:effectLst/>
                          <a:latin typeface="Calibri" panose="020F0502020204030204" pitchFamily="34" charset="0"/>
                        </a:rPr>
                        <a:t>180</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it-IT" sz="1100" b="0" i="0" u="none" strike="noStrike">
                          <a:solidFill>
                            <a:srgbClr val="000000"/>
                          </a:solidFill>
                          <a:effectLst/>
                          <a:latin typeface="Calibri" panose="020F0502020204030204" pitchFamily="34" charset="0"/>
                        </a:rPr>
                        <a:t>230</a:t>
                      </a:r>
                    </a:p>
                  </a:txBody>
                  <a:tcPr marL="7620" marR="7620" marT="762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it-IT" sz="1100" b="0" i="0" u="none" strike="noStrike">
                          <a:solidFill>
                            <a:srgbClr val="000000"/>
                          </a:solidFill>
                          <a:effectLst/>
                          <a:latin typeface="Calibri" panose="020F0502020204030204" pitchFamily="34" charset="0"/>
                        </a:rPr>
                        <a:t>85</a:t>
                      </a:r>
                    </a:p>
                  </a:txBody>
                  <a:tcPr marL="7620" marR="7620" marT="762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it-IT" sz="1100" b="0" i="0" u="none" strike="noStrike">
                          <a:solidFill>
                            <a:srgbClr val="000000"/>
                          </a:solidFill>
                          <a:effectLst/>
                          <a:latin typeface="Calibri" panose="020F0502020204030204" pitchFamily="34" charset="0"/>
                        </a:rPr>
                        <a:t>34</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it-IT" sz="1100" b="0" i="0" u="none" strike="noStrike">
                          <a:solidFill>
                            <a:srgbClr val="000000"/>
                          </a:solidFill>
                          <a:effectLst/>
                          <a:latin typeface="Calibri" panose="020F0502020204030204" pitchFamily="34" charset="0"/>
                        </a:rPr>
                        <a:t>45</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486639915"/>
                  </a:ext>
                </a:extLst>
              </a:tr>
              <a:tr h="271540">
                <a:tc>
                  <a:txBody>
                    <a:bodyPr/>
                    <a:lstStyle/>
                    <a:p>
                      <a:pPr algn="l" fontAlgn="b"/>
                      <a:r>
                        <a:rPr lang="it-IT" sz="1100" b="0" i="0" u="none" strike="noStrike">
                          <a:solidFill>
                            <a:srgbClr val="000000"/>
                          </a:solidFill>
                          <a:effectLst/>
                          <a:latin typeface="Calibri" panose="020F0502020204030204" pitchFamily="34" charset="0"/>
                        </a:rPr>
                        <a:t>USA</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210</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520</a:t>
                      </a:r>
                    </a:p>
                  </a:txBody>
                  <a:tcPr marL="7620" marR="7620" marT="7620" marB="0" anchor="b">
                    <a:lnL>
                      <a:noFill/>
                    </a:lnL>
                    <a:lnR>
                      <a:noFill/>
                    </a:lnR>
                    <a:lnT>
                      <a:noFill/>
                    </a:lnT>
                    <a:lnB>
                      <a:noFill/>
                    </a:lnB>
                    <a:solidFill>
                      <a:srgbClr val="FFC000"/>
                    </a:solidFill>
                  </a:tcPr>
                </a:tc>
                <a:tc>
                  <a:txBody>
                    <a:bodyPr/>
                    <a:lstStyle/>
                    <a:p>
                      <a:pPr algn="ctr" fontAlgn="b"/>
                      <a:r>
                        <a:rPr lang="it-IT" sz="1100" b="0" i="0" u="none" strike="noStrike">
                          <a:solidFill>
                            <a:srgbClr val="000000"/>
                          </a:solidFill>
                          <a:effectLst/>
                          <a:latin typeface="Calibri" panose="020F0502020204030204" pitchFamily="34" charset="0"/>
                        </a:rPr>
                        <a:t>525</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it-IT" sz="1100" b="0" i="0" u="none" strike="noStrike">
                          <a:solidFill>
                            <a:srgbClr val="000000"/>
                          </a:solidFill>
                          <a:effectLst/>
                          <a:latin typeface="Calibri" panose="020F0502020204030204" pitchFamily="34" charset="0"/>
                        </a:rPr>
                        <a:t>78</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75</a:t>
                      </a:r>
                    </a:p>
                  </a:txBody>
                  <a:tcPr marL="7620" marR="7620" marT="7620" marB="0" anchor="b">
                    <a:lnL>
                      <a:noFill/>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60</a:t>
                      </a:r>
                    </a:p>
                  </a:txBody>
                  <a:tcPr marL="7620" marR="7620" marT="7620" marB="0" anchor="b">
                    <a:lnL>
                      <a:noFill/>
                    </a:lnL>
                    <a:lnR>
                      <a:noFill/>
                    </a:lnR>
                    <a:lnT>
                      <a:noFill/>
                    </a:lnT>
                    <a:lnB>
                      <a:noFill/>
                    </a:lnB>
                    <a:solidFill>
                      <a:srgbClr val="FFC000"/>
                    </a:solidFill>
                  </a:tcPr>
                </a:tc>
                <a:extLst>
                  <a:ext uri="{0D108BD9-81ED-4DB2-BD59-A6C34878D82A}">
                    <a16:rowId xmlns:a16="http://schemas.microsoft.com/office/drawing/2014/main" val="1348335437"/>
                  </a:ext>
                </a:extLst>
              </a:tr>
              <a:tr h="271540">
                <a:tc>
                  <a:txBody>
                    <a:bodyPr/>
                    <a:lstStyle/>
                    <a:p>
                      <a:pPr algn="l" fontAlgn="b"/>
                      <a:r>
                        <a:rPr lang="it-IT" sz="1100" b="0" i="0" u="none" strike="noStrike">
                          <a:solidFill>
                            <a:srgbClr val="000000"/>
                          </a:solidFill>
                          <a:effectLst/>
                          <a:latin typeface="Calibri" panose="020F0502020204030204" pitchFamily="34" charset="0"/>
                        </a:rPr>
                        <a:t>Germania </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60</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200</a:t>
                      </a:r>
                    </a:p>
                  </a:txBody>
                  <a:tcPr marL="7620" marR="7620" marT="7620" marB="0" anchor="b">
                    <a:lnL>
                      <a:noFill/>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180</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80</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38</a:t>
                      </a:r>
                    </a:p>
                  </a:txBody>
                  <a:tcPr marL="7620" marR="7620" marT="7620" marB="0" anchor="b">
                    <a:lnL>
                      <a:noFill/>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20</a:t>
                      </a:r>
                    </a:p>
                  </a:txBody>
                  <a:tcPr marL="7620" marR="7620" marT="7620" marB="0" anchor="b">
                    <a:lnL>
                      <a:noFill/>
                    </a:lnL>
                    <a:lnR>
                      <a:noFill/>
                    </a:lnR>
                    <a:lnT>
                      <a:noFill/>
                    </a:lnT>
                    <a:lnB>
                      <a:noFill/>
                    </a:lnB>
                  </a:tcPr>
                </a:tc>
                <a:extLst>
                  <a:ext uri="{0D108BD9-81ED-4DB2-BD59-A6C34878D82A}">
                    <a16:rowId xmlns:a16="http://schemas.microsoft.com/office/drawing/2014/main" val="3830492145"/>
                  </a:ext>
                </a:extLst>
              </a:tr>
              <a:tr h="271540">
                <a:tc>
                  <a:txBody>
                    <a:bodyPr/>
                    <a:lstStyle/>
                    <a:p>
                      <a:pPr algn="l" fontAlgn="b"/>
                      <a:r>
                        <a:rPr lang="it-IT" sz="1100" b="0" i="0" u="none" strike="noStrike">
                          <a:solidFill>
                            <a:srgbClr val="000000"/>
                          </a:solidFill>
                          <a:effectLst/>
                          <a:latin typeface="Calibri" panose="020F0502020204030204" pitchFamily="34" charset="0"/>
                        </a:rPr>
                        <a:t>Francia </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270</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solidFill>
                      <a:srgbClr val="FFC000"/>
                    </a:solidFill>
                  </a:tcPr>
                </a:tc>
                <a:tc>
                  <a:txBody>
                    <a:bodyPr/>
                    <a:lstStyle/>
                    <a:p>
                      <a:pPr algn="ctr" fontAlgn="b"/>
                      <a:r>
                        <a:rPr lang="it-IT" sz="1100" b="0" i="0" u="none" strike="noStrike">
                          <a:solidFill>
                            <a:srgbClr val="000000"/>
                          </a:solidFill>
                          <a:effectLst/>
                          <a:latin typeface="Calibri" panose="020F0502020204030204" pitchFamily="34" charset="0"/>
                        </a:rPr>
                        <a:t>370</a:t>
                      </a:r>
                    </a:p>
                  </a:txBody>
                  <a:tcPr marL="7620" marR="7620" marT="7620" marB="0" anchor="b">
                    <a:lnL>
                      <a:noFill/>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200</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200</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solidFill>
                      <a:srgbClr val="FFC000"/>
                    </a:solidFill>
                  </a:tcPr>
                </a:tc>
                <a:tc>
                  <a:txBody>
                    <a:bodyPr/>
                    <a:lstStyle/>
                    <a:p>
                      <a:pPr algn="ctr" fontAlgn="b"/>
                      <a:r>
                        <a:rPr lang="it-IT" sz="1100" b="0" i="0" u="none" strike="noStrike">
                          <a:solidFill>
                            <a:srgbClr val="000000"/>
                          </a:solidFill>
                          <a:effectLst/>
                          <a:latin typeface="Calibri" panose="020F0502020204030204" pitchFamily="34" charset="0"/>
                        </a:rPr>
                        <a:t>90</a:t>
                      </a:r>
                    </a:p>
                  </a:txBody>
                  <a:tcPr marL="7620" marR="7620" marT="7620" marB="0" anchor="b">
                    <a:lnL>
                      <a:noFill/>
                    </a:lnL>
                    <a:lnR>
                      <a:noFill/>
                    </a:lnR>
                    <a:lnT>
                      <a:noFill/>
                    </a:lnT>
                    <a:lnB>
                      <a:noFill/>
                    </a:lnB>
                    <a:solidFill>
                      <a:srgbClr val="FFC000"/>
                    </a:solidFill>
                  </a:tcPr>
                </a:tc>
                <a:tc>
                  <a:txBody>
                    <a:bodyPr/>
                    <a:lstStyle/>
                    <a:p>
                      <a:pPr algn="ctr" fontAlgn="b"/>
                      <a:r>
                        <a:rPr lang="it-IT" sz="1100" b="0" i="0" u="none" strike="noStrike">
                          <a:solidFill>
                            <a:srgbClr val="000000"/>
                          </a:solidFill>
                          <a:effectLst/>
                          <a:latin typeface="Calibri" panose="020F0502020204030204" pitchFamily="34" charset="0"/>
                        </a:rPr>
                        <a:t>60</a:t>
                      </a:r>
                    </a:p>
                  </a:txBody>
                  <a:tcPr marL="7620" marR="7620" marT="7620" marB="0" anchor="b">
                    <a:lnL>
                      <a:noFill/>
                    </a:lnL>
                    <a:lnR>
                      <a:noFill/>
                    </a:lnR>
                    <a:lnT>
                      <a:noFill/>
                    </a:lnT>
                    <a:lnB>
                      <a:noFill/>
                    </a:lnB>
                    <a:solidFill>
                      <a:srgbClr val="FFC000"/>
                    </a:solidFill>
                  </a:tcPr>
                </a:tc>
                <a:extLst>
                  <a:ext uri="{0D108BD9-81ED-4DB2-BD59-A6C34878D82A}">
                    <a16:rowId xmlns:a16="http://schemas.microsoft.com/office/drawing/2014/main" val="250773820"/>
                  </a:ext>
                </a:extLst>
              </a:tr>
              <a:tr h="271540">
                <a:tc>
                  <a:txBody>
                    <a:bodyPr/>
                    <a:lstStyle/>
                    <a:p>
                      <a:pPr algn="l" fontAlgn="b"/>
                      <a:r>
                        <a:rPr lang="it-IT" sz="1100" b="0" i="0" u="none" strike="noStrike">
                          <a:solidFill>
                            <a:srgbClr val="000000"/>
                          </a:solidFill>
                          <a:effectLst/>
                          <a:latin typeface="Calibri" panose="020F0502020204030204" pitchFamily="34" charset="0"/>
                        </a:rPr>
                        <a:t>Regno Unito</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50</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dirty="0">
                          <a:solidFill>
                            <a:srgbClr val="000000"/>
                          </a:solidFill>
                          <a:effectLst/>
                          <a:latin typeface="Calibri" panose="020F0502020204030204" pitchFamily="34" charset="0"/>
                        </a:rPr>
                        <a:t>365</a:t>
                      </a:r>
                    </a:p>
                  </a:txBody>
                  <a:tcPr marL="7620" marR="7620" marT="7620" marB="0" anchor="b">
                    <a:lnL>
                      <a:noFill/>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350</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20</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20</a:t>
                      </a:r>
                    </a:p>
                  </a:txBody>
                  <a:tcPr marL="7620" marR="7620" marT="7620" marB="0" anchor="b">
                    <a:lnL>
                      <a:noFill/>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35</a:t>
                      </a:r>
                    </a:p>
                  </a:txBody>
                  <a:tcPr marL="7620" marR="7620" marT="7620" marB="0" anchor="b">
                    <a:lnL>
                      <a:noFill/>
                    </a:lnL>
                    <a:lnR>
                      <a:noFill/>
                    </a:lnR>
                    <a:lnT>
                      <a:noFill/>
                    </a:lnT>
                    <a:lnB>
                      <a:noFill/>
                    </a:lnB>
                  </a:tcPr>
                </a:tc>
                <a:extLst>
                  <a:ext uri="{0D108BD9-81ED-4DB2-BD59-A6C34878D82A}">
                    <a16:rowId xmlns:a16="http://schemas.microsoft.com/office/drawing/2014/main" val="2752876311"/>
                  </a:ext>
                </a:extLst>
              </a:tr>
              <a:tr h="271540">
                <a:tc>
                  <a:txBody>
                    <a:bodyPr/>
                    <a:lstStyle/>
                    <a:p>
                      <a:pPr algn="l" fontAlgn="b"/>
                      <a:r>
                        <a:rPr lang="it-IT" sz="1100" b="0" i="0" u="none" strike="noStrike">
                          <a:solidFill>
                            <a:srgbClr val="000000"/>
                          </a:solidFill>
                          <a:effectLst/>
                          <a:latin typeface="Calibri" panose="020F0502020204030204" pitchFamily="34" charset="0"/>
                        </a:rPr>
                        <a:t>Cina </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60</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190</a:t>
                      </a:r>
                    </a:p>
                  </a:txBody>
                  <a:tcPr marL="7620" marR="7620" marT="7620" marB="0" anchor="b">
                    <a:lnL>
                      <a:noFill/>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125</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ctr" fontAlgn="b"/>
                      <a:r>
                        <a:rPr lang="it-IT" sz="1100" b="0" i="0" u="none" strike="noStrike">
                          <a:solidFill>
                            <a:srgbClr val="000000"/>
                          </a:solidFill>
                          <a:effectLst/>
                          <a:latin typeface="Calibri" panose="020F0502020204030204" pitchFamily="34" charset="0"/>
                        </a:rPr>
                        <a:t>80</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42</a:t>
                      </a:r>
                    </a:p>
                  </a:txBody>
                  <a:tcPr marL="7620" marR="7620" marT="7620" marB="0" anchor="b">
                    <a:lnL>
                      <a:noFill/>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20</a:t>
                      </a:r>
                    </a:p>
                  </a:txBody>
                  <a:tcPr marL="7620" marR="7620" marT="7620" marB="0" anchor="b">
                    <a:lnL>
                      <a:noFill/>
                    </a:lnL>
                    <a:lnR>
                      <a:noFill/>
                    </a:lnR>
                    <a:lnT>
                      <a:noFill/>
                    </a:lnT>
                    <a:lnB>
                      <a:noFill/>
                    </a:lnB>
                    <a:solidFill>
                      <a:srgbClr val="FF0000"/>
                    </a:solidFill>
                  </a:tcPr>
                </a:tc>
                <a:extLst>
                  <a:ext uri="{0D108BD9-81ED-4DB2-BD59-A6C34878D82A}">
                    <a16:rowId xmlns:a16="http://schemas.microsoft.com/office/drawing/2014/main" val="3427684656"/>
                  </a:ext>
                </a:extLst>
              </a:tr>
              <a:tr h="271540">
                <a:tc>
                  <a:txBody>
                    <a:bodyPr/>
                    <a:lstStyle/>
                    <a:p>
                      <a:pPr algn="l" fontAlgn="b"/>
                      <a:r>
                        <a:rPr lang="it-IT" sz="1100" b="0" i="0" u="none" strike="noStrike">
                          <a:solidFill>
                            <a:srgbClr val="000000"/>
                          </a:solidFill>
                          <a:effectLst/>
                          <a:latin typeface="Calibri" panose="020F0502020204030204" pitchFamily="34" charset="0"/>
                        </a:rPr>
                        <a:t>Giappone </a:t>
                      </a:r>
                    </a:p>
                  </a:txBody>
                  <a:tcPr marL="7620" marR="7620" marT="762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panose="020F0502020204030204" pitchFamily="34" charset="0"/>
                        </a:rPr>
                        <a:t>70</a:t>
                      </a:r>
                    </a:p>
                  </a:txBody>
                  <a:tcPr marL="7620" marR="7620" marT="762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panose="020F0502020204030204" pitchFamily="34" charset="0"/>
                        </a:rPr>
                        <a:t>80</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panose="020F0502020204030204" pitchFamily="34" charset="0"/>
                        </a:rPr>
                        <a:t>280</a:t>
                      </a:r>
                    </a:p>
                  </a:txBody>
                  <a:tcPr marL="7620" marR="7620" marT="762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panose="020F0502020204030204" pitchFamily="34" charset="0"/>
                        </a:rPr>
                        <a:t>28</a:t>
                      </a:r>
                    </a:p>
                  </a:txBody>
                  <a:tcPr marL="7620" marR="7620" marT="762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panose="020F0502020204030204" pitchFamily="34" charset="0"/>
                        </a:rPr>
                        <a:t>18</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dirty="0">
                          <a:solidFill>
                            <a:srgbClr val="000000"/>
                          </a:solidFill>
                          <a:effectLst/>
                          <a:latin typeface="Calibri" panose="020F0502020204030204" pitchFamily="34" charset="0"/>
                        </a:rPr>
                        <a:t>22</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9340414"/>
                  </a:ext>
                </a:extLst>
              </a:tr>
            </a:tbl>
          </a:graphicData>
        </a:graphic>
      </p:graphicFrame>
      <p:graphicFrame>
        <p:nvGraphicFramePr>
          <p:cNvPr id="3" name="Tabella 2">
            <a:extLst>
              <a:ext uri="{FF2B5EF4-FFF2-40B4-BE49-F238E27FC236}">
                <a16:creationId xmlns:a16="http://schemas.microsoft.com/office/drawing/2014/main" id="{1609D156-8C3F-4A2B-F894-6ECC29FDE339}"/>
              </a:ext>
            </a:extLst>
          </p:cNvPr>
          <p:cNvGraphicFramePr>
            <a:graphicFrameLocks noGrp="1"/>
          </p:cNvGraphicFramePr>
          <p:nvPr/>
        </p:nvGraphicFramePr>
        <p:xfrm>
          <a:off x="1923691" y="4408098"/>
          <a:ext cx="4589253" cy="1908522"/>
        </p:xfrm>
        <a:graphic>
          <a:graphicData uri="http://schemas.openxmlformats.org/drawingml/2006/table">
            <a:tbl>
              <a:tblPr/>
              <a:tblGrid>
                <a:gridCol w="1780104">
                  <a:extLst>
                    <a:ext uri="{9D8B030D-6E8A-4147-A177-3AD203B41FA5}">
                      <a16:colId xmlns:a16="http://schemas.microsoft.com/office/drawing/2014/main" val="436560382"/>
                    </a:ext>
                  </a:extLst>
                </a:gridCol>
                <a:gridCol w="936383">
                  <a:extLst>
                    <a:ext uri="{9D8B030D-6E8A-4147-A177-3AD203B41FA5}">
                      <a16:colId xmlns:a16="http://schemas.microsoft.com/office/drawing/2014/main" val="3554744181"/>
                    </a:ext>
                  </a:extLst>
                </a:gridCol>
                <a:gridCol w="936383">
                  <a:extLst>
                    <a:ext uri="{9D8B030D-6E8A-4147-A177-3AD203B41FA5}">
                      <a16:colId xmlns:a16="http://schemas.microsoft.com/office/drawing/2014/main" val="2769754050"/>
                    </a:ext>
                  </a:extLst>
                </a:gridCol>
                <a:gridCol w="936383">
                  <a:extLst>
                    <a:ext uri="{9D8B030D-6E8A-4147-A177-3AD203B41FA5}">
                      <a16:colId xmlns:a16="http://schemas.microsoft.com/office/drawing/2014/main" val="3065782585"/>
                    </a:ext>
                  </a:extLst>
                </a:gridCol>
              </a:tblGrid>
              <a:tr h="212058">
                <a:tc>
                  <a:txBody>
                    <a:bodyPr/>
                    <a:lstStyle/>
                    <a:p>
                      <a:pPr algn="ctr" fontAlgn="b"/>
                      <a:r>
                        <a:rPr lang="it-IT" sz="1100" b="1" i="0" u="none" strike="noStrike">
                          <a:solidFill>
                            <a:srgbClr val="000000"/>
                          </a:solidFill>
                          <a:effectLst/>
                          <a:latin typeface="Calibri" panose="020F0502020204030204" pitchFamily="34" charset="0"/>
                        </a:rPr>
                        <a:t>PAESI </a:t>
                      </a:r>
                    </a:p>
                  </a:txBody>
                  <a:tcPr marL="7620" marR="7620" marT="762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3">
                  <a:txBody>
                    <a:bodyPr/>
                    <a:lstStyle/>
                    <a:p>
                      <a:pPr algn="ctr" fontAlgn="b"/>
                      <a:r>
                        <a:rPr lang="it-IT" sz="1100" b="1" i="0" u="none" strike="noStrike">
                          <a:solidFill>
                            <a:srgbClr val="000000"/>
                          </a:solidFill>
                          <a:effectLst/>
                          <a:latin typeface="Calibri" panose="020F0502020204030204" pitchFamily="34" charset="0"/>
                        </a:rPr>
                        <a:t>FOOD</a:t>
                      </a:r>
                    </a:p>
                  </a:txBody>
                  <a:tcPr marL="7620" marR="7620" marT="762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4213654561"/>
                  </a:ext>
                </a:extLst>
              </a:tr>
              <a:tr h="212058">
                <a:tc>
                  <a:txBody>
                    <a:bodyPr/>
                    <a:lstStyle/>
                    <a:p>
                      <a:pPr algn="l" fontAlgn="b"/>
                      <a:endParaRPr lang="it-IT" sz="1100" b="0" i="0" u="none" strike="noStrike">
                        <a:solidFill>
                          <a:srgbClr val="000000"/>
                        </a:solidFill>
                        <a:effectLst/>
                        <a:latin typeface="Calibri" panose="020F0502020204030204" pitchFamily="34" charset="0"/>
                      </a:endParaRPr>
                    </a:p>
                  </a:txBody>
                  <a:tcPr marL="7620" marR="7620" marT="762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it-IT" sz="1100" b="1" i="0" u="none" strike="noStrike">
                          <a:solidFill>
                            <a:srgbClr val="000000"/>
                          </a:solidFill>
                          <a:effectLst/>
                          <a:latin typeface="Calibri" panose="020F0502020204030204" pitchFamily="34" charset="0"/>
                        </a:rPr>
                        <a:t>1900</a:t>
                      </a:r>
                    </a:p>
                  </a:txBody>
                  <a:tcPr marL="7620" marR="7620" marT="762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panose="020F0502020204030204" pitchFamily="34" charset="0"/>
                        </a:rPr>
                        <a:t>1950</a:t>
                      </a:r>
                    </a:p>
                  </a:txBody>
                  <a:tcPr marL="7620" marR="7620" marT="762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panose="020F0502020204030204" pitchFamily="34" charset="0"/>
                        </a:rPr>
                        <a:t>2000</a:t>
                      </a:r>
                    </a:p>
                  </a:txBody>
                  <a:tcPr marL="7620" marR="7620" marT="762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5219423"/>
                  </a:ext>
                </a:extLst>
              </a:tr>
              <a:tr h="212058">
                <a:tc>
                  <a:txBody>
                    <a:bodyPr/>
                    <a:lstStyle/>
                    <a:p>
                      <a:pPr algn="l" fontAlgn="b"/>
                      <a:r>
                        <a:rPr lang="it-IT" sz="1100" b="0" i="0" u="none" strike="noStrike">
                          <a:solidFill>
                            <a:srgbClr val="000000"/>
                          </a:solidFill>
                          <a:effectLst/>
                          <a:latin typeface="Calibri" panose="020F0502020204030204" pitchFamily="34" charset="0"/>
                        </a:rPr>
                        <a:t>Italia </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5</a:t>
                      </a:r>
                    </a:p>
                  </a:txBody>
                  <a:tcPr marL="7620" marR="7620" marT="762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it-IT" sz="1100" b="0" i="0" u="none" strike="noStrike">
                          <a:solidFill>
                            <a:srgbClr val="000000"/>
                          </a:solidFill>
                          <a:effectLst/>
                          <a:latin typeface="Calibri" panose="020F0502020204030204" pitchFamily="34" charset="0"/>
                        </a:rPr>
                        <a:t>15</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it-IT" sz="1100" b="0" i="0" u="none" strike="noStrike">
                          <a:solidFill>
                            <a:srgbClr val="000000"/>
                          </a:solidFill>
                          <a:effectLst/>
                          <a:latin typeface="Calibri" panose="020F0502020204030204" pitchFamily="34" charset="0"/>
                        </a:rPr>
                        <a:t>78</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213467158"/>
                  </a:ext>
                </a:extLst>
              </a:tr>
              <a:tr h="212058">
                <a:tc>
                  <a:txBody>
                    <a:bodyPr/>
                    <a:lstStyle/>
                    <a:p>
                      <a:pPr algn="l" fontAlgn="b"/>
                      <a:r>
                        <a:rPr lang="it-IT" sz="1100" b="0" i="0" u="none" strike="noStrike">
                          <a:solidFill>
                            <a:srgbClr val="000000"/>
                          </a:solidFill>
                          <a:effectLst/>
                          <a:latin typeface="Calibri" panose="020F0502020204030204" pitchFamily="34" charset="0"/>
                        </a:rPr>
                        <a:t>USA</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35</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solidFill>
                      <a:srgbClr val="FFC000"/>
                    </a:solidFill>
                  </a:tcPr>
                </a:tc>
                <a:tc>
                  <a:txBody>
                    <a:bodyPr/>
                    <a:lstStyle/>
                    <a:p>
                      <a:pPr algn="ctr" fontAlgn="b"/>
                      <a:r>
                        <a:rPr lang="it-IT" sz="1100" b="0" i="0" u="none" strike="noStrike">
                          <a:solidFill>
                            <a:srgbClr val="000000"/>
                          </a:solidFill>
                          <a:effectLst/>
                          <a:latin typeface="Calibri" panose="020F0502020204030204" pitchFamily="34" charset="0"/>
                        </a:rPr>
                        <a:t>115</a:t>
                      </a:r>
                    </a:p>
                  </a:txBody>
                  <a:tcPr marL="7620" marR="7620" marT="7620" marB="0" anchor="b">
                    <a:lnL>
                      <a:noFill/>
                    </a:lnL>
                    <a:lnR>
                      <a:noFill/>
                    </a:lnR>
                    <a:lnT>
                      <a:noFill/>
                    </a:lnT>
                    <a:lnB>
                      <a:noFill/>
                    </a:lnB>
                    <a:solidFill>
                      <a:srgbClr val="FFC000"/>
                    </a:solidFill>
                  </a:tcPr>
                </a:tc>
                <a:tc>
                  <a:txBody>
                    <a:bodyPr/>
                    <a:lstStyle/>
                    <a:p>
                      <a:pPr algn="ctr" fontAlgn="b"/>
                      <a:r>
                        <a:rPr lang="it-IT" sz="1100" b="0" i="0" u="none" strike="noStrike">
                          <a:solidFill>
                            <a:srgbClr val="000000"/>
                          </a:solidFill>
                          <a:effectLst/>
                          <a:latin typeface="Calibri" panose="020F0502020204030204" pitchFamily="34" charset="0"/>
                        </a:rPr>
                        <a:t>95</a:t>
                      </a:r>
                    </a:p>
                  </a:txBody>
                  <a:tcPr marL="7620" marR="7620" marT="7620" marB="0" anchor="b">
                    <a:lnL>
                      <a:noFill/>
                    </a:lnL>
                    <a:lnR>
                      <a:noFill/>
                    </a:lnR>
                    <a:lnT>
                      <a:noFill/>
                    </a:lnT>
                    <a:lnB>
                      <a:noFill/>
                    </a:lnB>
                  </a:tcPr>
                </a:tc>
                <a:extLst>
                  <a:ext uri="{0D108BD9-81ED-4DB2-BD59-A6C34878D82A}">
                    <a16:rowId xmlns:a16="http://schemas.microsoft.com/office/drawing/2014/main" val="988767632"/>
                  </a:ext>
                </a:extLst>
              </a:tr>
              <a:tr h="212058">
                <a:tc>
                  <a:txBody>
                    <a:bodyPr/>
                    <a:lstStyle/>
                    <a:p>
                      <a:pPr algn="l" fontAlgn="b"/>
                      <a:r>
                        <a:rPr lang="it-IT" sz="1100" b="0" i="0" u="none" strike="noStrike">
                          <a:solidFill>
                            <a:srgbClr val="000000"/>
                          </a:solidFill>
                          <a:effectLst/>
                          <a:latin typeface="Calibri" panose="020F0502020204030204" pitchFamily="34" charset="0"/>
                        </a:rPr>
                        <a:t>Germania </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5</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37</a:t>
                      </a:r>
                    </a:p>
                  </a:txBody>
                  <a:tcPr marL="7620" marR="7620" marT="7620" marB="0" anchor="b">
                    <a:lnL>
                      <a:noFill/>
                    </a:lnL>
                    <a:lnR>
                      <a:noFill/>
                    </a:lnR>
                    <a:lnT>
                      <a:noFill/>
                    </a:lnT>
                    <a:lnB>
                      <a:noFill/>
                    </a:lnB>
                  </a:tcPr>
                </a:tc>
                <a:tc>
                  <a:txBody>
                    <a:bodyPr/>
                    <a:lstStyle/>
                    <a:p>
                      <a:pPr algn="ctr" fontAlgn="b"/>
                      <a:r>
                        <a:rPr lang="it-IT" sz="1100" b="0" i="0" u="none" strike="noStrike" dirty="0">
                          <a:solidFill>
                            <a:srgbClr val="000000"/>
                          </a:solidFill>
                          <a:effectLst/>
                          <a:latin typeface="Calibri" panose="020F0502020204030204" pitchFamily="34" charset="0"/>
                        </a:rPr>
                        <a:t>20</a:t>
                      </a:r>
                    </a:p>
                  </a:txBody>
                  <a:tcPr marL="7620" marR="7620" marT="7620" marB="0" anchor="b">
                    <a:lnL>
                      <a:noFill/>
                    </a:lnL>
                    <a:lnR>
                      <a:noFill/>
                    </a:lnR>
                    <a:lnT>
                      <a:noFill/>
                    </a:lnT>
                    <a:lnB>
                      <a:noFill/>
                    </a:lnB>
                    <a:solidFill>
                      <a:srgbClr val="FF0000"/>
                    </a:solidFill>
                  </a:tcPr>
                </a:tc>
                <a:extLst>
                  <a:ext uri="{0D108BD9-81ED-4DB2-BD59-A6C34878D82A}">
                    <a16:rowId xmlns:a16="http://schemas.microsoft.com/office/drawing/2014/main" val="2060067837"/>
                  </a:ext>
                </a:extLst>
              </a:tr>
              <a:tr h="212058">
                <a:tc>
                  <a:txBody>
                    <a:bodyPr/>
                    <a:lstStyle/>
                    <a:p>
                      <a:pPr algn="l" fontAlgn="b"/>
                      <a:r>
                        <a:rPr lang="it-IT" sz="1100" b="0" i="0" u="none" strike="noStrike">
                          <a:solidFill>
                            <a:srgbClr val="000000"/>
                          </a:solidFill>
                          <a:effectLst/>
                          <a:latin typeface="Calibri" panose="020F0502020204030204" pitchFamily="34" charset="0"/>
                        </a:rPr>
                        <a:t>Francia </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5</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16</a:t>
                      </a:r>
                    </a:p>
                  </a:txBody>
                  <a:tcPr marL="7620" marR="7620" marT="7620" marB="0" anchor="b">
                    <a:lnL>
                      <a:noFill/>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38</a:t>
                      </a:r>
                    </a:p>
                  </a:txBody>
                  <a:tcPr marL="7620" marR="7620" marT="7620" marB="0" anchor="b">
                    <a:lnL>
                      <a:noFill/>
                    </a:lnL>
                    <a:lnR>
                      <a:noFill/>
                    </a:lnR>
                    <a:lnT>
                      <a:noFill/>
                    </a:lnT>
                    <a:lnB>
                      <a:noFill/>
                    </a:lnB>
                  </a:tcPr>
                </a:tc>
                <a:extLst>
                  <a:ext uri="{0D108BD9-81ED-4DB2-BD59-A6C34878D82A}">
                    <a16:rowId xmlns:a16="http://schemas.microsoft.com/office/drawing/2014/main" val="1692655249"/>
                  </a:ext>
                </a:extLst>
              </a:tr>
              <a:tr h="212058">
                <a:tc>
                  <a:txBody>
                    <a:bodyPr/>
                    <a:lstStyle/>
                    <a:p>
                      <a:pPr algn="l" fontAlgn="b"/>
                      <a:r>
                        <a:rPr lang="it-IT" sz="1100" b="0" i="0" u="none" strike="noStrike">
                          <a:solidFill>
                            <a:srgbClr val="000000"/>
                          </a:solidFill>
                          <a:effectLst/>
                          <a:latin typeface="Calibri" panose="020F0502020204030204" pitchFamily="34" charset="0"/>
                        </a:rPr>
                        <a:t>Regno Unito</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5</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23</a:t>
                      </a:r>
                    </a:p>
                  </a:txBody>
                  <a:tcPr marL="7620" marR="7620" marT="7620" marB="0" anchor="b">
                    <a:lnL>
                      <a:noFill/>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30</a:t>
                      </a:r>
                    </a:p>
                  </a:txBody>
                  <a:tcPr marL="7620" marR="7620" marT="7620" marB="0" anchor="b">
                    <a:lnL>
                      <a:noFill/>
                    </a:lnL>
                    <a:lnR>
                      <a:noFill/>
                    </a:lnR>
                    <a:lnT>
                      <a:noFill/>
                    </a:lnT>
                    <a:lnB>
                      <a:noFill/>
                    </a:lnB>
                  </a:tcPr>
                </a:tc>
                <a:extLst>
                  <a:ext uri="{0D108BD9-81ED-4DB2-BD59-A6C34878D82A}">
                    <a16:rowId xmlns:a16="http://schemas.microsoft.com/office/drawing/2014/main" val="2342706409"/>
                  </a:ext>
                </a:extLst>
              </a:tr>
              <a:tr h="212058">
                <a:tc>
                  <a:txBody>
                    <a:bodyPr/>
                    <a:lstStyle/>
                    <a:p>
                      <a:pPr algn="l" fontAlgn="b"/>
                      <a:r>
                        <a:rPr lang="it-IT" sz="1100" b="0" i="0" u="none" strike="noStrike">
                          <a:solidFill>
                            <a:srgbClr val="000000"/>
                          </a:solidFill>
                          <a:effectLst/>
                          <a:latin typeface="Calibri" panose="020F0502020204030204" pitchFamily="34" charset="0"/>
                        </a:rPr>
                        <a:t>Cina </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18</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50</a:t>
                      </a:r>
                    </a:p>
                  </a:txBody>
                  <a:tcPr marL="7620" marR="7620" marT="7620" marB="0" anchor="b">
                    <a:lnL>
                      <a:noFill/>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200</a:t>
                      </a:r>
                    </a:p>
                  </a:txBody>
                  <a:tcPr marL="7620" marR="7620" marT="7620" marB="0" anchor="b">
                    <a:lnL>
                      <a:noFill/>
                    </a:lnL>
                    <a:lnR>
                      <a:noFill/>
                    </a:lnR>
                    <a:lnT>
                      <a:noFill/>
                    </a:lnT>
                    <a:lnB>
                      <a:noFill/>
                    </a:lnB>
                    <a:solidFill>
                      <a:srgbClr val="FFC000"/>
                    </a:solidFill>
                  </a:tcPr>
                </a:tc>
                <a:extLst>
                  <a:ext uri="{0D108BD9-81ED-4DB2-BD59-A6C34878D82A}">
                    <a16:rowId xmlns:a16="http://schemas.microsoft.com/office/drawing/2014/main" val="564908008"/>
                  </a:ext>
                </a:extLst>
              </a:tr>
              <a:tr h="212058">
                <a:tc>
                  <a:txBody>
                    <a:bodyPr/>
                    <a:lstStyle/>
                    <a:p>
                      <a:pPr algn="l" fontAlgn="b"/>
                      <a:r>
                        <a:rPr lang="it-IT" sz="1100" b="0" i="0" u="none" strike="noStrike">
                          <a:solidFill>
                            <a:srgbClr val="000000"/>
                          </a:solidFill>
                          <a:effectLst/>
                          <a:latin typeface="Calibri" panose="020F0502020204030204" pitchFamily="34" charset="0"/>
                        </a:rPr>
                        <a:t>Giappone </a:t>
                      </a:r>
                    </a:p>
                  </a:txBody>
                  <a:tcPr marL="7620" marR="7620" marT="762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panose="020F0502020204030204" pitchFamily="34" charset="0"/>
                        </a:rPr>
                        <a:t>15</a:t>
                      </a:r>
                    </a:p>
                  </a:txBody>
                  <a:tcPr marL="7620" marR="7620" marT="762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panose="020F0502020204030204" pitchFamily="34" charset="0"/>
                        </a:rPr>
                        <a:t>18</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dirty="0">
                          <a:solidFill>
                            <a:srgbClr val="000000"/>
                          </a:solidFill>
                          <a:effectLst/>
                          <a:latin typeface="Calibri" panose="020F0502020204030204" pitchFamily="34" charset="0"/>
                        </a:rPr>
                        <a:t>60</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92669233"/>
                  </a:ext>
                </a:extLst>
              </a:tr>
            </a:tbl>
          </a:graphicData>
        </a:graphic>
      </p:graphicFrame>
    </p:spTree>
    <p:extLst>
      <p:ext uri="{BB962C8B-B14F-4D97-AF65-F5344CB8AC3E}">
        <p14:creationId xmlns:p14="http://schemas.microsoft.com/office/powerpoint/2010/main" val="1495732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79076" y="95513"/>
          <a:ext cx="11350923" cy="6087762"/>
        </p:xfrm>
        <a:graphic>
          <a:graphicData uri="http://schemas.openxmlformats.org/drawingml/2006/table">
            <a:tbl>
              <a:tblPr>
                <a:tableStyleId>{5C22544A-7EE6-4342-B048-85BDC9FD1C3A}</a:tableStyleId>
              </a:tblPr>
              <a:tblGrid>
                <a:gridCol w="676480">
                  <a:extLst>
                    <a:ext uri="{9D8B030D-6E8A-4147-A177-3AD203B41FA5}">
                      <a16:colId xmlns:a16="http://schemas.microsoft.com/office/drawing/2014/main" val="20000"/>
                    </a:ext>
                  </a:extLst>
                </a:gridCol>
                <a:gridCol w="1044563">
                  <a:extLst>
                    <a:ext uri="{9D8B030D-6E8A-4147-A177-3AD203B41FA5}">
                      <a16:colId xmlns:a16="http://schemas.microsoft.com/office/drawing/2014/main" val="20001"/>
                    </a:ext>
                  </a:extLst>
                </a:gridCol>
                <a:gridCol w="922761">
                  <a:extLst>
                    <a:ext uri="{9D8B030D-6E8A-4147-A177-3AD203B41FA5}">
                      <a16:colId xmlns:a16="http://schemas.microsoft.com/office/drawing/2014/main" val="20002"/>
                    </a:ext>
                  </a:extLst>
                </a:gridCol>
                <a:gridCol w="1166365">
                  <a:extLst>
                    <a:ext uri="{9D8B030D-6E8A-4147-A177-3AD203B41FA5}">
                      <a16:colId xmlns:a16="http://schemas.microsoft.com/office/drawing/2014/main" val="20003"/>
                    </a:ext>
                  </a:extLst>
                </a:gridCol>
                <a:gridCol w="1044563">
                  <a:extLst>
                    <a:ext uri="{9D8B030D-6E8A-4147-A177-3AD203B41FA5}">
                      <a16:colId xmlns:a16="http://schemas.microsoft.com/office/drawing/2014/main" val="20004"/>
                    </a:ext>
                  </a:extLst>
                </a:gridCol>
                <a:gridCol w="1044563">
                  <a:extLst>
                    <a:ext uri="{9D8B030D-6E8A-4147-A177-3AD203B41FA5}">
                      <a16:colId xmlns:a16="http://schemas.microsoft.com/office/drawing/2014/main" val="20005"/>
                    </a:ext>
                  </a:extLst>
                </a:gridCol>
                <a:gridCol w="1681251">
                  <a:extLst>
                    <a:ext uri="{9D8B030D-6E8A-4147-A177-3AD203B41FA5}">
                      <a16:colId xmlns:a16="http://schemas.microsoft.com/office/drawing/2014/main" val="20006"/>
                    </a:ext>
                  </a:extLst>
                </a:gridCol>
                <a:gridCol w="1681251">
                  <a:extLst>
                    <a:ext uri="{9D8B030D-6E8A-4147-A177-3AD203B41FA5}">
                      <a16:colId xmlns:a16="http://schemas.microsoft.com/office/drawing/2014/main" val="20007"/>
                    </a:ext>
                  </a:extLst>
                </a:gridCol>
                <a:gridCol w="1044563">
                  <a:extLst>
                    <a:ext uri="{9D8B030D-6E8A-4147-A177-3AD203B41FA5}">
                      <a16:colId xmlns:a16="http://schemas.microsoft.com/office/drawing/2014/main" val="20008"/>
                    </a:ext>
                  </a:extLst>
                </a:gridCol>
                <a:gridCol w="1044563">
                  <a:extLst>
                    <a:ext uri="{9D8B030D-6E8A-4147-A177-3AD203B41FA5}">
                      <a16:colId xmlns:a16="http://schemas.microsoft.com/office/drawing/2014/main" val="20009"/>
                    </a:ext>
                  </a:extLst>
                </a:gridCol>
              </a:tblGrid>
              <a:tr h="1271245">
                <a:tc>
                  <a:txBody>
                    <a:bodyPr/>
                    <a:lstStyle/>
                    <a:p>
                      <a:pPr algn="ctr" fontAlgn="b"/>
                      <a:r>
                        <a:rPr lang="it-IT" sz="1200" b="1" u="sng" strike="noStrike" dirty="0">
                          <a:effectLst/>
                        </a:rPr>
                        <a:t>Siti UNESCO </a:t>
                      </a:r>
                      <a:endParaRPr lang="it-IT" sz="1200" b="1" i="0" u="sng" strike="noStrike" dirty="0">
                        <a:solidFill>
                          <a:srgbClr val="000000"/>
                        </a:solidFill>
                        <a:effectLst/>
                        <a:latin typeface="Calibri" panose="020F0502020204030204" pitchFamily="34" charset="0"/>
                      </a:endParaRPr>
                    </a:p>
                  </a:txBody>
                  <a:tcPr marL="5858" marR="5858" marT="5858" marB="0" anchor="b"/>
                </a:tc>
                <a:tc>
                  <a:txBody>
                    <a:bodyPr/>
                    <a:lstStyle/>
                    <a:p>
                      <a:pPr algn="l" fontAlgn="b"/>
                      <a:r>
                        <a:rPr lang="it-IT" sz="1200" b="1" u="sng" strike="noStrike" dirty="0">
                          <a:effectLst/>
                        </a:rPr>
                        <a:t>Villa Romana del Casale </a:t>
                      </a:r>
                      <a:endParaRPr lang="it-IT" sz="1200" b="1" i="0" u="sng" strike="noStrike" dirty="0">
                        <a:solidFill>
                          <a:srgbClr val="000000"/>
                        </a:solidFill>
                        <a:effectLst/>
                        <a:latin typeface="Calibri" panose="020F0502020204030204" pitchFamily="34" charset="0"/>
                      </a:endParaRPr>
                    </a:p>
                  </a:txBody>
                  <a:tcPr marL="5858" marR="5858" marT="5858" marB="0" anchor="b"/>
                </a:tc>
                <a:tc>
                  <a:txBody>
                    <a:bodyPr/>
                    <a:lstStyle/>
                    <a:p>
                      <a:pPr algn="l" fontAlgn="b"/>
                      <a:r>
                        <a:rPr lang="it-IT" sz="1200" b="1" u="sng" strike="noStrike" dirty="0">
                          <a:effectLst/>
                        </a:rPr>
                        <a:t>Parco Valle dei Templi </a:t>
                      </a:r>
                      <a:endParaRPr lang="it-IT" sz="1200" b="1" i="0" u="sng" strike="noStrike" dirty="0">
                        <a:solidFill>
                          <a:srgbClr val="000000"/>
                        </a:solidFill>
                        <a:effectLst/>
                        <a:latin typeface="Calibri" panose="020F0502020204030204" pitchFamily="34" charset="0"/>
                      </a:endParaRPr>
                    </a:p>
                  </a:txBody>
                  <a:tcPr marL="5858" marR="5858" marT="5858" marB="0" anchor="b"/>
                </a:tc>
                <a:tc>
                  <a:txBody>
                    <a:bodyPr/>
                    <a:lstStyle/>
                    <a:p>
                      <a:pPr algn="l" fontAlgn="b"/>
                      <a:r>
                        <a:rPr lang="it-IT" sz="1200" b="1" u="sng" strike="noStrike" dirty="0">
                          <a:effectLst/>
                        </a:rPr>
                        <a:t>Isole Eolie </a:t>
                      </a:r>
                      <a:endParaRPr lang="it-IT" sz="1200" b="1" i="0" u="sng" strike="noStrike" dirty="0">
                        <a:solidFill>
                          <a:srgbClr val="000000"/>
                        </a:solidFill>
                        <a:effectLst/>
                        <a:latin typeface="Calibri" panose="020F0502020204030204" pitchFamily="34" charset="0"/>
                      </a:endParaRPr>
                    </a:p>
                  </a:txBody>
                  <a:tcPr marL="5858" marR="5858" marT="5858" marB="0" anchor="b"/>
                </a:tc>
                <a:tc>
                  <a:txBody>
                    <a:bodyPr/>
                    <a:lstStyle/>
                    <a:p>
                      <a:pPr algn="l" fontAlgn="b"/>
                      <a:r>
                        <a:rPr lang="it-IT" sz="1200" b="1" u="sng" strike="noStrike" dirty="0">
                          <a:effectLst/>
                        </a:rPr>
                        <a:t>Seriale tardo Barocco </a:t>
                      </a:r>
                      <a:endParaRPr lang="it-IT" sz="1200" b="1" i="0" u="sng" strike="noStrike" dirty="0">
                        <a:solidFill>
                          <a:srgbClr val="000000"/>
                        </a:solidFill>
                        <a:effectLst/>
                        <a:latin typeface="Calibri" panose="020F0502020204030204" pitchFamily="34" charset="0"/>
                      </a:endParaRPr>
                    </a:p>
                  </a:txBody>
                  <a:tcPr marL="5858" marR="5858" marT="5858" marB="0" anchor="b"/>
                </a:tc>
                <a:tc>
                  <a:txBody>
                    <a:bodyPr/>
                    <a:lstStyle/>
                    <a:p>
                      <a:pPr algn="l" fontAlgn="b"/>
                      <a:r>
                        <a:rPr lang="it-IT" sz="1200" b="1" u="sng" strike="noStrike" dirty="0">
                          <a:effectLst/>
                        </a:rPr>
                        <a:t>Parco archeologico di Siracusa</a:t>
                      </a:r>
                      <a:endParaRPr lang="it-IT" sz="1200" b="1" i="0" u="sng" strike="noStrike" dirty="0">
                        <a:solidFill>
                          <a:srgbClr val="000000"/>
                        </a:solidFill>
                        <a:effectLst/>
                        <a:latin typeface="Calibri" panose="020F0502020204030204" pitchFamily="34" charset="0"/>
                      </a:endParaRPr>
                    </a:p>
                  </a:txBody>
                  <a:tcPr marL="5858" marR="5858" marT="5858" marB="0" anchor="b"/>
                </a:tc>
                <a:tc>
                  <a:txBody>
                    <a:bodyPr/>
                    <a:lstStyle/>
                    <a:p>
                      <a:pPr algn="l" fontAlgn="b"/>
                      <a:r>
                        <a:rPr lang="it-IT" sz="1200" b="1" u="sng" strike="noStrike" dirty="0">
                          <a:effectLst/>
                        </a:rPr>
                        <a:t>Monte Etna </a:t>
                      </a:r>
                      <a:endParaRPr lang="it-IT" sz="1200" b="1" i="0" u="sng" strike="noStrike" dirty="0">
                        <a:solidFill>
                          <a:srgbClr val="000000"/>
                        </a:solidFill>
                        <a:effectLst/>
                        <a:latin typeface="Calibri" panose="020F0502020204030204" pitchFamily="34" charset="0"/>
                      </a:endParaRPr>
                    </a:p>
                  </a:txBody>
                  <a:tcPr marL="5858" marR="5858" marT="5858" marB="0" anchor="b"/>
                </a:tc>
                <a:tc>
                  <a:txBody>
                    <a:bodyPr/>
                    <a:lstStyle/>
                    <a:p>
                      <a:pPr algn="l" fontAlgn="b"/>
                      <a:r>
                        <a:rPr lang="it-IT" sz="1200" b="1" u="sng" strike="noStrike" dirty="0" err="1">
                          <a:effectLst/>
                        </a:rPr>
                        <a:t>S.Giovanni</a:t>
                      </a:r>
                      <a:r>
                        <a:rPr lang="it-IT" sz="1200" b="1" u="sng" strike="noStrike" dirty="0">
                          <a:effectLst/>
                        </a:rPr>
                        <a:t> degli Eremiti; Castello della </a:t>
                      </a:r>
                      <a:r>
                        <a:rPr lang="it-IT" sz="1200" b="1" u="sng" strike="noStrike" dirty="0" err="1">
                          <a:effectLst/>
                        </a:rPr>
                        <a:t>Zisa;Castello</a:t>
                      </a:r>
                      <a:r>
                        <a:rPr lang="it-IT" sz="1200" b="1" u="sng" strike="noStrike" dirty="0">
                          <a:effectLst/>
                        </a:rPr>
                        <a:t> della Cuba; Palazzo Reale, Cappella Palatina; Chiesa di San Cataldo ; Chiesa della </a:t>
                      </a:r>
                      <a:r>
                        <a:rPr lang="it-IT" sz="1200" b="1" u="sng" strike="noStrike" dirty="0" err="1">
                          <a:effectLst/>
                        </a:rPr>
                        <a:t>Martorana</a:t>
                      </a:r>
                      <a:r>
                        <a:rPr lang="it-IT" sz="1200" b="1" u="sng" strike="noStrike" dirty="0">
                          <a:effectLst/>
                        </a:rPr>
                        <a:t>; Ponte dell'Ammiraglio; Cattedrale di Palermo; Duomo di </a:t>
                      </a:r>
                      <a:r>
                        <a:rPr lang="it-IT" sz="1200" b="1" u="sng" strike="noStrike" dirty="0" err="1">
                          <a:effectLst/>
                        </a:rPr>
                        <a:t>Monreale;Cattedrale</a:t>
                      </a:r>
                      <a:r>
                        <a:rPr lang="it-IT" sz="1200" b="1" u="sng" strike="noStrike" dirty="0">
                          <a:effectLst/>
                        </a:rPr>
                        <a:t> di Cefalù</a:t>
                      </a:r>
                      <a:endParaRPr lang="it-IT" sz="1200" b="1" i="0" u="sng" strike="noStrike" dirty="0">
                        <a:solidFill>
                          <a:srgbClr val="000000"/>
                        </a:solidFill>
                        <a:effectLst/>
                        <a:latin typeface="Calibri" panose="020F0502020204030204" pitchFamily="34" charset="0"/>
                      </a:endParaRPr>
                    </a:p>
                  </a:txBody>
                  <a:tcPr marL="5858" marR="5858" marT="5858" marB="0" anchor="b"/>
                </a:tc>
                <a:tc>
                  <a:txBody>
                    <a:bodyPr/>
                    <a:lstStyle/>
                    <a:p>
                      <a:pPr algn="l" fontAlgn="b"/>
                      <a:r>
                        <a:rPr lang="it-IT" sz="1200" b="1" u="sng" strike="noStrike" dirty="0">
                          <a:effectLst/>
                        </a:rPr>
                        <a:t>Parco archeologico Segesta </a:t>
                      </a:r>
                      <a:endParaRPr lang="it-IT" sz="1200" b="1" i="0" u="sng" strike="noStrike" dirty="0">
                        <a:solidFill>
                          <a:srgbClr val="000000"/>
                        </a:solidFill>
                        <a:effectLst/>
                        <a:latin typeface="Calibri" panose="020F0502020204030204" pitchFamily="34" charset="0"/>
                      </a:endParaRPr>
                    </a:p>
                  </a:txBody>
                  <a:tcPr marL="5858" marR="5858" marT="5858" marB="0" anchor="b"/>
                </a:tc>
                <a:tc>
                  <a:txBody>
                    <a:bodyPr/>
                    <a:lstStyle/>
                    <a:p>
                      <a:pPr algn="l" fontAlgn="b"/>
                      <a:r>
                        <a:rPr lang="it-IT" sz="1200" b="1" u="sng" strike="noStrike" dirty="0">
                          <a:effectLst/>
                        </a:rPr>
                        <a:t>Parco archeologico di Selinunte </a:t>
                      </a:r>
                      <a:endParaRPr lang="it-IT" sz="1200" b="1" i="0" u="sng" strike="noStrike" dirty="0">
                        <a:solidFill>
                          <a:srgbClr val="000000"/>
                        </a:solidFill>
                        <a:effectLst/>
                        <a:latin typeface="Calibri" panose="020F0502020204030204" pitchFamily="34" charset="0"/>
                      </a:endParaRPr>
                    </a:p>
                  </a:txBody>
                  <a:tcPr marL="5858" marR="5858" marT="5858" marB="0" anchor="b"/>
                </a:tc>
                <a:extLst>
                  <a:ext uri="{0D108BD9-81ED-4DB2-BD59-A6C34878D82A}">
                    <a16:rowId xmlns:a16="http://schemas.microsoft.com/office/drawing/2014/main" val="10000"/>
                  </a:ext>
                </a:extLst>
              </a:tr>
              <a:tr h="298772">
                <a:tc rowSpan="8">
                  <a:txBody>
                    <a:bodyPr/>
                    <a:lstStyle/>
                    <a:p>
                      <a:pPr algn="ctr" fontAlgn="ctr"/>
                      <a:r>
                        <a:rPr lang="it-IT" sz="1200" b="1" u="none" strike="noStrike" dirty="0">
                          <a:effectLst/>
                        </a:rPr>
                        <a:t>Altri Grandi Attrattori </a:t>
                      </a:r>
                      <a:endParaRPr lang="it-IT" sz="1200" b="1" i="0" u="none" strike="noStrike" dirty="0">
                        <a:solidFill>
                          <a:srgbClr val="000000"/>
                        </a:solidFill>
                        <a:effectLst/>
                        <a:latin typeface="Calibri" panose="020F0502020204030204" pitchFamily="34" charset="0"/>
                      </a:endParaRPr>
                    </a:p>
                  </a:txBody>
                  <a:tcPr marL="5858" marR="5858" marT="5858" marB="0" vert="vert270" anchor="ctr"/>
                </a:tc>
                <a:tc>
                  <a:txBody>
                    <a:bodyPr/>
                    <a:lstStyle/>
                    <a:p>
                      <a:pPr algn="l" fontAlgn="b"/>
                      <a:r>
                        <a:rPr lang="it-IT" sz="1200" u="none" strike="noStrike">
                          <a:effectLst/>
                        </a:rPr>
                        <a:t>Museo di Aidone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Area archeologica di Eraclea</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Museo archeologico Bernabò Brea</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Museo archeologico di Kamarina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Area archeologica Megara Hyblaea</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Teatro di Taormina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Castello della Cuba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Ex-stabilimento Florio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dirty="0">
                          <a:effectLst/>
                        </a:rPr>
                        <a:t> </a:t>
                      </a:r>
                      <a:endParaRPr lang="it-IT" sz="1200" b="0" i="0" u="none" strike="noStrike" dirty="0">
                        <a:solidFill>
                          <a:srgbClr val="000000"/>
                        </a:solidFill>
                        <a:effectLst/>
                        <a:latin typeface="Calibri" panose="020F0502020204030204" pitchFamily="34" charset="0"/>
                      </a:endParaRPr>
                    </a:p>
                  </a:txBody>
                  <a:tcPr marL="5858" marR="5858" marT="5858" marB="0" anchor="b"/>
                </a:tc>
                <a:extLst>
                  <a:ext uri="{0D108BD9-81ED-4DB2-BD59-A6C34878D82A}">
                    <a16:rowId xmlns:a16="http://schemas.microsoft.com/office/drawing/2014/main" val="10001"/>
                  </a:ext>
                </a:extLst>
              </a:tr>
              <a:tr h="281197">
                <a:tc vMerge="1">
                  <a:txBody>
                    <a:bodyPr/>
                    <a:lstStyle/>
                    <a:p>
                      <a:endParaRPr lang="it-IT"/>
                    </a:p>
                  </a:txBody>
                  <a:tcPr/>
                </a:tc>
                <a:tc>
                  <a:txBody>
                    <a:bodyPr/>
                    <a:lstStyle/>
                    <a:p>
                      <a:pPr algn="l" fontAlgn="b"/>
                      <a:r>
                        <a:rPr lang="it-IT" sz="1200" u="none" strike="noStrike">
                          <a:effectLst/>
                        </a:rPr>
                        <a:t>Area arch. Morgantina</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Museo Griffo</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Area archeologica di Tindari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Cave di Ispica, necropoli e castello</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Museo etno-antropologico Uccello</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Parco archeologico di Naxos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Albergo delle Povere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Sito archeologico Mozia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extLst>
                  <a:ext uri="{0D108BD9-81ED-4DB2-BD59-A6C34878D82A}">
                    <a16:rowId xmlns:a16="http://schemas.microsoft.com/office/drawing/2014/main" val="10002"/>
                  </a:ext>
                </a:extLst>
              </a:tr>
              <a:tr h="310489">
                <a:tc vMerge="1">
                  <a:txBody>
                    <a:bodyPr/>
                    <a:lstStyle/>
                    <a:p>
                      <a:endParaRPr lang="it-IT"/>
                    </a:p>
                  </a:txBody>
                  <a:tcPr/>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Convento della Croce di Scicli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Museo della ceramica di Caltagirone</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Ex-Manifattura tabacchi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Museo Arsenale</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extLst>
                  <a:ext uri="{0D108BD9-81ED-4DB2-BD59-A6C34878D82A}">
                    <a16:rowId xmlns:a16="http://schemas.microsoft.com/office/drawing/2014/main" val="10003"/>
                  </a:ext>
                </a:extLst>
              </a:tr>
              <a:tr h="263622">
                <a:tc vMerge="1">
                  <a:txBody>
                    <a:bodyPr/>
                    <a:lstStyle/>
                    <a:p>
                      <a:endParaRPr lang="it-IT"/>
                    </a:p>
                  </a:txBody>
                  <a:tcPr/>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dirty="0">
                          <a:effectLst/>
                        </a:rPr>
                        <a:t>Area archeologica Parco della Forza </a:t>
                      </a:r>
                      <a:endParaRPr lang="it-IT" sz="1200" b="0" i="0" u="none" strike="noStrike" dirty="0">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Museo Regionale Palazzo Bellomo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Complesso Santa Maria di Gesù</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extLst>
                  <a:ext uri="{0D108BD9-81ED-4DB2-BD59-A6C34878D82A}">
                    <a16:rowId xmlns:a16="http://schemas.microsoft.com/office/drawing/2014/main" val="10004"/>
                  </a:ext>
                </a:extLst>
              </a:tr>
              <a:tr h="281197">
                <a:tc vMerge="1">
                  <a:txBody>
                    <a:bodyPr/>
                    <a:lstStyle/>
                    <a:p>
                      <a:endParaRPr lang="it-IT"/>
                    </a:p>
                  </a:txBody>
                  <a:tcPr/>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Museo del Mediterraneo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Sito di Pantalica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extLst>
                  <a:ext uri="{0D108BD9-81ED-4DB2-BD59-A6C34878D82A}">
                    <a16:rowId xmlns:a16="http://schemas.microsoft.com/office/drawing/2014/main" val="10005"/>
                  </a:ext>
                </a:extLst>
              </a:tr>
              <a:tr h="281197">
                <a:tc vMerge="1">
                  <a:txBody>
                    <a:bodyPr/>
                    <a:lstStyle/>
                    <a:p>
                      <a:endParaRPr lang="it-IT"/>
                    </a:p>
                  </a:txBody>
                  <a:tcPr/>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Castello di Maniace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extLst>
                  <a:ext uri="{0D108BD9-81ED-4DB2-BD59-A6C34878D82A}">
                    <a16:rowId xmlns:a16="http://schemas.microsoft.com/office/drawing/2014/main" val="10006"/>
                  </a:ext>
                </a:extLst>
              </a:tr>
              <a:tr h="281197">
                <a:tc vMerge="1">
                  <a:txBody>
                    <a:bodyPr/>
                    <a:lstStyle/>
                    <a:p>
                      <a:endParaRPr lang="it-IT"/>
                    </a:p>
                  </a:txBody>
                  <a:tcPr/>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Percorso ipogeo di Piazza Duomo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extLst>
                  <a:ext uri="{0D108BD9-81ED-4DB2-BD59-A6C34878D82A}">
                    <a16:rowId xmlns:a16="http://schemas.microsoft.com/office/drawing/2014/main" val="10007"/>
                  </a:ext>
                </a:extLst>
              </a:tr>
              <a:tr h="281197">
                <a:tc vMerge="1">
                  <a:txBody>
                    <a:bodyPr/>
                    <a:lstStyle/>
                    <a:p>
                      <a:endParaRPr lang="it-IT"/>
                    </a:p>
                  </a:txBody>
                  <a:tcPr/>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Area archeologica di Castello Eurialo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5858" marR="5858" marT="5858" marB="0" anchor="b"/>
                </a:tc>
                <a:tc>
                  <a:txBody>
                    <a:bodyPr/>
                    <a:lstStyle/>
                    <a:p>
                      <a:pPr algn="l" fontAlgn="b"/>
                      <a:r>
                        <a:rPr lang="it-IT" sz="1200" u="none" strike="noStrike" dirty="0">
                          <a:effectLst/>
                        </a:rPr>
                        <a:t> </a:t>
                      </a:r>
                      <a:endParaRPr lang="it-IT" sz="1200" b="0" i="0" u="none" strike="noStrike" dirty="0">
                        <a:solidFill>
                          <a:srgbClr val="000000"/>
                        </a:solidFill>
                        <a:effectLst/>
                        <a:latin typeface="Calibri" panose="020F0502020204030204" pitchFamily="34" charset="0"/>
                      </a:endParaRPr>
                    </a:p>
                  </a:txBody>
                  <a:tcPr marL="5858" marR="5858" marT="5858" marB="0" anchor="b"/>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1852468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936390" y="997488"/>
          <a:ext cx="10804158" cy="5936335"/>
        </p:xfrm>
        <a:graphic>
          <a:graphicData uri="http://schemas.openxmlformats.org/drawingml/2006/table">
            <a:tbl>
              <a:tblPr>
                <a:tableStyleId>{5C22544A-7EE6-4342-B048-85BDC9FD1C3A}</a:tableStyleId>
              </a:tblPr>
              <a:tblGrid>
                <a:gridCol w="1200462">
                  <a:extLst>
                    <a:ext uri="{9D8B030D-6E8A-4147-A177-3AD203B41FA5}">
                      <a16:colId xmlns:a16="http://schemas.microsoft.com/office/drawing/2014/main" val="20000"/>
                    </a:ext>
                  </a:extLst>
                </a:gridCol>
                <a:gridCol w="1200462">
                  <a:extLst>
                    <a:ext uri="{9D8B030D-6E8A-4147-A177-3AD203B41FA5}">
                      <a16:colId xmlns:a16="http://schemas.microsoft.com/office/drawing/2014/main" val="20001"/>
                    </a:ext>
                  </a:extLst>
                </a:gridCol>
                <a:gridCol w="1200462">
                  <a:extLst>
                    <a:ext uri="{9D8B030D-6E8A-4147-A177-3AD203B41FA5}">
                      <a16:colId xmlns:a16="http://schemas.microsoft.com/office/drawing/2014/main" val="20002"/>
                    </a:ext>
                  </a:extLst>
                </a:gridCol>
                <a:gridCol w="1200462">
                  <a:extLst>
                    <a:ext uri="{9D8B030D-6E8A-4147-A177-3AD203B41FA5}">
                      <a16:colId xmlns:a16="http://schemas.microsoft.com/office/drawing/2014/main" val="20003"/>
                    </a:ext>
                  </a:extLst>
                </a:gridCol>
                <a:gridCol w="1200462">
                  <a:extLst>
                    <a:ext uri="{9D8B030D-6E8A-4147-A177-3AD203B41FA5}">
                      <a16:colId xmlns:a16="http://schemas.microsoft.com/office/drawing/2014/main" val="20004"/>
                    </a:ext>
                  </a:extLst>
                </a:gridCol>
                <a:gridCol w="1200462">
                  <a:extLst>
                    <a:ext uri="{9D8B030D-6E8A-4147-A177-3AD203B41FA5}">
                      <a16:colId xmlns:a16="http://schemas.microsoft.com/office/drawing/2014/main" val="20005"/>
                    </a:ext>
                  </a:extLst>
                </a:gridCol>
                <a:gridCol w="1200462">
                  <a:extLst>
                    <a:ext uri="{9D8B030D-6E8A-4147-A177-3AD203B41FA5}">
                      <a16:colId xmlns:a16="http://schemas.microsoft.com/office/drawing/2014/main" val="20006"/>
                    </a:ext>
                  </a:extLst>
                </a:gridCol>
                <a:gridCol w="1200462">
                  <a:extLst>
                    <a:ext uri="{9D8B030D-6E8A-4147-A177-3AD203B41FA5}">
                      <a16:colId xmlns:a16="http://schemas.microsoft.com/office/drawing/2014/main" val="20007"/>
                    </a:ext>
                  </a:extLst>
                </a:gridCol>
                <a:gridCol w="1200462">
                  <a:extLst>
                    <a:ext uri="{9D8B030D-6E8A-4147-A177-3AD203B41FA5}">
                      <a16:colId xmlns:a16="http://schemas.microsoft.com/office/drawing/2014/main" val="20008"/>
                    </a:ext>
                  </a:extLst>
                </a:gridCol>
              </a:tblGrid>
              <a:tr h="361912">
                <a:tc>
                  <a:txBody>
                    <a:bodyPr/>
                    <a:lstStyle/>
                    <a:p>
                      <a:pPr algn="ctr" fontAlgn="b"/>
                      <a:r>
                        <a:rPr lang="it-IT" sz="1200" b="1" u="sng" strike="noStrike" dirty="0">
                          <a:effectLst/>
                        </a:rPr>
                        <a:t>Siti UNESCO </a:t>
                      </a:r>
                      <a:endParaRPr lang="it-IT" sz="1200" b="1" i="0" u="sng" strike="noStrike" dirty="0">
                        <a:solidFill>
                          <a:srgbClr val="000000"/>
                        </a:solidFill>
                        <a:effectLst/>
                        <a:latin typeface="Calibri" panose="020F0502020204030204" pitchFamily="34" charset="0"/>
                      </a:endParaRPr>
                    </a:p>
                  </a:txBody>
                  <a:tcPr marL="6475" marR="6475" marT="6475" marB="0" anchor="b"/>
                </a:tc>
                <a:tc>
                  <a:txBody>
                    <a:bodyPr/>
                    <a:lstStyle/>
                    <a:p>
                      <a:pPr algn="ctr" fontAlgn="b"/>
                      <a:r>
                        <a:rPr lang="it-IT" sz="1200" b="1" u="sng" strike="noStrike" dirty="0">
                          <a:effectLst/>
                        </a:rPr>
                        <a:t>Villa Romana del Casale</a:t>
                      </a:r>
                      <a:endParaRPr lang="it-IT" sz="1200" b="1" i="0" u="sng" strike="noStrike" dirty="0">
                        <a:solidFill>
                          <a:srgbClr val="000000"/>
                        </a:solidFill>
                        <a:effectLst/>
                        <a:latin typeface="Calibri" panose="020F0502020204030204" pitchFamily="34" charset="0"/>
                      </a:endParaRPr>
                    </a:p>
                  </a:txBody>
                  <a:tcPr marL="6475" marR="6475" marT="6475" marB="0" anchor="b"/>
                </a:tc>
                <a:tc>
                  <a:txBody>
                    <a:bodyPr/>
                    <a:lstStyle/>
                    <a:p>
                      <a:pPr algn="ctr" fontAlgn="b"/>
                      <a:r>
                        <a:rPr lang="it-IT" sz="1200" b="1" u="sng" strike="noStrike" dirty="0">
                          <a:effectLst/>
                        </a:rPr>
                        <a:t>Valle dei Templi</a:t>
                      </a:r>
                      <a:endParaRPr lang="it-IT" sz="1200" b="1" i="0" u="sng" strike="noStrike" dirty="0">
                        <a:solidFill>
                          <a:srgbClr val="000000"/>
                        </a:solidFill>
                        <a:effectLst/>
                        <a:latin typeface="Calibri" panose="020F0502020204030204" pitchFamily="34" charset="0"/>
                      </a:endParaRPr>
                    </a:p>
                  </a:txBody>
                  <a:tcPr marL="6475" marR="6475" marT="6475" marB="0" anchor="b"/>
                </a:tc>
                <a:tc>
                  <a:txBody>
                    <a:bodyPr/>
                    <a:lstStyle/>
                    <a:p>
                      <a:pPr algn="ctr" fontAlgn="b"/>
                      <a:r>
                        <a:rPr lang="it-IT" sz="1200" b="1" u="sng" strike="noStrike" dirty="0">
                          <a:effectLst/>
                        </a:rPr>
                        <a:t>Città tardo-barocche Val di Noto </a:t>
                      </a:r>
                      <a:endParaRPr lang="it-IT" sz="1200" b="1" i="0" u="sng" strike="noStrike" dirty="0">
                        <a:solidFill>
                          <a:srgbClr val="000000"/>
                        </a:solidFill>
                        <a:effectLst/>
                        <a:latin typeface="Calibri" panose="020F0502020204030204" pitchFamily="34" charset="0"/>
                      </a:endParaRPr>
                    </a:p>
                  </a:txBody>
                  <a:tcPr marL="6475" marR="6475" marT="6475" marB="0" anchor="b"/>
                </a:tc>
                <a:tc>
                  <a:txBody>
                    <a:bodyPr/>
                    <a:lstStyle/>
                    <a:p>
                      <a:pPr algn="ctr" fontAlgn="b"/>
                      <a:r>
                        <a:rPr lang="it-IT" sz="1200" b="1" u="sng" strike="noStrike" dirty="0">
                          <a:effectLst/>
                        </a:rPr>
                        <a:t>Siracusa e necropoli di </a:t>
                      </a:r>
                      <a:r>
                        <a:rPr lang="it-IT" sz="1200" b="1" u="sng" strike="noStrike" dirty="0" err="1">
                          <a:effectLst/>
                        </a:rPr>
                        <a:t>Pantalica</a:t>
                      </a:r>
                      <a:r>
                        <a:rPr lang="it-IT" sz="1200" b="1" u="sng" strike="noStrike" dirty="0">
                          <a:effectLst/>
                        </a:rPr>
                        <a:t> </a:t>
                      </a:r>
                      <a:endParaRPr lang="it-IT" sz="1200" b="1" i="0" u="sng" strike="noStrike" dirty="0">
                        <a:solidFill>
                          <a:srgbClr val="000000"/>
                        </a:solidFill>
                        <a:effectLst/>
                        <a:latin typeface="Calibri" panose="020F0502020204030204" pitchFamily="34" charset="0"/>
                      </a:endParaRPr>
                    </a:p>
                  </a:txBody>
                  <a:tcPr marL="6475" marR="6475" marT="6475" marB="0" anchor="b"/>
                </a:tc>
                <a:tc>
                  <a:txBody>
                    <a:bodyPr/>
                    <a:lstStyle/>
                    <a:p>
                      <a:pPr algn="ctr" fontAlgn="b"/>
                      <a:r>
                        <a:rPr lang="it-IT" sz="1200" b="1" u="sng" strike="noStrike" dirty="0">
                          <a:effectLst/>
                        </a:rPr>
                        <a:t>Palermo arabo-normanna </a:t>
                      </a:r>
                      <a:endParaRPr lang="it-IT" sz="1200" b="1" i="0" u="sng" strike="noStrike" dirty="0">
                        <a:solidFill>
                          <a:srgbClr val="000000"/>
                        </a:solidFill>
                        <a:effectLst/>
                        <a:latin typeface="Calibri" panose="020F0502020204030204" pitchFamily="34" charset="0"/>
                      </a:endParaRPr>
                    </a:p>
                  </a:txBody>
                  <a:tcPr marL="6475" marR="6475" marT="6475" marB="0" anchor="b"/>
                </a:tc>
                <a:tc>
                  <a:txBody>
                    <a:bodyPr/>
                    <a:lstStyle/>
                    <a:p>
                      <a:pPr algn="ctr" fontAlgn="b"/>
                      <a:r>
                        <a:rPr lang="it-IT" sz="1200" b="1" u="sng" strike="noStrike" dirty="0">
                          <a:effectLst/>
                        </a:rPr>
                        <a:t>Isole Eolie</a:t>
                      </a:r>
                      <a:endParaRPr lang="it-IT" sz="1200" b="1" i="0" u="sng" strike="noStrike" dirty="0">
                        <a:solidFill>
                          <a:srgbClr val="000000"/>
                        </a:solidFill>
                        <a:effectLst/>
                        <a:latin typeface="Calibri" panose="020F0502020204030204" pitchFamily="34" charset="0"/>
                      </a:endParaRPr>
                    </a:p>
                  </a:txBody>
                  <a:tcPr marL="6475" marR="6475" marT="6475" marB="0" anchor="b"/>
                </a:tc>
                <a:tc>
                  <a:txBody>
                    <a:bodyPr/>
                    <a:lstStyle/>
                    <a:p>
                      <a:pPr algn="ctr" fontAlgn="b"/>
                      <a:r>
                        <a:rPr lang="it-IT" sz="1200" b="1" u="sng" strike="noStrike" dirty="0">
                          <a:effectLst/>
                        </a:rPr>
                        <a:t>Monte Etna </a:t>
                      </a:r>
                      <a:endParaRPr lang="it-IT" sz="1200" b="1" i="0" u="sng" strike="noStrike" dirty="0">
                        <a:solidFill>
                          <a:srgbClr val="000000"/>
                        </a:solidFill>
                        <a:effectLst/>
                        <a:latin typeface="Calibri" panose="020F0502020204030204" pitchFamily="34" charset="0"/>
                      </a:endParaRPr>
                    </a:p>
                  </a:txBody>
                  <a:tcPr marL="6475" marR="6475" marT="6475" marB="0" anchor="b"/>
                </a:tc>
                <a:tc>
                  <a:txBody>
                    <a:bodyPr/>
                    <a:lstStyle/>
                    <a:p>
                      <a:pPr algn="ctr" fontAlgn="b"/>
                      <a:r>
                        <a:rPr lang="it-IT" sz="1200" b="1" u="sng" strike="noStrike" dirty="0">
                          <a:effectLst/>
                        </a:rPr>
                        <a:t>Segesta e Selinunte</a:t>
                      </a:r>
                      <a:endParaRPr lang="it-IT" sz="1200" b="1" i="0" u="sng" strike="noStrike" dirty="0">
                        <a:solidFill>
                          <a:srgbClr val="000000"/>
                        </a:solidFill>
                        <a:effectLst/>
                        <a:latin typeface="Calibri" panose="020F0502020204030204" pitchFamily="34" charset="0"/>
                      </a:endParaRPr>
                    </a:p>
                  </a:txBody>
                  <a:tcPr marL="6475" marR="6475" marT="6475" marB="0" anchor="b"/>
                </a:tc>
                <a:extLst>
                  <a:ext uri="{0D108BD9-81ED-4DB2-BD59-A6C34878D82A}">
                    <a16:rowId xmlns:a16="http://schemas.microsoft.com/office/drawing/2014/main" val="10000"/>
                  </a:ext>
                </a:extLst>
              </a:tr>
              <a:tr h="531789">
                <a:tc rowSpan="11">
                  <a:txBody>
                    <a:bodyPr/>
                    <a:lstStyle/>
                    <a:p>
                      <a:pPr algn="ctr" fontAlgn="ctr"/>
                      <a:r>
                        <a:rPr lang="it-IT" sz="1200" b="1" u="none" strike="noStrike" dirty="0">
                          <a:effectLst/>
                        </a:rPr>
                        <a:t>Attrattori di fascia "B" </a:t>
                      </a:r>
                      <a:endParaRPr lang="it-IT" sz="1200" b="1" i="0" u="none" strike="noStrike" dirty="0">
                        <a:solidFill>
                          <a:srgbClr val="000000"/>
                        </a:solidFill>
                        <a:effectLst/>
                        <a:latin typeface="Calibri" panose="020F0502020204030204" pitchFamily="34" charset="0"/>
                      </a:endParaRPr>
                    </a:p>
                  </a:txBody>
                  <a:tcPr marL="6475" marR="6475" marT="6475" marB="0" vert="vert270" anchor="ctr"/>
                </a:tc>
                <a:tc>
                  <a:txBody>
                    <a:bodyPr/>
                    <a:lstStyle/>
                    <a:p>
                      <a:pPr algn="l" fontAlgn="b"/>
                      <a:r>
                        <a:rPr lang="it-IT" sz="1200" u="none" strike="noStrike" dirty="0">
                          <a:effectLst/>
                        </a:rPr>
                        <a:t>Area archeologica di </a:t>
                      </a:r>
                      <a:r>
                        <a:rPr lang="it-IT" sz="1200" u="none" strike="noStrike" dirty="0" err="1">
                          <a:effectLst/>
                        </a:rPr>
                        <a:t>Sophiana</a:t>
                      </a:r>
                      <a:r>
                        <a:rPr lang="it-IT" sz="1200" u="none" strike="noStrike" dirty="0">
                          <a:effectLst/>
                        </a:rPr>
                        <a:t>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Villa Romana </a:t>
                      </a:r>
                      <a:r>
                        <a:rPr lang="it-IT" sz="1200" u="none" strike="noStrike" dirty="0" err="1">
                          <a:effectLst/>
                        </a:rPr>
                        <a:t>Durrueli</a:t>
                      </a:r>
                      <a:r>
                        <a:rPr lang="it-IT" sz="1200" u="none" strike="noStrike" dirty="0">
                          <a:effectLst/>
                        </a:rPr>
                        <a:t> (Realmonte)</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Area archeologica Villa del Tellaro (Noto)</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Museo archeologico Orsi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Museo regionale Terrasini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Museo regionale di Messina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Museo naturalistico di Isolabella (Parco Naxos)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Museo Pepoli </a:t>
                      </a:r>
                      <a:endParaRPr lang="it-IT" sz="1200" b="0" i="0" u="none" strike="noStrike" dirty="0">
                        <a:solidFill>
                          <a:srgbClr val="000000"/>
                        </a:solidFill>
                        <a:effectLst/>
                        <a:latin typeface="Calibri" panose="020F0502020204030204" pitchFamily="34" charset="0"/>
                      </a:endParaRPr>
                    </a:p>
                  </a:txBody>
                  <a:tcPr marL="6475" marR="6475" marT="6475" marB="0" anchor="b"/>
                </a:tc>
                <a:extLst>
                  <a:ext uri="{0D108BD9-81ED-4DB2-BD59-A6C34878D82A}">
                    <a16:rowId xmlns:a16="http://schemas.microsoft.com/office/drawing/2014/main" val="10001"/>
                  </a:ext>
                </a:extLst>
              </a:tr>
              <a:tr h="531789">
                <a:tc vMerge="1">
                  <a:txBody>
                    <a:bodyPr/>
                    <a:lstStyle/>
                    <a:p>
                      <a:endParaRPr lang="it-IT"/>
                    </a:p>
                  </a:txBody>
                  <a:tcPr/>
                </a:tc>
                <a:tc>
                  <a:txBody>
                    <a:bodyPr/>
                    <a:lstStyle/>
                    <a:p>
                      <a:pPr algn="l" fontAlgn="b"/>
                      <a:r>
                        <a:rPr lang="it-IT" sz="1200" u="none" strike="noStrike">
                          <a:effectLst/>
                        </a:rPr>
                        <a:t>Museo e area archeologica di Gela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Torre di Carlo V (Porto Empedocle)</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Torre </a:t>
                      </a:r>
                      <a:r>
                        <a:rPr lang="it-IT" sz="1200" u="none" strike="noStrike" dirty="0" err="1">
                          <a:effectLst/>
                        </a:rPr>
                        <a:t>Cabrera</a:t>
                      </a:r>
                      <a:r>
                        <a:rPr lang="it-IT" sz="1200" u="none" strike="noStrike" dirty="0">
                          <a:effectLst/>
                        </a:rPr>
                        <a:t> (Pozzallo)</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Area archeologica del teatro Antico (Palazzolo Acreide)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Castello di Maredolce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Antiquarium di Milazzo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Anfiteatro romano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Museo archeologico Baglio Anselmi </a:t>
                      </a:r>
                      <a:endParaRPr lang="it-IT" sz="1200" b="0" i="0" u="none" strike="noStrike">
                        <a:solidFill>
                          <a:srgbClr val="000000"/>
                        </a:solidFill>
                        <a:effectLst/>
                        <a:latin typeface="Calibri" panose="020F0502020204030204" pitchFamily="34" charset="0"/>
                      </a:endParaRPr>
                    </a:p>
                  </a:txBody>
                  <a:tcPr marL="6475" marR="6475" marT="6475" marB="0" anchor="b"/>
                </a:tc>
                <a:extLst>
                  <a:ext uri="{0D108BD9-81ED-4DB2-BD59-A6C34878D82A}">
                    <a16:rowId xmlns:a16="http://schemas.microsoft.com/office/drawing/2014/main" val="10002"/>
                  </a:ext>
                </a:extLst>
              </a:tr>
              <a:tr h="354526">
                <a:tc vMerge="1">
                  <a:txBody>
                    <a:bodyPr/>
                    <a:lstStyle/>
                    <a:p>
                      <a:endParaRPr lang="it-IT"/>
                    </a:p>
                  </a:txBody>
                  <a:tcPr/>
                </a:tc>
                <a:tc>
                  <a:txBody>
                    <a:bodyPr/>
                    <a:lstStyle/>
                    <a:p>
                      <a:pPr algn="l" fontAlgn="b"/>
                      <a:r>
                        <a:rPr lang="it-IT" sz="1200" u="none" strike="noStrike">
                          <a:effectLst/>
                        </a:rPr>
                        <a:t>Museo minerario di Trabia Tallarita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Museo Luigi Pirandello (Ag)</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Casa Museo Verga,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Terme di Cefalà Diana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Villa romana di Terme Vigliatore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Chiesa di S. Stefano in Borgia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Cave di Cusa </a:t>
                      </a:r>
                      <a:endParaRPr lang="it-IT" sz="1200" b="0" i="0" u="none" strike="noStrike">
                        <a:solidFill>
                          <a:srgbClr val="000000"/>
                        </a:solidFill>
                        <a:effectLst/>
                        <a:latin typeface="Calibri" panose="020F0502020204030204" pitchFamily="34" charset="0"/>
                      </a:endParaRPr>
                    </a:p>
                  </a:txBody>
                  <a:tcPr marL="6475" marR="6475" marT="6475" marB="0" anchor="b"/>
                </a:tc>
                <a:extLst>
                  <a:ext uri="{0D108BD9-81ED-4DB2-BD59-A6C34878D82A}">
                    <a16:rowId xmlns:a16="http://schemas.microsoft.com/office/drawing/2014/main" val="10003"/>
                  </a:ext>
                </a:extLst>
              </a:tr>
              <a:tr h="347140">
                <a:tc vMerge="1">
                  <a:txBody>
                    <a:bodyPr/>
                    <a:lstStyle/>
                    <a:p>
                      <a:endParaRPr lang="it-IT"/>
                    </a:p>
                  </a:txBody>
                  <a:tcPr/>
                </a:tc>
                <a:tc>
                  <a:txBody>
                    <a:bodyPr/>
                    <a:lstStyle/>
                    <a:p>
                      <a:pPr algn="l" fontAlgn="b"/>
                      <a:r>
                        <a:rPr lang="it-IT" sz="1200" u="none" strike="noStrike" dirty="0">
                          <a:effectLst/>
                        </a:rPr>
                        <a:t>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Cuba Soprana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Necropoli e antiquarium di Tripi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Museo </a:t>
                      </a:r>
                      <a:r>
                        <a:rPr lang="it-IT" sz="1200" u="none" strike="noStrike" dirty="0" err="1">
                          <a:effectLst/>
                        </a:rPr>
                        <a:t>Vaccarini</a:t>
                      </a:r>
                      <a:r>
                        <a:rPr lang="it-IT" sz="1200" u="none" strike="noStrike" dirty="0">
                          <a:effectLst/>
                        </a:rPr>
                        <a:t>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Museo del Satiro </a:t>
                      </a:r>
                      <a:endParaRPr lang="it-IT" sz="1200" b="0" i="0" u="none" strike="noStrike">
                        <a:solidFill>
                          <a:srgbClr val="000000"/>
                        </a:solidFill>
                        <a:effectLst/>
                        <a:latin typeface="Calibri" panose="020F0502020204030204" pitchFamily="34" charset="0"/>
                      </a:endParaRPr>
                    </a:p>
                  </a:txBody>
                  <a:tcPr marL="6475" marR="6475" marT="6475" marB="0" anchor="b"/>
                </a:tc>
                <a:extLst>
                  <a:ext uri="{0D108BD9-81ED-4DB2-BD59-A6C34878D82A}">
                    <a16:rowId xmlns:a16="http://schemas.microsoft.com/office/drawing/2014/main" val="10004"/>
                  </a:ext>
                </a:extLst>
              </a:tr>
              <a:tr h="531789">
                <a:tc vMerge="1">
                  <a:txBody>
                    <a:bodyPr/>
                    <a:lstStyle/>
                    <a:p>
                      <a:endParaRPr lang="it-IT"/>
                    </a:p>
                  </a:txBody>
                  <a:tcPr/>
                </a:tc>
                <a:tc>
                  <a:txBody>
                    <a:bodyPr/>
                    <a:lstStyle/>
                    <a:p>
                      <a:pPr algn="l" fontAlgn="b"/>
                      <a:r>
                        <a:rPr lang="it-IT" sz="1200" u="none" strike="noStrike" dirty="0">
                          <a:effectLst/>
                        </a:rPr>
                        <a:t>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Chiesa della Magione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Museo archeologico di Santa Venere al Pozzo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extLst>
                  <a:ext uri="{0D108BD9-81ED-4DB2-BD59-A6C34878D82A}">
                    <a16:rowId xmlns:a16="http://schemas.microsoft.com/office/drawing/2014/main" val="10005"/>
                  </a:ext>
                </a:extLst>
              </a:tr>
              <a:tr h="354526">
                <a:tc vMerge="1">
                  <a:txBody>
                    <a:bodyPr/>
                    <a:lstStyle/>
                    <a:p>
                      <a:endParaRPr lang="it-IT"/>
                    </a:p>
                  </a:txBody>
                  <a:tcPr/>
                </a:tc>
                <a:tc>
                  <a:txBody>
                    <a:bodyPr/>
                    <a:lstStyle/>
                    <a:p>
                      <a:pPr algn="l" fontAlgn="b"/>
                      <a:r>
                        <a:rPr lang="it-IT" sz="1200" u="none" strike="noStrike" dirty="0">
                          <a:effectLst/>
                        </a:rPr>
                        <a:t>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Parco Archeologico Monte Iato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extLst>
                  <a:ext uri="{0D108BD9-81ED-4DB2-BD59-A6C34878D82A}">
                    <a16:rowId xmlns:a16="http://schemas.microsoft.com/office/drawing/2014/main" val="10006"/>
                  </a:ext>
                </a:extLst>
              </a:tr>
              <a:tr h="354526">
                <a:tc vMerge="1">
                  <a:txBody>
                    <a:bodyPr/>
                    <a:lstStyle/>
                    <a:p>
                      <a:endParaRPr lang="it-IT"/>
                    </a:p>
                  </a:txBody>
                  <a:tcPr/>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Paro Archeologico </a:t>
                      </a:r>
                      <a:r>
                        <a:rPr lang="it-IT" sz="1200" u="none" strike="noStrike" dirty="0" err="1">
                          <a:effectLst/>
                        </a:rPr>
                        <a:t>Himera</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 </a:t>
                      </a:r>
                      <a:endParaRPr lang="it-IT" sz="1200" b="0" i="0" u="none" strike="noStrike" dirty="0">
                        <a:solidFill>
                          <a:srgbClr val="000000"/>
                        </a:solidFill>
                        <a:effectLst/>
                        <a:latin typeface="Calibri" panose="020F0502020204030204" pitchFamily="34" charset="0"/>
                      </a:endParaRPr>
                    </a:p>
                  </a:txBody>
                  <a:tcPr marL="6475" marR="6475" marT="6475" marB="0" anchor="b"/>
                </a:tc>
                <a:extLst>
                  <a:ext uri="{0D108BD9-81ED-4DB2-BD59-A6C34878D82A}">
                    <a16:rowId xmlns:a16="http://schemas.microsoft.com/office/drawing/2014/main" val="10007"/>
                  </a:ext>
                </a:extLst>
              </a:tr>
              <a:tr h="354526">
                <a:tc vMerge="1">
                  <a:txBody>
                    <a:bodyPr/>
                    <a:lstStyle/>
                    <a:p>
                      <a:endParaRPr lang="it-IT"/>
                    </a:p>
                  </a:txBody>
                  <a:tcPr/>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Parco Archeologico di </a:t>
                      </a:r>
                      <a:r>
                        <a:rPr lang="it-IT" sz="1200" u="none" strike="noStrike" dirty="0" err="1">
                          <a:effectLst/>
                        </a:rPr>
                        <a:t>Solunto</a:t>
                      </a:r>
                      <a:r>
                        <a:rPr lang="it-IT" sz="1200" u="none" strike="noStrike" dirty="0">
                          <a:effectLst/>
                        </a:rPr>
                        <a:t>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 </a:t>
                      </a:r>
                      <a:endParaRPr lang="it-IT" sz="1200" b="0" i="0" u="none" strike="noStrike" dirty="0">
                        <a:solidFill>
                          <a:srgbClr val="000000"/>
                        </a:solidFill>
                        <a:effectLst/>
                        <a:latin typeface="Calibri" panose="020F0502020204030204" pitchFamily="34" charset="0"/>
                      </a:endParaRPr>
                    </a:p>
                  </a:txBody>
                  <a:tcPr marL="6475" marR="6475" marT="6475" marB="0" anchor="b"/>
                </a:tc>
                <a:extLst>
                  <a:ext uri="{0D108BD9-81ED-4DB2-BD59-A6C34878D82A}">
                    <a16:rowId xmlns:a16="http://schemas.microsoft.com/office/drawing/2014/main" val="10008"/>
                  </a:ext>
                </a:extLst>
              </a:tr>
              <a:tr h="354526">
                <a:tc vMerge="1">
                  <a:txBody>
                    <a:bodyPr/>
                    <a:lstStyle/>
                    <a:p>
                      <a:endParaRPr lang="it-IT"/>
                    </a:p>
                  </a:txBody>
                  <a:tcPr/>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Parco archeologico di </a:t>
                      </a:r>
                      <a:r>
                        <a:rPr lang="it-IT" sz="1200" u="none" strike="noStrike" dirty="0" err="1">
                          <a:effectLst/>
                        </a:rPr>
                        <a:t>Halaesa</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 </a:t>
                      </a:r>
                      <a:endParaRPr lang="it-IT" sz="1200" b="0" i="0" u="none" strike="noStrike" dirty="0">
                        <a:solidFill>
                          <a:srgbClr val="000000"/>
                        </a:solidFill>
                        <a:effectLst/>
                        <a:latin typeface="Calibri" panose="020F0502020204030204" pitchFamily="34" charset="0"/>
                      </a:endParaRPr>
                    </a:p>
                  </a:txBody>
                  <a:tcPr marL="6475" marR="6475" marT="6475" marB="0" anchor="b"/>
                </a:tc>
                <a:extLst>
                  <a:ext uri="{0D108BD9-81ED-4DB2-BD59-A6C34878D82A}">
                    <a16:rowId xmlns:a16="http://schemas.microsoft.com/office/drawing/2014/main" val="10009"/>
                  </a:ext>
                </a:extLst>
              </a:tr>
              <a:tr h="354526">
                <a:tc vMerge="1">
                  <a:txBody>
                    <a:bodyPr/>
                    <a:lstStyle/>
                    <a:p>
                      <a:endParaRPr lang="it-IT"/>
                    </a:p>
                  </a:txBody>
                  <a:tcPr/>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Chiostro dei Benedettini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extLst>
                  <a:ext uri="{0D108BD9-81ED-4DB2-BD59-A6C34878D82A}">
                    <a16:rowId xmlns:a16="http://schemas.microsoft.com/office/drawing/2014/main" val="10010"/>
                  </a:ext>
                </a:extLst>
              </a:tr>
              <a:tr h="354526">
                <a:tc vMerge="1">
                  <a:txBody>
                    <a:bodyPr/>
                    <a:lstStyle/>
                    <a:p>
                      <a:endParaRPr lang="it-IT"/>
                    </a:p>
                  </a:txBody>
                  <a:tcPr/>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a:effectLst/>
                        </a:rPr>
                        <a:t> </a:t>
                      </a:r>
                      <a:endParaRPr lang="it-IT" sz="1200" b="0" i="0" u="none" strike="noStrike">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Palchetto dell'incoronazione</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 </a:t>
                      </a:r>
                      <a:endParaRPr lang="it-IT" sz="1200" b="0" i="0" u="none" strike="noStrike" dirty="0">
                        <a:solidFill>
                          <a:srgbClr val="000000"/>
                        </a:solidFill>
                        <a:effectLst/>
                        <a:latin typeface="Calibri" panose="020F0502020204030204" pitchFamily="34" charset="0"/>
                      </a:endParaRPr>
                    </a:p>
                  </a:txBody>
                  <a:tcPr marL="6475" marR="6475" marT="6475" marB="0" anchor="b"/>
                </a:tc>
                <a:tc>
                  <a:txBody>
                    <a:bodyPr/>
                    <a:lstStyle/>
                    <a:p>
                      <a:pPr algn="l" fontAlgn="b"/>
                      <a:r>
                        <a:rPr lang="it-IT" sz="1200" u="none" strike="noStrike" dirty="0">
                          <a:effectLst/>
                        </a:rPr>
                        <a:t> </a:t>
                      </a:r>
                      <a:endParaRPr lang="it-IT" sz="1200" b="0" i="0" u="none" strike="noStrike" dirty="0">
                        <a:solidFill>
                          <a:srgbClr val="000000"/>
                        </a:solidFill>
                        <a:effectLst/>
                        <a:latin typeface="Calibri" panose="020F0502020204030204" pitchFamily="34" charset="0"/>
                      </a:endParaRPr>
                    </a:p>
                  </a:txBody>
                  <a:tcPr marL="6475" marR="6475" marT="6475" marB="0" anchor="b"/>
                </a:tc>
                <a:extLst>
                  <a:ext uri="{0D108BD9-81ED-4DB2-BD59-A6C34878D82A}">
                    <a16:rowId xmlns:a16="http://schemas.microsoft.com/office/drawing/2014/main" val="10011"/>
                  </a:ext>
                </a:extLst>
              </a:tr>
              <a:tr h="177263">
                <a:tc>
                  <a:txBody>
                    <a:bodyPr/>
                    <a:lstStyle/>
                    <a:p>
                      <a:pPr algn="l" fontAlgn="ctr"/>
                      <a:r>
                        <a:rPr lang="it-IT" sz="1200" u="none" strike="noStrike">
                          <a:effectLst/>
                        </a:rPr>
                        <a:t>Totali  (35)</a:t>
                      </a:r>
                      <a:endParaRPr lang="it-IT" sz="1200" b="1" i="0" u="none" strike="noStrike">
                        <a:solidFill>
                          <a:srgbClr val="000000"/>
                        </a:solidFill>
                        <a:effectLst/>
                        <a:latin typeface="Calibri" panose="020F0502020204030204" pitchFamily="34" charset="0"/>
                      </a:endParaRPr>
                    </a:p>
                  </a:txBody>
                  <a:tcPr marL="6475" marR="6475" marT="6475" marB="0" anchor="ctr"/>
                </a:tc>
                <a:tc>
                  <a:txBody>
                    <a:bodyPr/>
                    <a:lstStyle/>
                    <a:p>
                      <a:pPr algn="ctr" fontAlgn="b"/>
                      <a:r>
                        <a:rPr lang="it-IT" sz="1200" u="none" strike="noStrike">
                          <a:effectLst/>
                        </a:rPr>
                        <a:t>3</a:t>
                      </a:r>
                      <a:endParaRPr lang="it-IT" sz="1200" b="1" i="0" u="none" strike="noStrike">
                        <a:solidFill>
                          <a:srgbClr val="000000"/>
                        </a:solidFill>
                        <a:effectLst/>
                        <a:latin typeface="Calibri" panose="020F0502020204030204" pitchFamily="34" charset="0"/>
                      </a:endParaRPr>
                    </a:p>
                  </a:txBody>
                  <a:tcPr marL="6475" marR="6475" marT="6475" marB="0" anchor="b"/>
                </a:tc>
                <a:tc>
                  <a:txBody>
                    <a:bodyPr/>
                    <a:lstStyle/>
                    <a:p>
                      <a:pPr algn="ctr" fontAlgn="b"/>
                      <a:r>
                        <a:rPr lang="it-IT" sz="1200" u="none" strike="noStrike">
                          <a:effectLst/>
                        </a:rPr>
                        <a:t>3</a:t>
                      </a:r>
                      <a:endParaRPr lang="it-IT" sz="1200" b="1" i="0" u="none" strike="noStrike">
                        <a:solidFill>
                          <a:srgbClr val="000000"/>
                        </a:solidFill>
                        <a:effectLst/>
                        <a:latin typeface="Calibri" panose="020F0502020204030204" pitchFamily="34" charset="0"/>
                      </a:endParaRPr>
                    </a:p>
                  </a:txBody>
                  <a:tcPr marL="6475" marR="6475" marT="6475" marB="0" anchor="b"/>
                </a:tc>
                <a:tc>
                  <a:txBody>
                    <a:bodyPr/>
                    <a:lstStyle/>
                    <a:p>
                      <a:pPr algn="ctr" fontAlgn="b"/>
                      <a:r>
                        <a:rPr lang="it-IT" sz="1200" u="none" strike="noStrike">
                          <a:effectLst/>
                        </a:rPr>
                        <a:t>2</a:t>
                      </a:r>
                      <a:endParaRPr lang="it-IT" sz="1200" b="1" i="0" u="none" strike="noStrike">
                        <a:solidFill>
                          <a:srgbClr val="000000"/>
                        </a:solidFill>
                        <a:effectLst/>
                        <a:latin typeface="Calibri" panose="020F0502020204030204" pitchFamily="34" charset="0"/>
                      </a:endParaRPr>
                    </a:p>
                  </a:txBody>
                  <a:tcPr marL="6475" marR="6475" marT="6475" marB="0" anchor="b"/>
                </a:tc>
                <a:tc>
                  <a:txBody>
                    <a:bodyPr/>
                    <a:lstStyle/>
                    <a:p>
                      <a:pPr algn="ctr" fontAlgn="b"/>
                      <a:r>
                        <a:rPr lang="it-IT" sz="1200" u="none" strike="noStrike">
                          <a:effectLst/>
                        </a:rPr>
                        <a:t>3</a:t>
                      </a:r>
                      <a:endParaRPr lang="it-IT" sz="1200" b="1" i="0" u="none" strike="noStrike">
                        <a:solidFill>
                          <a:srgbClr val="000000"/>
                        </a:solidFill>
                        <a:effectLst/>
                        <a:latin typeface="Calibri" panose="020F0502020204030204" pitchFamily="34" charset="0"/>
                      </a:endParaRPr>
                    </a:p>
                  </a:txBody>
                  <a:tcPr marL="6475" marR="6475" marT="6475" marB="0" anchor="b"/>
                </a:tc>
                <a:tc>
                  <a:txBody>
                    <a:bodyPr/>
                    <a:lstStyle/>
                    <a:p>
                      <a:pPr algn="ctr" fontAlgn="b"/>
                      <a:r>
                        <a:rPr lang="it-IT" sz="1200" u="none" strike="noStrike" dirty="0">
                          <a:effectLst/>
                        </a:rPr>
                        <a:t>11</a:t>
                      </a:r>
                      <a:endParaRPr lang="it-IT" sz="1200" b="1" i="0" u="none" strike="noStrike" dirty="0">
                        <a:solidFill>
                          <a:srgbClr val="000000"/>
                        </a:solidFill>
                        <a:effectLst/>
                        <a:latin typeface="Calibri" panose="020F0502020204030204" pitchFamily="34" charset="0"/>
                      </a:endParaRPr>
                    </a:p>
                  </a:txBody>
                  <a:tcPr marL="6475" marR="6475" marT="6475" marB="0" anchor="b"/>
                </a:tc>
                <a:tc>
                  <a:txBody>
                    <a:bodyPr/>
                    <a:lstStyle/>
                    <a:p>
                      <a:pPr algn="ctr" fontAlgn="b"/>
                      <a:r>
                        <a:rPr lang="it-IT" sz="1200" u="none" strike="noStrike">
                          <a:effectLst/>
                        </a:rPr>
                        <a:t>4</a:t>
                      </a:r>
                      <a:endParaRPr lang="it-IT" sz="1200" b="1" i="0" u="none" strike="noStrike">
                        <a:solidFill>
                          <a:srgbClr val="000000"/>
                        </a:solidFill>
                        <a:effectLst/>
                        <a:latin typeface="Calibri" panose="020F0502020204030204" pitchFamily="34" charset="0"/>
                      </a:endParaRPr>
                    </a:p>
                  </a:txBody>
                  <a:tcPr marL="6475" marR="6475" marT="6475" marB="0" anchor="b"/>
                </a:tc>
                <a:tc>
                  <a:txBody>
                    <a:bodyPr/>
                    <a:lstStyle/>
                    <a:p>
                      <a:pPr algn="ctr" fontAlgn="b"/>
                      <a:r>
                        <a:rPr lang="it-IT" sz="1200" u="none" strike="noStrike">
                          <a:effectLst/>
                        </a:rPr>
                        <a:t>5</a:t>
                      </a:r>
                      <a:endParaRPr lang="it-IT" sz="1200" b="1" i="0" u="none" strike="noStrike">
                        <a:solidFill>
                          <a:srgbClr val="000000"/>
                        </a:solidFill>
                        <a:effectLst/>
                        <a:latin typeface="Calibri" panose="020F0502020204030204" pitchFamily="34" charset="0"/>
                      </a:endParaRPr>
                    </a:p>
                  </a:txBody>
                  <a:tcPr marL="6475" marR="6475" marT="6475" marB="0" anchor="b"/>
                </a:tc>
                <a:tc>
                  <a:txBody>
                    <a:bodyPr/>
                    <a:lstStyle/>
                    <a:p>
                      <a:pPr algn="ctr" fontAlgn="b"/>
                      <a:r>
                        <a:rPr lang="it-IT" sz="1200" u="none" strike="noStrike" dirty="0">
                          <a:effectLst/>
                        </a:rPr>
                        <a:t>4</a:t>
                      </a:r>
                      <a:endParaRPr lang="it-IT" sz="1200" b="1" i="0" u="none" strike="noStrike" dirty="0">
                        <a:solidFill>
                          <a:srgbClr val="000000"/>
                        </a:solidFill>
                        <a:effectLst/>
                        <a:latin typeface="Calibri" panose="020F0502020204030204" pitchFamily="34" charset="0"/>
                      </a:endParaRPr>
                    </a:p>
                  </a:txBody>
                  <a:tcPr marL="6475" marR="6475" marT="6475" marB="0" anchor="b"/>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1608865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672860" y="672860"/>
          <a:ext cx="10584611" cy="5620015"/>
        </p:xfrm>
        <a:graphic>
          <a:graphicData uri="http://schemas.openxmlformats.org/drawingml/2006/table">
            <a:tbl>
              <a:tblPr>
                <a:tableStyleId>{5C22544A-7EE6-4342-B048-85BDC9FD1C3A}</a:tableStyleId>
              </a:tblPr>
              <a:tblGrid>
                <a:gridCol w="4099031">
                  <a:extLst>
                    <a:ext uri="{9D8B030D-6E8A-4147-A177-3AD203B41FA5}">
                      <a16:colId xmlns:a16="http://schemas.microsoft.com/office/drawing/2014/main" val="20000"/>
                    </a:ext>
                  </a:extLst>
                </a:gridCol>
                <a:gridCol w="6485580">
                  <a:extLst>
                    <a:ext uri="{9D8B030D-6E8A-4147-A177-3AD203B41FA5}">
                      <a16:colId xmlns:a16="http://schemas.microsoft.com/office/drawing/2014/main" val="20001"/>
                    </a:ext>
                  </a:extLst>
                </a:gridCol>
              </a:tblGrid>
              <a:tr h="545721">
                <a:tc>
                  <a:txBody>
                    <a:bodyPr/>
                    <a:lstStyle/>
                    <a:p>
                      <a:pPr algn="ctr" fontAlgn="b"/>
                      <a:r>
                        <a:rPr lang="it-IT" sz="1200" b="1" u="none" strike="noStrike" dirty="0">
                          <a:effectLst/>
                        </a:rPr>
                        <a:t>Siti UNESCO </a:t>
                      </a:r>
                      <a:endParaRPr lang="it-IT" sz="1200" b="1" i="0" u="none" strike="noStrike" dirty="0">
                        <a:solidFill>
                          <a:srgbClr val="000000"/>
                        </a:solidFill>
                        <a:effectLst/>
                        <a:latin typeface="Calibri" panose="020F0502020204030204" pitchFamily="34" charset="0"/>
                      </a:endParaRPr>
                    </a:p>
                  </a:txBody>
                  <a:tcPr marL="7064" marR="7064" marT="7064" marB="0" anchor="b"/>
                </a:tc>
                <a:tc>
                  <a:txBody>
                    <a:bodyPr/>
                    <a:lstStyle/>
                    <a:p>
                      <a:pPr algn="ctr" fontAlgn="b"/>
                      <a:r>
                        <a:rPr lang="it-IT" sz="1200" b="1" u="none" strike="noStrike" dirty="0">
                          <a:effectLst/>
                        </a:rPr>
                        <a:t>Territori con attrattori a titolarità non regionale collegabili alle fasce "A" e "B"</a:t>
                      </a:r>
                      <a:endParaRPr lang="it-IT" sz="1200" b="1" i="0" u="none" strike="noStrike" dirty="0">
                        <a:solidFill>
                          <a:srgbClr val="000000"/>
                        </a:solidFill>
                        <a:effectLst/>
                        <a:latin typeface="Calibri" panose="020F0502020204030204" pitchFamily="34" charset="0"/>
                      </a:endParaRPr>
                    </a:p>
                  </a:txBody>
                  <a:tcPr marL="7064" marR="7064" marT="7064" marB="0" anchor="b"/>
                </a:tc>
                <a:extLst>
                  <a:ext uri="{0D108BD9-81ED-4DB2-BD59-A6C34878D82A}">
                    <a16:rowId xmlns:a16="http://schemas.microsoft.com/office/drawing/2014/main" val="10000"/>
                  </a:ext>
                </a:extLst>
              </a:tr>
              <a:tr h="213281">
                <a:tc>
                  <a:txBody>
                    <a:bodyPr/>
                    <a:lstStyle/>
                    <a:p>
                      <a:pPr algn="l" fontAlgn="b"/>
                      <a:r>
                        <a:rPr lang="it-IT" sz="1200" u="none" strike="noStrike">
                          <a:effectLst/>
                        </a:rPr>
                        <a:t>VILLA ROMANA DEL CASALE </a:t>
                      </a:r>
                      <a:endParaRPr lang="it-IT" sz="1200" b="0" i="0" u="none" strike="noStrike">
                        <a:solidFill>
                          <a:srgbClr val="000000"/>
                        </a:solidFill>
                        <a:effectLst/>
                        <a:latin typeface="Calibri" panose="020F0502020204030204" pitchFamily="34" charset="0"/>
                      </a:endParaRPr>
                    </a:p>
                  </a:txBody>
                  <a:tcPr marL="7064" marR="7064" marT="7064" marB="0" anchor="b"/>
                </a:tc>
                <a:tc>
                  <a:txBody>
                    <a:bodyPr/>
                    <a:lstStyle/>
                    <a:p>
                      <a:pPr algn="l" fontAlgn="b"/>
                      <a:r>
                        <a:rPr lang="it-IT" sz="1200" u="none" strike="noStrike">
                          <a:effectLst/>
                        </a:rPr>
                        <a:t>Piazza Armerina; Aidone; Riesi; Gela; Mazzarino </a:t>
                      </a:r>
                      <a:endParaRPr lang="it-IT" sz="1200" b="0" i="0" u="none" strike="noStrike">
                        <a:solidFill>
                          <a:srgbClr val="000000"/>
                        </a:solidFill>
                        <a:effectLst/>
                        <a:latin typeface="Calibri" panose="020F0502020204030204" pitchFamily="34" charset="0"/>
                      </a:endParaRPr>
                    </a:p>
                  </a:txBody>
                  <a:tcPr marL="7064" marR="7064" marT="7064" marB="0" anchor="b"/>
                </a:tc>
                <a:extLst>
                  <a:ext uri="{0D108BD9-81ED-4DB2-BD59-A6C34878D82A}">
                    <a16:rowId xmlns:a16="http://schemas.microsoft.com/office/drawing/2014/main" val="10001"/>
                  </a:ext>
                </a:extLst>
              </a:tr>
              <a:tr h="479880">
                <a:tc>
                  <a:txBody>
                    <a:bodyPr/>
                    <a:lstStyle/>
                    <a:p>
                      <a:pPr algn="l" fontAlgn="ctr"/>
                      <a:r>
                        <a:rPr lang="it-IT" sz="1200" u="none" strike="noStrike">
                          <a:effectLst/>
                        </a:rPr>
                        <a:t>VALLE DEI TEMPLI - AREA ARCHEOLOGICA DI AGRIGENTO </a:t>
                      </a:r>
                      <a:endParaRPr lang="it-IT" sz="1200" b="0" i="0" u="none" strike="noStrike">
                        <a:solidFill>
                          <a:srgbClr val="000000"/>
                        </a:solidFill>
                        <a:effectLst/>
                        <a:latin typeface="Calibri" panose="020F0502020204030204" pitchFamily="34" charset="0"/>
                      </a:endParaRPr>
                    </a:p>
                  </a:txBody>
                  <a:tcPr marL="7064" marR="7064" marT="7064" marB="0" anchor="ctr"/>
                </a:tc>
                <a:tc>
                  <a:txBody>
                    <a:bodyPr/>
                    <a:lstStyle/>
                    <a:p>
                      <a:pPr algn="l" fontAlgn="ctr"/>
                      <a:r>
                        <a:rPr lang="it-IT" sz="1200" u="none" strike="noStrike">
                          <a:effectLst/>
                        </a:rPr>
                        <a:t>Agrigento; Cattolica Eraclea; Realmonte; Porto Empedocle</a:t>
                      </a:r>
                      <a:endParaRPr lang="it-IT" sz="1200" b="0" i="0" u="none" strike="noStrike">
                        <a:solidFill>
                          <a:srgbClr val="000000"/>
                        </a:solidFill>
                        <a:effectLst/>
                        <a:latin typeface="Calibri" panose="020F0502020204030204" pitchFamily="34" charset="0"/>
                      </a:endParaRPr>
                    </a:p>
                  </a:txBody>
                  <a:tcPr marL="7064" marR="7064" marT="7064" marB="0" anchor="ctr"/>
                </a:tc>
                <a:extLst>
                  <a:ext uri="{0D108BD9-81ED-4DB2-BD59-A6C34878D82A}">
                    <a16:rowId xmlns:a16="http://schemas.microsoft.com/office/drawing/2014/main" val="10002"/>
                  </a:ext>
                </a:extLst>
              </a:tr>
              <a:tr h="426560">
                <a:tc>
                  <a:txBody>
                    <a:bodyPr/>
                    <a:lstStyle/>
                    <a:p>
                      <a:pPr algn="l" fontAlgn="ctr"/>
                      <a:r>
                        <a:rPr lang="it-IT" sz="1200" u="none" strike="noStrike" dirty="0">
                          <a:effectLst/>
                        </a:rPr>
                        <a:t>ISOLE EOLIE </a:t>
                      </a:r>
                      <a:endParaRPr lang="it-IT" sz="1200" b="0" i="0" u="none" strike="noStrike" dirty="0">
                        <a:solidFill>
                          <a:srgbClr val="000000"/>
                        </a:solidFill>
                        <a:effectLst/>
                        <a:latin typeface="Calibri" panose="020F0502020204030204" pitchFamily="34" charset="0"/>
                      </a:endParaRPr>
                    </a:p>
                  </a:txBody>
                  <a:tcPr marL="7064" marR="7064" marT="7064" marB="0" anchor="ctr"/>
                </a:tc>
                <a:tc>
                  <a:txBody>
                    <a:bodyPr/>
                    <a:lstStyle/>
                    <a:p>
                      <a:pPr algn="l" fontAlgn="b"/>
                      <a:r>
                        <a:rPr lang="it-IT" sz="1200" u="none" strike="noStrike">
                          <a:effectLst/>
                        </a:rPr>
                        <a:t>Patti; Messina; Milazzo, Terme Vigliatore, Tripi, Lipari, Leni, Santa Maria di Salina; Malfa: Barcellona Pozzo di Gotto; </a:t>
                      </a:r>
                      <a:endParaRPr lang="it-IT" sz="1200" b="0" i="0" u="none" strike="noStrike">
                        <a:solidFill>
                          <a:srgbClr val="000000"/>
                        </a:solidFill>
                        <a:effectLst/>
                        <a:latin typeface="Calibri" panose="020F0502020204030204" pitchFamily="34" charset="0"/>
                      </a:endParaRPr>
                    </a:p>
                  </a:txBody>
                  <a:tcPr marL="7064" marR="7064" marT="7064" marB="0" anchor="b"/>
                </a:tc>
                <a:extLst>
                  <a:ext uri="{0D108BD9-81ED-4DB2-BD59-A6C34878D82A}">
                    <a16:rowId xmlns:a16="http://schemas.microsoft.com/office/drawing/2014/main" val="10003"/>
                  </a:ext>
                </a:extLst>
              </a:tr>
              <a:tr h="426560">
                <a:tc>
                  <a:txBody>
                    <a:bodyPr/>
                    <a:lstStyle/>
                    <a:p>
                      <a:pPr algn="l" fontAlgn="ctr"/>
                      <a:r>
                        <a:rPr lang="it-IT" sz="1200" u="none" strike="noStrike">
                          <a:effectLst/>
                        </a:rPr>
                        <a:t>CITTA' TARDO BAROCCHE DELLA VAL DI NOTO </a:t>
                      </a:r>
                      <a:endParaRPr lang="it-IT" sz="1200" b="0" i="0" u="none" strike="noStrike">
                        <a:solidFill>
                          <a:srgbClr val="000000"/>
                        </a:solidFill>
                        <a:effectLst/>
                        <a:latin typeface="Calibri" panose="020F0502020204030204" pitchFamily="34" charset="0"/>
                      </a:endParaRPr>
                    </a:p>
                  </a:txBody>
                  <a:tcPr marL="7064" marR="7064" marT="7064" marB="0" anchor="ctr"/>
                </a:tc>
                <a:tc>
                  <a:txBody>
                    <a:bodyPr/>
                    <a:lstStyle/>
                    <a:p>
                      <a:pPr algn="l" fontAlgn="b"/>
                      <a:r>
                        <a:rPr lang="it-IT" sz="1200" u="none" strike="noStrike">
                          <a:effectLst/>
                        </a:rPr>
                        <a:t>Scicli; Caltagirone; Modica; Ispica; Rosolini; Palazzolo Acreide; Noto; Militello val di Catania; Ragusa; Pozzallo</a:t>
                      </a:r>
                      <a:endParaRPr lang="it-IT" sz="1200" b="0" i="0" u="none" strike="noStrike">
                        <a:solidFill>
                          <a:srgbClr val="000000"/>
                        </a:solidFill>
                        <a:effectLst/>
                        <a:latin typeface="Calibri" panose="020F0502020204030204" pitchFamily="34" charset="0"/>
                      </a:endParaRPr>
                    </a:p>
                  </a:txBody>
                  <a:tcPr marL="7064" marR="7064" marT="7064" marB="0" anchor="b"/>
                </a:tc>
                <a:extLst>
                  <a:ext uri="{0D108BD9-81ED-4DB2-BD59-A6C34878D82A}">
                    <a16:rowId xmlns:a16="http://schemas.microsoft.com/office/drawing/2014/main" val="10004"/>
                  </a:ext>
                </a:extLst>
              </a:tr>
              <a:tr h="399901">
                <a:tc>
                  <a:txBody>
                    <a:bodyPr/>
                    <a:lstStyle/>
                    <a:p>
                      <a:pPr algn="l" fontAlgn="b"/>
                      <a:r>
                        <a:rPr lang="it-IT" sz="1200" u="none" strike="noStrike">
                          <a:effectLst/>
                        </a:rPr>
                        <a:t>SIRACUSA E LA NECROPOLI RUPESTRE DI PANTALICA </a:t>
                      </a:r>
                      <a:endParaRPr lang="it-IT" sz="1200" b="0" i="0" u="none" strike="noStrike">
                        <a:solidFill>
                          <a:srgbClr val="000000"/>
                        </a:solidFill>
                        <a:effectLst/>
                        <a:latin typeface="Calibri" panose="020F0502020204030204" pitchFamily="34" charset="0"/>
                      </a:endParaRPr>
                    </a:p>
                  </a:txBody>
                  <a:tcPr marL="7064" marR="7064" marT="7064" marB="0" anchor="b"/>
                </a:tc>
                <a:tc>
                  <a:txBody>
                    <a:bodyPr/>
                    <a:lstStyle/>
                    <a:p>
                      <a:pPr algn="l" fontAlgn="b"/>
                      <a:r>
                        <a:rPr lang="it-IT" sz="1200" u="none" strike="noStrike">
                          <a:effectLst/>
                        </a:rPr>
                        <a:t>Augusta; Siracusa; Sortino </a:t>
                      </a:r>
                      <a:endParaRPr lang="it-IT" sz="1200" b="0" i="0" u="none" strike="noStrike">
                        <a:solidFill>
                          <a:srgbClr val="000000"/>
                        </a:solidFill>
                        <a:effectLst/>
                        <a:latin typeface="Calibri" panose="020F0502020204030204" pitchFamily="34" charset="0"/>
                      </a:endParaRPr>
                    </a:p>
                  </a:txBody>
                  <a:tcPr marL="7064" marR="7064" marT="7064" marB="0" anchor="b"/>
                </a:tc>
                <a:extLst>
                  <a:ext uri="{0D108BD9-81ED-4DB2-BD59-A6C34878D82A}">
                    <a16:rowId xmlns:a16="http://schemas.microsoft.com/office/drawing/2014/main" val="10005"/>
                  </a:ext>
                </a:extLst>
              </a:tr>
              <a:tr h="1066401">
                <a:tc>
                  <a:txBody>
                    <a:bodyPr/>
                    <a:lstStyle/>
                    <a:p>
                      <a:pPr algn="l" fontAlgn="ctr"/>
                      <a:r>
                        <a:rPr lang="it-IT" sz="1200" u="none" strike="noStrike">
                          <a:effectLst/>
                        </a:rPr>
                        <a:t>MONTE ETNA </a:t>
                      </a:r>
                      <a:endParaRPr lang="it-IT" sz="1200" b="0" i="0" u="none" strike="noStrike">
                        <a:solidFill>
                          <a:srgbClr val="000000"/>
                        </a:solidFill>
                        <a:effectLst/>
                        <a:latin typeface="Calibri" panose="020F0502020204030204" pitchFamily="34" charset="0"/>
                      </a:endParaRPr>
                    </a:p>
                  </a:txBody>
                  <a:tcPr marL="7064" marR="7064" marT="7064" marB="0" anchor="ctr"/>
                </a:tc>
                <a:tc>
                  <a:txBody>
                    <a:bodyPr/>
                    <a:lstStyle/>
                    <a:p>
                      <a:pPr algn="l" fontAlgn="ctr"/>
                      <a:r>
                        <a:rPr lang="it-IT" sz="1200" u="none" strike="noStrike" dirty="0">
                          <a:effectLst/>
                        </a:rPr>
                        <a:t>Giardini Naxos; Taormina; Catania; </a:t>
                      </a:r>
                      <a:r>
                        <a:rPr lang="it-IT" sz="1200" u="none" strike="noStrike" dirty="0" err="1">
                          <a:effectLst/>
                        </a:rPr>
                        <a:t>Acicatena</a:t>
                      </a:r>
                      <a:r>
                        <a:rPr lang="it-IT" sz="1200" u="none" strike="noStrike" dirty="0">
                          <a:effectLst/>
                        </a:rPr>
                        <a:t>; Adrano; Belpasso; Biancavilla; Bronte; Castiglione di Sicilia; Giarre; Linguaglossa; Maletto; Mascali; Milo; Nicolosi; Pedara; Piedimonte etneo; Ragalna; Randazzo; Sant'Alfio; Santa Maria di Licodia;  Trecastagni; Viagrande; Zafferana Etnea. </a:t>
                      </a:r>
                      <a:endParaRPr lang="it-IT" sz="1200" b="0" i="0" u="none" strike="noStrike" dirty="0">
                        <a:solidFill>
                          <a:srgbClr val="000000"/>
                        </a:solidFill>
                        <a:effectLst/>
                        <a:latin typeface="Calibri" panose="020F0502020204030204" pitchFamily="34" charset="0"/>
                      </a:endParaRPr>
                    </a:p>
                  </a:txBody>
                  <a:tcPr marL="7064" marR="7064" marT="7064" marB="0" anchor="ctr"/>
                </a:tc>
                <a:extLst>
                  <a:ext uri="{0D108BD9-81ED-4DB2-BD59-A6C34878D82A}">
                    <a16:rowId xmlns:a16="http://schemas.microsoft.com/office/drawing/2014/main" val="10006"/>
                  </a:ext>
                </a:extLst>
              </a:tr>
              <a:tr h="444334">
                <a:tc>
                  <a:txBody>
                    <a:bodyPr/>
                    <a:lstStyle/>
                    <a:p>
                      <a:pPr algn="l" fontAlgn="b"/>
                      <a:r>
                        <a:rPr lang="it-IT" sz="1200" u="none" strike="noStrike">
                          <a:effectLst/>
                        </a:rPr>
                        <a:t>PALERMO ARABO-NORMANNA E LE CATTEDRALI DI MONREALE E CEFALU'</a:t>
                      </a:r>
                      <a:endParaRPr lang="it-IT" sz="1200" b="0" i="0" u="none" strike="noStrike">
                        <a:solidFill>
                          <a:srgbClr val="000000"/>
                        </a:solidFill>
                        <a:effectLst/>
                        <a:latin typeface="Calibri" panose="020F0502020204030204" pitchFamily="34" charset="0"/>
                      </a:endParaRPr>
                    </a:p>
                  </a:txBody>
                  <a:tcPr marL="7064" marR="7064" marT="7064" marB="0" anchor="b"/>
                </a:tc>
                <a:tc>
                  <a:txBody>
                    <a:bodyPr/>
                    <a:lstStyle/>
                    <a:p>
                      <a:pPr algn="l" fontAlgn="b"/>
                      <a:r>
                        <a:rPr lang="it-IT" sz="1200" u="none" strike="noStrike" dirty="0">
                          <a:effectLst/>
                        </a:rPr>
                        <a:t>Palermo, Monreale, Cefalù, Cefalà Diana, Tusa, Santa Flavia; Termini Imerese; San Giuseppe Iato; Caccamo; Corleone; </a:t>
                      </a:r>
                      <a:r>
                        <a:rPr lang="it-IT" sz="1200" b="1" u="none" strike="noStrike" dirty="0">
                          <a:effectLst/>
                        </a:rPr>
                        <a:t>Santo Stefano di Camastra</a:t>
                      </a:r>
                      <a:endParaRPr lang="it-IT" sz="1200" b="1" i="0" u="none" strike="noStrike" dirty="0">
                        <a:solidFill>
                          <a:srgbClr val="000000"/>
                        </a:solidFill>
                        <a:effectLst/>
                        <a:latin typeface="Calibri" panose="020F0502020204030204" pitchFamily="34" charset="0"/>
                      </a:endParaRPr>
                    </a:p>
                  </a:txBody>
                  <a:tcPr marL="7064" marR="7064" marT="7064" marB="0" anchor="b"/>
                </a:tc>
                <a:extLst>
                  <a:ext uri="{0D108BD9-81ED-4DB2-BD59-A6C34878D82A}">
                    <a16:rowId xmlns:a16="http://schemas.microsoft.com/office/drawing/2014/main" val="10007"/>
                  </a:ext>
                </a:extLst>
              </a:tr>
              <a:tr h="426560">
                <a:tc>
                  <a:txBody>
                    <a:bodyPr/>
                    <a:lstStyle/>
                    <a:p>
                      <a:pPr algn="l" fontAlgn="b"/>
                      <a:r>
                        <a:rPr lang="it-IT" sz="1200" u="none" strike="noStrike">
                          <a:effectLst/>
                        </a:rPr>
                        <a:t>SEGESTA </a:t>
                      </a:r>
                      <a:endParaRPr lang="it-IT" sz="1200" b="0" i="0" u="none" strike="noStrike">
                        <a:solidFill>
                          <a:srgbClr val="000000"/>
                        </a:solidFill>
                        <a:effectLst/>
                        <a:latin typeface="Calibri" panose="020F0502020204030204" pitchFamily="34" charset="0"/>
                      </a:endParaRPr>
                    </a:p>
                  </a:txBody>
                  <a:tcPr marL="7064" marR="7064" marT="7064" marB="0" anchor="b"/>
                </a:tc>
                <a:tc>
                  <a:txBody>
                    <a:bodyPr/>
                    <a:lstStyle/>
                    <a:p>
                      <a:pPr algn="l" fontAlgn="b"/>
                      <a:r>
                        <a:rPr lang="it-IT" sz="1200" u="none" strike="noStrike">
                          <a:effectLst/>
                        </a:rPr>
                        <a:t>Calatafimi; Marsala; Trapani; Erice; Terrasini; Favignana; Gibellina; Paceco; Salemi</a:t>
                      </a:r>
                      <a:endParaRPr lang="it-IT" sz="1200" b="0" i="0" u="none" strike="noStrike">
                        <a:solidFill>
                          <a:srgbClr val="000000"/>
                        </a:solidFill>
                        <a:effectLst/>
                        <a:latin typeface="Calibri" panose="020F0502020204030204" pitchFamily="34" charset="0"/>
                      </a:endParaRPr>
                    </a:p>
                  </a:txBody>
                  <a:tcPr marL="7064" marR="7064" marT="7064" marB="0" anchor="b"/>
                </a:tc>
                <a:extLst>
                  <a:ext uri="{0D108BD9-81ED-4DB2-BD59-A6C34878D82A}">
                    <a16:rowId xmlns:a16="http://schemas.microsoft.com/office/drawing/2014/main" val="10008"/>
                  </a:ext>
                </a:extLst>
              </a:tr>
              <a:tr h="213281">
                <a:tc>
                  <a:txBody>
                    <a:bodyPr/>
                    <a:lstStyle/>
                    <a:p>
                      <a:pPr algn="l" fontAlgn="b"/>
                      <a:r>
                        <a:rPr lang="it-IT" sz="1200" u="none" strike="noStrike">
                          <a:effectLst/>
                        </a:rPr>
                        <a:t>SELINUNTE </a:t>
                      </a:r>
                      <a:endParaRPr lang="it-IT" sz="1200" b="0" i="0" u="none" strike="noStrike">
                        <a:solidFill>
                          <a:srgbClr val="000000"/>
                        </a:solidFill>
                        <a:effectLst/>
                        <a:latin typeface="Calibri" panose="020F0502020204030204" pitchFamily="34" charset="0"/>
                      </a:endParaRPr>
                    </a:p>
                  </a:txBody>
                  <a:tcPr marL="7064" marR="7064" marT="7064" marB="0" anchor="b"/>
                </a:tc>
                <a:tc>
                  <a:txBody>
                    <a:bodyPr/>
                    <a:lstStyle/>
                    <a:p>
                      <a:pPr algn="l" fontAlgn="b"/>
                      <a:r>
                        <a:rPr lang="it-IT" sz="1200" u="none" strike="noStrike">
                          <a:effectLst/>
                        </a:rPr>
                        <a:t>Castelvetrano; Campobello di Mazara; Mazara del Vallo. </a:t>
                      </a:r>
                      <a:endParaRPr lang="it-IT" sz="1200" b="0" i="0" u="none" strike="noStrike">
                        <a:solidFill>
                          <a:srgbClr val="000000"/>
                        </a:solidFill>
                        <a:effectLst/>
                        <a:latin typeface="Calibri" panose="020F0502020204030204" pitchFamily="34" charset="0"/>
                      </a:endParaRPr>
                    </a:p>
                  </a:txBody>
                  <a:tcPr marL="7064" marR="7064" marT="7064" marB="0" anchor="b"/>
                </a:tc>
                <a:extLst>
                  <a:ext uri="{0D108BD9-81ED-4DB2-BD59-A6C34878D82A}">
                    <a16:rowId xmlns:a16="http://schemas.microsoft.com/office/drawing/2014/main" val="10009"/>
                  </a:ext>
                </a:extLst>
              </a:tr>
              <a:tr h="213281">
                <a:tc>
                  <a:txBody>
                    <a:bodyPr/>
                    <a:lstStyle/>
                    <a:p>
                      <a:pPr algn="l" fontAlgn="b"/>
                      <a:endParaRPr lang="it-IT" sz="1200" b="0" i="0" u="none" strike="noStrike">
                        <a:solidFill>
                          <a:srgbClr val="000000"/>
                        </a:solidFill>
                        <a:effectLst/>
                        <a:latin typeface="Calibri" panose="020F0502020204030204" pitchFamily="34" charset="0"/>
                      </a:endParaRPr>
                    </a:p>
                  </a:txBody>
                  <a:tcPr marL="7064" marR="7064" marT="7064" marB="0" anchor="b"/>
                </a:tc>
                <a:tc>
                  <a:txBody>
                    <a:bodyPr/>
                    <a:lstStyle/>
                    <a:p>
                      <a:pPr algn="l" fontAlgn="b"/>
                      <a:endParaRPr lang="it-IT" sz="1200" b="0" i="0" u="none" strike="noStrike">
                        <a:solidFill>
                          <a:srgbClr val="000000"/>
                        </a:solidFill>
                        <a:effectLst/>
                        <a:latin typeface="Calibri" panose="020F0502020204030204" pitchFamily="34" charset="0"/>
                      </a:endParaRPr>
                    </a:p>
                  </a:txBody>
                  <a:tcPr marL="7064" marR="7064" marT="7064" marB="0" anchor="b"/>
                </a:tc>
                <a:extLst>
                  <a:ext uri="{0D108BD9-81ED-4DB2-BD59-A6C34878D82A}">
                    <a16:rowId xmlns:a16="http://schemas.microsoft.com/office/drawing/2014/main" val="10010"/>
                  </a:ext>
                </a:extLst>
              </a:tr>
              <a:tr h="764255">
                <a:tc gridSpan="2">
                  <a:txBody>
                    <a:bodyPr/>
                    <a:lstStyle/>
                    <a:p>
                      <a:pPr algn="l" fontAlgn="ctr"/>
                      <a:r>
                        <a:rPr lang="it-IT" sz="1200" b="1" u="none" strike="noStrike" dirty="0">
                          <a:effectLst/>
                        </a:rPr>
                        <a:t>Nota: I Comuni indicati includono sia le Aree in cui insistono gli attrattori già individuati nelle fasce "A" e "B", sia </a:t>
                      </a:r>
                      <a:r>
                        <a:rPr lang="it-IT" sz="1200" b="1" u="sng" strike="noStrike" dirty="0">
                          <a:effectLst/>
                        </a:rPr>
                        <a:t>i Comuni in cui ricadono luoghi della cultura che hanno registrato un numero ufficiale di visitatori pari o superiore a 10.000/anno</a:t>
                      </a:r>
                      <a:r>
                        <a:rPr lang="it-IT" sz="1200" b="1" u="none" strike="noStrike" dirty="0">
                          <a:effectLst/>
                        </a:rPr>
                        <a:t>. </a:t>
                      </a:r>
                      <a:endParaRPr lang="it-IT" sz="1200" b="1" i="0" u="none" strike="noStrike" dirty="0">
                        <a:solidFill>
                          <a:srgbClr val="000000"/>
                        </a:solidFill>
                        <a:effectLst/>
                        <a:latin typeface="Calibri" panose="020F0502020204030204" pitchFamily="34" charset="0"/>
                      </a:endParaRPr>
                    </a:p>
                  </a:txBody>
                  <a:tcPr marL="7064" marR="7064" marT="7064" marB="0" anchor="ctr"/>
                </a:tc>
                <a:tc hMerge="1">
                  <a:txBody>
                    <a:bodyPr/>
                    <a:lstStyle/>
                    <a:p>
                      <a:endParaRPr lang="it-IT"/>
                    </a:p>
                  </a:txBody>
                  <a:tcPr/>
                </a:tc>
                <a:extLst>
                  <a:ext uri="{0D108BD9-81ED-4DB2-BD59-A6C34878D82A}">
                    <a16:rowId xmlns:a16="http://schemas.microsoft.com/office/drawing/2014/main" val="10011"/>
                  </a:ext>
                </a:extLst>
              </a:tr>
            </a:tbl>
          </a:graphicData>
        </a:graphic>
      </p:graphicFrame>
      <p:cxnSp>
        <p:nvCxnSpPr>
          <p:cNvPr id="3" name="Connettore 2 2">
            <a:extLst>
              <a:ext uri="{FF2B5EF4-FFF2-40B4-BE49-F238E27FC236}">
                <a16:creationId xmlns:a16="http://schemas.microsoft.com/office/drawing/2014/main" id="{9773B67D-7EAF-892D-D483-7EB2AAF0B55A}"/>
              </a:ext>
            </a:extLst>
          </p:cNvPr>
          <p:cNvCxnSpPr/>
          <p:nvPr/>
        </p:nvCxnSpPr>
        <p:spPr>
          <a:xfrm>
            <a:off x="231158" y="448134"/>
            <a:ext cx="441702" cy="224726"/>
          </a:xfrm>
          <a:prstGeom prst="straightConnector1">
            <a:avLst/>
          </a:prstGeom>
          <a:ln w="3175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4503879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1509623" y="186040"/>
          <a:ext cx="9316529" cy="6123192"/>
        </p:xfrm>
        <a:graphic>
          <a:graphicData uri="http://schemas.openxmlformats.org/drawingml/2006/table">
            <a:tbl>
              <a:tblPr>
                <a:tableStyleId>{5C22544A-7EE6-4342-B048-85BDC9FD1C3A}</a:tableStyleId>
              </a:tblPr>
              <a:tblGrid>
                <a:gridCol w="2190572">
                  <a:extLst>
                    <a:ext uri="{9D8B030D-6E8A-4147-A177-3AD203B41FA5}">
                      <a16:colId xmlns:a16="http://schemas.microsoft.com/office/drawing/2014/main" val="20000"/>
                    </a:ext>
                  </a:extLst>
                </a:gridCol>
                <a:gridCol w="2401711">
                  <a:extLst>
                    <a:ext uri="{9D8B030D-6E8A-4147-A177-3AD203B41FA5}">
                      <a16:colId xmlns:a16="http://schemas.microsoft.com/office/drawing/2014/main" val="20001"/>
                    </a:ext>
                  </a:extLst>
                </a:gridCol>
                <a:gridCol w="2243357">
                  <a:extLst>
                    <a:ext uri="{9D8B030D-6E8A-4147-A177-3AD203B41FA5}">
                      <a16:colId xmlns:a16="http://schemas.microsoft.com/office/drawing/2014/main" val="20002"/>
                    </a:ext>
                  </a:extLst>
                </a:gridCol>
                <a:gridCol w="2480889">
                  <a:extLst>
                    <a:ext uri="{9D8B030D-6E8A-4147-A177-3AD203B41FA5}">
                      <a16:colId xmlns:a16="http://schemas.microsoft.com/office/drawing/2014/main" val="20003"/>
                    </a:ext>
                  </a:extLst>
                </a:gridCol>
              </a:tblGrid>
              <a:tr h="250512">
                <a:tc gridSpan="2">
                  <a:txBody>
                    <a:bodyPr/>
                    <a:lstStyle/>
                    <a:p>
                      <a:pPr algn="ctr" fontAlgn="b"/>
                      <a:r>
                        <a:rPr lang="it-IT" sz="1200" b="1" u="none" strike="noStrike" dirty="0">
                          <a:effectLst/>
                        </a:rPr>
                        <a:t>Attrattore fascia "A"</a:t>
                      </a:r>
                      <a:endParaRPr lang="it-IT" sz="1200" b="1" i="0" u="none" strike="noStrike" dirty="0">
                        <a:solidFill>
                          <a:srgbClr val="000000"/>
                        </a:solidFill>
                        <a:effectLst/>
                        <a:latin typeface="Calibri" panose="020F0502020204030204" pitchFamily="34" charset="0"/>
                      </a:endParaRPr>
                    </a:p>
                  </a:txBody>
                  <a:tcPr marL="5219" marR="5219" marT="5219" marB="0" anchor="b"/>
                </a:tc>
                <a:tc hMerge="1">
                  <a:txBody>
                    <a:bodyPr/>
                    <a:lstStyle/>
                    <a:p>
                      <a:endParaRPr lang="it-IT"/>
                    </a:p>
                  </a:txBody>
                  <a:tcPr/>
                </a:tc>
                <a:tc>
                  <a:txBody>
                    <a:bodyPr/>
                    <a:lstStyle/>
                    <a:p>
                      <a:pPr algn="l" fontAlgn="b"/>
                      <a:r>
                        <a:rPr lang="it-IT" sz="1200" b="1" u="none" strike="noStrike" dirty="0">
                          <a:effectLst/>
                        </a:rPr>
                        <a:t>Attrattori regionali fascia B + Aree di attrazione culturale fascia C</a:t>
                      </a:r>
                      <a:endParaRPr lang="it-IT" sz="1200" b="1" i="0" u="none" strike="noStrike" dirty="0">
                        <a:solidFill>
                          <a:srgbClr val="000000"/>
                        </a:solidFill>
                        <a:effectLst/>
                        <a:latin typeface="Calibri" panose="020F0502020204030204" pitchFamily="34" charset="0"/>
                      </a:endParaRPr>
                    </a:p>
                  </a:txBody>
                  <a:tcPr marL="5219" marR="5219" marT="5219" marB="0" anchor="b"/>
                </a:tc>
                <a:tc rowSpan="2">
                  <a:txBody>
                    <a:bodyPr/>
                    <a:lstStyle/>
                    <a:p>
                      <a:pPr algn="ctr" fontAlgn="b"/>
                      <a:r>
                        <a:rPr lang="it-IT" sz="1200" b="1" u="none" strike="noStrike" dirty="0">
                          <a:effectLst/>
                        </a:rPr>
                        <a:t>Sistemi Locali di Lavoro </a:t>
                      </a:r>
                      <a:endParaRPr lang="it-IT" sz="1200" b="1" i="0" u="none" strike="noStrike" dirty="0">
                        <a:solidFill>
                          <a:srgbClr val="000000"/>
                        </a:solidFill>
                        <a:effectLst/>
                        <a:latin typeface="Calibri" panose="020F0502020204030204" pitchFamily="34" charset="0"/>
                      </a:endParaRPr>
                    </a:p>
                    <a:p>
                      <a:pPr algn="l" fontAlgn="b"/>
                      <a:r>
                        <a:rPr lang="it-IT" sz="1200" u="none" strike="noStrike" dirty="0">
                          <a:effectLst/>
                        </a:rPr>
                        <a:t> </a:t>
                      </a:r>
                      <a:endParaRPr lang="it-IT" sz="1200" b="0" i="0" u="none" strike="noStrike" dirty="0">
                        <a:solidFill>
                          <a:srgbClr val="000000"/>
                        </a:solidFill>
                        <a:effectLst/>
                        <a:latin typeface="Calibri" panose="020F0502020204030204" pitchFamily="34" charset="0"/>
                      </a:endParaRPr>
                    </a:p>
                  </a:txBody>
                  <a:tcPr marL="5219" marR="5219" marT="5219" marB="0" anchor="b"/>
                </a:tc>
                <a:extLst>
                  <a:ext uri="{0D108BD9-81ED-4DB2-BD59-A6C34878D82A}">
                    <a16:rowId xmlns:a16="http://schemas.microsoft.com/office/drawing/2014/main" val="10000"/>
                  </a:ext>
                </a:extLst>
              </a:tr>
              <a:tr h="125256">
                <a:tc>
                  <a:txBody>
                    <a:bodyPr/>
                    <a:lstStyle/>
                    <a:p>
                      <a:pPr algn="ctr" fontAlgn="b"/>
                      <a:r>
                        <a:rPr lang="it-IT" sz="1200" b="1" u="none" strike="noStrike" dirty="0">
                          <a:effectLst/>
                        </a:rPr>
                        <a:t>Denominazione</a:t>
                      </a:r>
                      <a:endParaRPr lang="it-IT" sz="1200" b="1" i="0" u="none" strike="noStrike" dirty="0">
                        <a:solidFill>
                          <a:srgbClr val="000000"/>
                        </a:solidFill>
                        <a:effectLst/>
                        <a:latin typeface="Calibri" panose="020F0502020204030204" pitchFamily="34" charset="0"/>
                      </a:endParaRPr>
                    </a:p>
                  </a:txBody>
                  <a:tcPr marL="5219" marR="5219" marT="5219" marB="0" anchor="b"/>
                </a:tc>
                <a:tc>
                  <a:txBody>
                    <a:bodyPr/>
                    <a:lstStyle/>
                    <a:p>
                      <a:pPr algn="ctr" fontAlgn="b"/>
                      <a:r>
                        <a:rPr lang="it-IT" sz="1200" b="1" u="none" strike="noStrike" dirty="0">
                          <a:effectLst/>
                        </a:rPr>
                        <a:t>Territori comunali </a:t>
                      </a:r>
                      <a:endParaRPr lang="it-IT" sz="1200" b="1" i="0" u="none" strike="noStrike" dirty="0">
                        <a:solidFill>
                          <a:srgbClr val="000000"/>
                        </a:solidFill>
                        <a:effectLst/>
                        <a:latin typeface="Calibri" panose="020F0502020204030204" pitchFamily="34" charset="0"/>
                      </a:endParaRPr>
                    </a:p>
                  </a:txBody>
                  <a:tcPr marL="5219" marR="5219" marT="5219" marB="0" anchor="b"/>
                </a:tc>
                <a:tc>
                  <a:txBody>
                    <a:bodyPr/>
                    <a:lstStyle/>
                    <a:p>
                      <a:pPr algn="ctr" fontAlgn="b"/>
                      <a:r>
                        <a:rPr lang="it-IT" sz="1200" b="1" u="none" strike="noStrike" dirty="0">
                          <a:effectLst/>
                        </a:rPr>
                        <a:t>Territori interessati </a:t>
                      </a:r>
                      <a:endParaRPr lang="it-IT" sz="1200" b="1" i="0" u="none" strike="noStrike" dirty="0">
                        <a:solidFill>
                          <a:srgbClr val="000000"/>
                        </a:solidFill>
                        <a:effectLst/>
                        <a:latin typeface="Calibri" panose="020F0502020204030204" pitchFamily="34" charset="0"/>
                      </a:endParaRPr>
                    </a:p>
                  </a:txBody>
                  <a:tcPr marL="5219" marR="5219" marT="5219" marB="0" anchor="b"/>
                </a:tc>
                <a:tc vMerge="1">
                  <a:txBody>
                    <a:bodyPr/>
                    <a:lstStyle/>
                    <a:p>
                      <a:pPr algn="l" fontAlgn="b"/>
                      <a:endParaRPr lang="it-IT" sz="1200" b="0" i="0" u="none" strike="noStrike" dirty="0">
                        <a:solidFill>
                          <a:srgbClr val="000000"/>
                        </a:solidFill>
                        <a:effectLst/>
                        <a:latin typeface="Calibri" panose="020F0502020204030204" pitchFamily="34" charset="0"/>
                      </a:endParaRPr>
                    </a:p>
                  </a:txBody>
                  <a:tcPr marL="5219" marR="5219" marT="5219" marB="0" anchor="b"/>
                </a:tc>
                <a:extLst>
                  <a:ext uri="{0D108BD9-81ED-4DB2-BD59-A6C34878D82A}">
                    <a16:rowId xmlns:a16="http://schemas.microsoft.com/office/drawing/2014/main" val="10001"/>
                  </a:ext>
                </a:extLst>
              </a:tr>
              <a:tr h="375768">
                <a:tc>
                  <a:txBody>
                    <a:bodyPr/>
                    <a:lstStyle/>
                    <a:p>
                      <a:pPr algn="l" fontAlgn="b"/>
                      <a:r>
                        <a:rPr lang="it-IT" sz="1200" b="1" u="none" strike="noStrike" dirty="0">
                          <a:effectLst/>
                        </a:rPr>
                        <a:t>VILLA ROMANA DEL CASALE </a:t>
                      </a:r>
                      <a:endParaRPr lang="it-IT" sz="1200" b="1" i="0" u="none" strike="noStrike" dirty="0">
                        <a:solidFill>
                          <a:srgbClr val="000000"/>
                        </a:solidFill>
                        <a:effectLst/>
                        <a:latin typeface="Calibri" panose="020F0502020204030204" pitchFamily="34" charset="0"/>
                      </a:endParaRPr>
                    </a:p>
                  </a:txBody>
                  <a:tcPr marL="5219" marR="5219" marT="5219" marB="0" anchor="b"/>
                </a:tc>
                <a:tc>
                  <a:txBody>
                    <a:bodyPr/>
                    <a:lstStyle/>
                    <a:p>
                      <a:pPr algn="l" fontAlgn="t"/>
                      <a:r>
                        <a:rPr lang="it-IT" sz="1200" u="none" strike="noStrike">
                          <a:effectLst/>
                        </a:rPr>
                        <a:t>Piazza Armerina</a:t>
                      </a:r>
                      <a:endParaRPr lang="it-IT" sz="1200" b="0" i="0" u="none" strike="noStrike">
                        <a:solidFill>
                          <a:srgbClr val="000000"/>
                        </a:solidFill>
                        <a:effectLst/>
                        <a:latin typeface="Calibri" panose="020F0502020204030204" pitchFamily="34" charset="0"/>
                      </a:endParaRPr>
                    </a:p>
                  </a:txBody>
                  <a:tcPr marL="5219" marR="5219" marT="5219" marB="0"/>
                </a:tc>
                <a:tc>
                  <a:txBody>
                    <a:bodyPr/>
                    <a:lstStyle/>
                    <a:p>
                      <a:pPr algn="l" fontAlgn="t"/>
                      <a:r>
                        <a:rPr lang="it-IT" sz="1200" u="none" strike="noStrike">
                          <a:effectLst/>
                        </a:rPr>
                        <a:t>Mazzarino, Riesi, Gela, Aidone </a:t>
                      </a:r>
                      <a:endParaRPr lang="it-IT" sz="1200" b="0" i="0" u="none" strike="noStrike">
                        <a:solidFill>
                          <a:srgbClr val="000000"/>
                        </a:solidFill>
                        <a:effectLst/>
                        <a:latin typeface="Calibri" panose="020F0502020204030204" pitchFamily="34" charset="0"/>
                      </a:endParaRPr>
                    </a:p>
                  </a:txBody>
                  <a:tcPr marL="5219" marR="5219" marT="5219" marB="0"/>
                </a:tc>
                <a:tc>
                  <a:txBody>
                    <a:bodyPr/>
                    <a:lstStyle/>
                    <a:p>
                      <a:pPr algn="l" fontAlgn="b"/>
                      <a:r>
                        <a:rPr lang="it-IT" sz="1200" u="none" strike="noStrike">
                          <a:effectLst/>
                        </a:rPr>
                        <a:t>Piazza Armerina (1951 / 4 / C2); Mazzarino (1945 / 2 /  C5); Riesi (1947 /2 / C4) ; Gela (1944 / 2/ C4)</a:t>
                      </a:r>
                      <a:endParaRPr lang="it-IT" sz="1200" b="0" i="0" u="none" strike="noStrike">
                        <a:solidFill>
                          <a:srgbClr val="000000"/>
                        </a:solidFill>
                        <a:effectLst/>
                        <a:latin typeface="Calibri" panose="020F0502020204030204" pitchFamily="34" charset="0"/>
                      </a:endParaRPr>
                    </a:p>
                  </a:txBody>
                  <a:tcPr marL="5219" marR="5219" marT="5219" marB="0" anchor="b"/>
                </a:tc>
                <a:extLst>
                  <a:ext uri="{0D108BD9-81ED-4DB2-BD59-A6C34878D82A}">
                    <a16:rowId xmlns:a16="http://schemas.microsoft.com/office/drawing/2014/main" val="10002"/>
                  </a:ext>
                </a:extLst>
              </a:tr>
              <a:tr h="391425">
                <a:tc>
                  <a:txBody>
                    <a:bodyPr/>
                    <a:lstStyle/>
                    <a:p>
                      <a:pPr algn="ctr" fontAlgn="t"/>
                      <a:r>
                        <a:rPr lang="it-IT" sz="1200" b="1" u="none" strike="noStrike" dirty="0">
                          <a:effectLst/>
                        </a:rPr>
                        <a:t>VALLE DEI TEMPLI - AREA ARCHEOLOGICA DI AGRIGENTO </a:t>
                      </a:r>
                      <a:endParaRPr lang="it-IT" sz="1200" b="1" i="0" u="none" strike="noStrike" dirty="0">
                        <a:solidFill>
                          <a:srgbClr val="000000"/>
                        </a:solidFill>
                        <a:effectLst/>
                        <a:latin typeface="Calibri" panose="020F0502020204030204" pitchFamily="34" charset="0"/>
                      </a:endParaRPr>
                    </a:p>
                  </a:txBody>
                  <a:tcPr marL="5219" marR="5219" marT="5219" marB="0"/>
                </a:tc>
                <a:tc>
                  <a:txBody>
                    <a:bodyPr/>
                    <a:lstStyle/>
                    <a:p>
                      <a:pPr algn="l" fontAlgn="t"/>
                      <a:r>
                        <a:rPr lang="it-IT" sz="1200" u="none" strike="noStrike">
                          <a:effectLst/>
                        </a:rPr>
                        <a:t>Agrigento</a:t>
                      </a:r>
                      <a:endParaRPr lang="it-IT" sz="1200" b="0" i="0" u="none" strike="noStrike">
                        <a:solidFill>
                          <a:srgbClr val="000000"/>
                        </a:solidFill>
                        <a:effectLst/>
                        <a:latin typeface="Calibri" panose="020F0502020204030204" pitchFamily="34" charset="0"/>
                      </a:endParaRPr>
                    </a:p>
                  </a:txBody>
                  <a:tcPr marL="5219" marR="5219" marT="5219" marB="0"/>
                </a:tc>
                <a:tc>
                  <a:txBody>
                    <a:bodyPr/>
                    <a:lstStyle/>
                    <a:p>
                      <a:pPr algn="l" fontAlgn="t"/>
                      <a:r>
                        <a:rPr lang="it-IT" sz="1200" u="none" strike="noStrike">
                          <a:effectLst/>
                        </a:rPr>
                        <a:t>Cattolica Eraclea, Realmonte, Porto Empedocle </a:t>
                      </a:r>
                      <a:endParaRPr lang="it-IT" sz="1200" b="0" i="0" u="none" strike="noStrike">
                        <a:solidFill>
                          <a:srgbClr val="000000"/>
                        </a:solidFill>
                        <a:effectLst/>
                        <a:latin typeface="Calibri" panose="020F0502020204030204" pitchFamily="34" charset="0"/>
                      </a:endParaRPr>
                    </a:p>
                  </a:txBody>
                  <a:tcPr marL="5219" marR="5219" marT="5219" marB="0"/>
                </a:tc>
                <a:tc>
                  <a:txBody>
                    <a:bodyPr/>
                    <a:lstStyle/>
                    <a:p>
                      <a:pPr algn="l" fontAlgn="t"/>
                      <a:r>
                        <a:rPr lang="it-IT" sz="1200" u="none" strike="noStrike">
                          <a:effectLst/>
                        </a:rPr>
                        <a:t>Agrigento (1933 / 12/ C4); Ribera (1941/4/….)</a:t>
                      </a:r>
                      <a:endParaRPr lang="it-IT" sz="1200" b="0" i="0" u="none" strike="noStrike">
                        <a:solidFill>
                          <a:srgbClr val="000000"/>
                        </a:solidFill>
                        <a:effectLst/>
                        <a:latin typeface="Calibri" panose="020F0502020204030204" pitchFamily="34" charset="0"/>
                      </a:endParaRPr>
                    </a:p>
                  </a:txBody>
                  <a:tcPr marL="5219" marR="5219" marT="5219" marB="0"/>
                </a:tc>
                <a:extLst>
                  <a:ext uri="{0D108BD9-81ED-4DB2-BD59-A6C34878D82A}">
                    <a16:rowId xmlns:a16="http://schemas.microsoft.com/office/drawing/2014/main" val="10003"/>
                  </a:ext>
                </a:extLst>
              </a:tr>
              <a:tr h="742247">
                <a:tc>
                  <a:txBody>
                    <a:bodyPr/>
                    <a:lstStyle/>
                    <a:p>
                      <a:pPr algn="ctr" fontAlgn="t"/>
                      <a:r>
                        <a:rPr lang="it-IT" sz="1200" b="1" u="none" strike="noStrike" dirty="0">
                          <a:effectLst/>
                        </a:rPr>
                        <a:t>ISOLE EOLIE </a:t>
                      </a:r>
                      <a:endParaRPr lang="it-IT" sz="1200" b="1" i="0" u="none" strike="noStrike" dirty="0">
                        <a:solidFill>
                          <a:srgbClr val="000000"/>
                        </a:solidFill>
                        <a:effectLst/>
                        <a:latin typeface="Calibri" panose="020F0502020204030204" pitchFamily="34" charset="0"/>
                      </a:endParaRPr>
                    </a:p>
                  </a:txBody>
                  <a:tcPr marL="5219" marR="5219" marT="5219" marB="0"/>
                </a:tc>
                <a:tc>
                  <a:txBody>
                    <a:bodyPr/>
                    <a:lstStyle/>
                    <a:p>
                      <a:pPr algn="l" fontAlgn="t"/>
                      <a:r>
                        <a:rPr lang="it-IT" sz="1200" u="none" strike="noStrike">
                          <a:effectLst/>
                        </a:rPr>
                        <a:t>Lipari, Leni, Santa Manira di Salina, Malfa </a:t>
                      </a:r>
                      <a:endParaRPr lang="it-IT" sz="1200" b="0" i="0" u="none" strike="noStrike">
                        <a:solidFill>
                          <a:srgbClr val="000000"/>
                        </a:solidFill>
                        <a:effectLst/>
                        <a:latin typeface="Calibri" panose="020F0502020204030204" pitchFamily="34" charset="0"/>
                      </a:endParaRPr>
                    </a:p>
                  </a:txBody>
                  <a:tcPr marL="5219" marR="5219" marT="5219" marB="0"/>
                </a:tc>
                <a:tc>
                  <a:txBody>
                    <a:bodyPr/>
                    <a:lstStyle/>
                    <a:p>
                      <a:pPr algn="l" fontAlgn="t"/>
                      <a:r>
                        <a:rPr lang="it-IT" sz="1200" u="none" strike="noStrike">
                          <a:effectLst/>
                        </a:rPr>
                        <a:t>Patti, Messina, Milazzo, Terme Vigliatore, Tripi, Barcellona Pozzo di Gotto</a:t>
                      </a:r>
                      <a:endParaRPr lang="it-IT" sz="1200" b="0" i="0" u="none" strike="noStrike">
                        <a:solidFill>
                          <a:srgbClr val="000000"/>
                        </a:solidFill>
                        <a:effectLst/>
                        <a:latin typeface="Calibri" panose="020F0502020204030204" pitchFamily="34" charset="0"/>
                      </a:endParaRPr>
                    </a:p>
                  </a:txBody>
                  <a:tcPr marL="5219" marR="5219" marT="5219" marB="0"/>
                </a:tc>
                <a:tc>
                  <a:txBody>
                    <a:bodyPr/>
                    <a:lstStyle/>
                    <a:p>
                      <a:pPr algn="l" fontAlgn="t"/>
                      <a:r>
                        <a:rPr lang="it-IT" sz="1200" u="none" strike="noStrike">
                          <a:effectLst/>
                        </a:rPr>
                        <a:t>Lipari (1924 / 4 /C2); Patti (1928 / 7 C2); Milazzo ( 1926 / 14/ C4); Messina (1925 / 6 /C1); Barcellona P.G. (1919 / 11/ C5)</a:t>
                      </a:r>
                      <a:endParaRPr lang="it-IT" sz="1200" b="0" i="0" u="none" strike="noStrike">
                        <a:solidFill>
                          <a:srgbClr val="000000"/>
                        </a:solidFill>
                        <a:effectLst/>
                        <a:latin typeface="Calibri" panose="020F0502020204030204" pitchFamily="34" charset="0"/>
                      </a:endParaRPr>
                    </a:p>
                  </a:txBody>
                  <a:tcPr marL="5219" marR="5219" marT="5219" marB="0"/>
                </a:tc>
                <a:extLst>
                  <a:ext uri="{0D108BD9-81ED-4DB2-BD59-A6C34878D82A}">
                    <a16:rowId xmlns:a16="http://schemas.microsoft.com/office/drawing/2014/main" val="10004"/>
                  </a:ext>
                </a:extLst>
              </a:tr>
              <a:tr h="412301">
                <a:tc>
                  <a:txBody>
                    <a:bodyPr/>
                    <a:lstStyle/>
                    <a:p>
                      <a:pPr algn="ctr" fontAlgn="t"/>
                      <a:r>
                        <a:rPr lang="it-IT" sz="1200" b="1" u="none" strike="noStrike" dirty="0">
                          <a:effectLst/>
                        </a:rPr>
                        <a:t>CITTA' TARDO BAROCCHE DELLA VAL DI NOTO </a:t>
                      </a:r>
                      <a:endParaRPr lang="it-IT" sz="1200" b="1" i="0" u="none" strike="noStrike" dirty="0">
                        <a:solidFill>
                          <a:srgbClr val="000000"/>
                        </a:solidFill>
                        <a:effectLst/>
                        <a:latin typeface="Calibri" panose="020F0502020204030204" pitchFamily="34" charset="0"/>
                      </a:endParaRPr>
                    </a:p>
                  </a:txBody>
                  <a:tcPr marL="5219" marR="5219" marT="5219" marB="0"/>
                </a:tc>
                <a:tc>
                  <a:txBody>
                    <a:bodyPr/>
                    <a:lstStyle/>
                    <a:p>
                      <a:pPr algn="l" fontAlgn="t"/>
                      <a:r>
                        <a:rPr lang="it-IT" sz="1200" u="none" strike="noStrike">
                          <a:effectLst/>
                        </a:rPr>
                        <a:t>Caltagirone; Catania; Militello in Val di Catania, Modica, Noto, Palazzolo Acreide, Ragusa, Scicli </a:t>
                      </a:r>
                      <a:endParaRPr lang="it-IT" sz="1200" b="0" i="0" u="none" strike="noStrike">
                        <a:solidFill>
                          <a:srgbClr val="000000"/>
                        </a:solidFill>
                        <a:effectLst/>
                        <a:latin typeface="Calibri" panose="020F0502020204030204" pitchFamily="34" charset="0"/>
                      </a:endParaRPr>
                    </a:p>
                  </a:txBody>
                  <a:tcPr marL="5219" marR="5219" marT="5219" marB="0"/>
                </a:tc>
                <a:tc>
                  <a:txBody>
                    <a:bodyPr/>
                    <a:lstStyle/>
                    <a:p>
                      <a:pPr algn="l" fontAlgn="t"/>
                      <a:r>
                        <a:rPr lang="it-IT" sz="1200" u="none" strike="noStrike">
                          <a:effectLst/>
                        </a:rPr>
                        <a:t>Ispica, Rosolini, Pozzallo </a:t>
                      </a:r>
                      <a:endParaRPr lang="it-IT" sz="1200" b="0" i="0" u="none" strike="noStrike">
                        <a:solidFill>
                          <a:srgbClr val="000000"/>
                        </a:solidFill>
                        <a:effectLst/>
                        <a:latin typeface="Calibri" panose="020F0502020204030204" pitchFamily="34" charset="0"/>
                      </a:endParaRPr>
                    </a:p>
                  </a:txBody>
                  <a:tcPr marL="5219" marR="5219" marT="5219" marB="0"/>
                </a:tc>
                <a:tc>
                  <a:txBody>
                    <a:bodyPr/>
                    <a:lstStyle/>
                    <a:p>
                      <a:pPr algn="l" fontAlgn="t"/>
                      <a:r>
                        <a:rPr lang="it-IT" sz="1200" u="none" strike="noStrike">
                          <a:effectLst/>
                        </a:rPr>
                        <a:t>Caltagiorne (1955 / 3/ C2); Catania (1956 /22 /C3); Noto (1969 / 5 /C4); Ragusa (1965 / 6 /C4); Ispica (1964 / 2 /C4); </a:t>
                      </a:r>
                      <a:endParaRPr lang="it-IT" sz="1200" b="0" i="0" u="none" strike="noStrike">
                        <a:solidFill>
                          <a:srgbClr val="000000"/>
                        </a:solidFill>
                        <a:effectLst/>
                        <a:latin typeface="Calibri" panose="020F0502020204030204" pitchFamily="34" charset="0"/>
                      </a:endParaRPr>
                    </a:p>
                  </a:txBody>
                  <a:tcPr marL="5219" marR="5219" marT="5219" marB="0"/>
                </a:tc>
                <a:extLst>
                  <a:ext uri="{0D108BD9-81ED-4DB2-BD59-A6C34878D82A}">
                    <a16:rowId xmlns:a16="http://schemas.microsoft.com/office/drawing/2014/main" val="10005"/>
                  </a:ext>
                </a:extLst>
              </a:tr>
              <a:tr h="358806">
                <a:tc>
                  <a:txBody>
                    <a:bodyPr/>
                    <a:lstStyle/>
                    <a:p>
                      <a:pPr algn="ctr" fontAlgn="t"/>
                      <a:r>
                        <a:rPr lang="it-IT" sz="1200" b="1" u="none" strike="noStrike" dirty="0">
                          <a:effectLst/>
                        </a:rPr>
                        <a:t>SIRACUSA E LA NECROPOLI RUPESTRE DI PANTALICA </a:t>
                      </a:r>
                      <a:endParaRPr lang="it-IT" sz="1200" b="1" i="0" u="none" strike="noStrike" dirty="0">
                        <a:solidFill>
                          <a:srgbClr val="000000"/>
                        </a:solidFill>
                        <a:effectLst/>
                        <a:latin typeface="Calibri" panose="020F0502020204030204" pitchFamily="34" charset="0"/>
                      </a:endParaRPr>
                    </a:p>
                  </a:txBody>
                  <a:tcPr marL="5219" marR="5219" marT="5219" marB="0"/>
                </a:tc>
                <a:tc>
                  <a:txBody>
                    <a:bodyPr/>
                    <a:lstStyle/>
                    <a:p>
                      <a:pPr algn="l" fontAlgn="t"/>
                      <a:r>
                        <a:rPr lang="it-IT" sz="1200" u="none" strike="noStrike">
                          <a:effectLst/>
                        </a:rPr>
                        <a:t>Siracusa (Ortigia), Sortino </a:t>
                      </a:r>
                      <a:endParaRPr lang="it-IT" sz="1200" b="0" i="0" u="none" strike="noStrike">
                        <a:solidFill>
                          <a:srgbClr val="000000"/>
                        </a:solidFill>
                        <a:effectLst/>
                        <a:latin typeface="Calibri" panose="020F0502020204030204" pitchFamily="34" charset="0"/>
                      </a:endParaRPr>
                    </a:p>
                  </a:txBody>
                  <a:tcPr marL="5219" marR="5219" marT="5219" marB="0"/>
                </a:tc>
                <a:tc>
                  <a:txBody>
                    <a:bodyPr/>
                    <a:lstStyle/>
                    <a:p>
                      <a:pPr algn="l" fontAlgn="t"/>
                      <a:r>
                        <a:rPr lang="it-IT" sz="1200" u="none" strike="noStrike">
                          <a:effectLst/>
                        </a:rPr>
                        <a:t>Augusta </a:t>
                      </a:r>
                      <a:endParaRPr lang="it-IT" sz="1200" b="0" i="0" u="none" strike="noStrike">
                        <a:solidFill>
                          <a:srgbClr val="000000"/>
                        </a:solidFill>
                        <a:effectLst/>
                        <a:latin typeface="Calibri" panose="020F0502020204030204" pitchFamily="34" charset="0"/>
                      </a:endParaRPr>
                    </a:p>
                  </a:txBody>
                  <a:tcPr marL="5219" marR="5219" marT="5219" marB="0"/>
                </a:tc>
                <a:tc>
                  <a:txBody>
                    <a:bodyPr/>
                    <a:lstStyle/>
                    <a:p>
                      <a:pPr algn="l" fontAlgn="t"/>
                      <a:r>
                        <a:rPr lang="it-IT" sz="1200" u="none" strike="noStrike">
                          <a:effectLst/>
                        </a:rPr>
                        <a:t>Siracusa (1971 / 5 /C3); Augusta (1967 / 6 C5);</a:t>
                      </a:r>
                      <a:endParaRPr lang="it-IT" sz="1200" b="0" i="0" u="none" strike="noStrike">
                        <a:solidFill>
                          <a:srgbClr val="000000"/>
                        </a:solidFill>
                        <a:effectLst/>
                        <a:latin typeface="Calibri" panose="020F0502020204030204" pitchFamily="34" charset="0"/>
                      </a:endParaRPr>
                    </a:p>
                  </a:txBody>
                  <a:tcPr marL="5219" marR="5219" marT="5219" marB="0"/>
                </a:tc>
                <a:extLst>
                  <a:ext uri="{0D108BD9-81ED-4DB2-BD59-A6C34878D82A}">
                    <a16:rowId xmlns:a16="http://schemas.microsoft.com/office/drawing/2014/main" val="10006"/>
                  </a:ext>
                </a:extLst>
              </a:tr>
              <a:tr h="892448">
                <a:tc>
                  <a:txBody>
                    <a:bodyPr/>
                    <a:lstStyle/>
                    <a:p>
                      <a:pPr algn="ctr" fontAlgn="t"/>
                      <a:r>
                        <a:rPr lang="it-IT" sz="1200" b="1" u="none" strike="noStrike" dirty="0">
                          <a:effectLst/>
                        </a:rPr>
                        <a:t>MONTE ETNA </a:t>
                      </a:r>
                      <a:endParaRPr lang="it-IT" sz="1200" b="1" i="0" u="none" strike="noStrike" dirty="0">
                        <a:solidFill>
                          <a:srgbClr val="000000"/>
                        </a:solidFill>
                        <a:effectLst/>
                        <a:latin typeface="Calibri" panose="020F0502020204030204" pitchFamily="34" charset="0"/>
                      </a:endParaRPr>
                    </a:p>
                  </a:txBody>
                  <a:tcPr marL="5219" marR="5219" marT="5219" marB="0"/>
                </a:tc>
                <a:tc>
                  <a:txBody>
                    <a:bodyPr/>
                    <a:lstStyle/>
                    <a:p>
                      <a:pPr algn="l" fontAlgn="t"/>
                      <a:r>
                        <a:rPr lang="it-IT" sz="1200" u="none" strike="noStrike">
                          <a:effectLst/>
                        </a:rPr>
                        <a:t>Adrano, Belpasso, Biancavilla, Bronte, Castiglione di Sicilia, Giarre, Linguaglossa, Maletto, Mascali, Milo, Nicolosi, Pedara, Piedimonte Etneo, Ragalna, Randazzo, Santa Maria di Licodia, Sant'Alfio, Trecastagni, Viagrande, Zafferana Etnea. </a:t>
                      </a:r>
                      <a:endParaRPr lang="it-IT" sz="1200" b="0" i="0" u="none" strike="noStrike">
                        <a:solidFill>
                          <a:srgbClr val="000000"/>
                        </a:solidFill>
                        <a:effectLst/>
                        <a:latin typeface="Calibri" panose="020F0502020204030204" pitchFamily="34" charset="0"/>
                      </a:endParaRPr>
                    </a:p>
                  </a:txBody>
                  <a:tcPr marL="5219" marR="5219" marT="5219" marB="0"/>
                </a:tc>
                <a:tc>
                  <a:txBody>
                    <a:bodyPr/>
                    <a:lstStyle/>
                    <a:p>
                      <a:pPr algn="l" fontAlgn="t"/>
                      <a:r>
                        <a:rPr lang="it-IT" sz="1200" u="none" strike="noStrike">
                          <a:effectLst/>
                        </a:rPr>
                        <a:t>Catania, Giardini Naxos, Taormina, Acicatena, </a:t>
                      </a:r>
                      <a:endParaRPr lang="it-IT" sz="1200" b="0" i="0" u="none" strike="noStrike">
                        <a:solidFill>
                          <a:srgbClr val="000000"/>
                        </a:solidFill>
                        <a:effectLst/>
                        <a:latin typeface="Calibri" panose="020F0502020204030204" pitchFamily="34" charset="0"/>
                      </a:endParaRPr>
                    </a:p>
                  </a:txBody>
                  <a:tcPr marL="5219" marR="5219" marT="5219" marB="0"/>
                </a:tc>
                <a:tc>
                  <a:txBody>
                    <a:bodyPr/>
                    <a:lstStyle/>
                    <a:p>
                      <a:pPr algn="l" fontAlgn="t"/>
                      <a:r>
                        <a:rPr lang="it-IT" sz="1200" u="none" strike="noStrike">
                          <a:effectLst/>
                        </a:rPr>
                        <a:t>Adrano (1953 / 4/ C5); Bronte (1954/ 5 /C4); Giarre (1957/ 10 /C4); Randazzo (1961 / 3/C2); Catania ( 1956/ 22 /C3); Taormina (1932/ 10 /C2)</a:t>
                      </a:r>
                      <a:endParaRPr lang="it-IT" sz="1200" b="0" i="0" u="none" strike="noStrike">
                        <a:solidFill>
                          <a:srgbClr val="000000"/>
                        </a:solidFill>
                        <a:effectLst/>
                        <a:latin typeface="Calibri" panose="020F0502020204030204" pitchFamily="34" charset="0"/>
                      </a:endParaRPr>
                    </a:p>
                  </a:txBody>
                  <a:tcPr marL="5219" marR="5219" marT="5219" marB="0"/>
                </a:tc>
                <a:extLst>
                  <a:ext uri="{0D108BD9-81ED-4DB2-BD59-A6C34878D82A}">
                    <a16:rowId xmlns:a16="http://schemas.microsoft.com/office/drawing/2014/main" val="10007"/>
                  </a:ext>
                </a:extLst>
              </a:tr>
              <a:tr h="501024">
                <a:tc>
                  <a:txBody>
                    <a:bodyPr/>
                    <a:lstStyle/>
                    <a:p>
                      <a:pPr algn="ctr" fontAlgn="t"/>
                      <a:r>
                        <a:rPr lang="it-IT" sz="1200" b="1" u="none" strike="noStrike" dirty="0">
                          <a:effectLst/>
                        </a:rPr>
                        <a:t>PALERMO ARABO-NORMANNA E LE CATTEDRALI DI MONREALE E CEFALU'</a:t>
                      </a:r>
                      <a:endParaRPr lang="it-IT" sz="1200" b="1" i="0" u="none" strike="noStrike" dirty="0">
                        <a:solidFill>
                          <a:srgbClr val="000000"/>
                        </a:solidFill>
                        <a:effectLst/>
                        <a:latin typeface="Calibri" panose="020F0502020204030204" pitchFamily="34" charset="0"/>
                      </a:endParaRPr>
                    </a:p>
                  </a:txBody>
                  <a:tcPr marL="5219" marR="5219" marT="5219" marB="0"/>
                </a:tc>
                <a:tc>
                  <a:txBody>
                    <a:bodyPr/>
                    <a:lstStyle/>
                    <a:p>
                      <a:pPr algn="l" fontAlgn="t"/>
                      <a:r>
                        <a:rPr lang="it-IT" sz="1200" u="none" strike="noStrike">
                          <a:effectLst/>
                        </a:rPr>
                        <a:t>Palermo, Cefalù, Monreale </a:t>
                      </a:r>
                      <a:endParaRPr lang="it-IT" sz="1200" b="0" i="0" u="none" strike="noStrike">
                        <a:solidFill>
                          <a:srgbClr val="000000"/>
                        </a:solidFill>
                        <a:effectLst/>
                        <a:latin typeface="Calibri" panose="020F0502020204030204" pitchFamily="34" charset="0"/>
                      </a:endParaRPr>
                    </a:p>
                  </a:txBody>
                  <a:tcPr marL="5219" marR="5219" marT="5219" marB="0"/>
                </a:tc>
                <a:tc>
                  <a:txBody>
                    <a:bodyPr/>
                    <a:lstStyle/>
                    <a:p>
                      <a:pPr algn="l" fontAlgn="t"/>
                      <a:r>
                        <a:rPr lang="it-IT" sz="1200" u="none" strike="noStrike">
                          <a:effectLst/>
                        </a:rPr>
                        <a:t>Cefalà Diana, Santa Flavia, Termini Imerese, San Giuseppe Jato, Caccamo, Corleone, Tusa, Santo Stefano di Camastra </a:t>
                      </a:r>
                      <a:endParaRPr lang="it-IT" sz="1200" b="0" i="0" u="none" strike="noStrike">
                        <a:solidFill>
                          <a:srgbClr val="000000"/>
                        </a:solidFill>
                        <a:effectLst/>
                        <a:latin typeface="Calibri" panose="020F0502020204030204" pitchFamily="34" charset="0"/>
                      </a:endParaRPr>
                    </a:p>
                  </a:txBody>
                  <a:tcPr marL="5219" marR="5219" marT="5219" marB="0"/>
                </a:tc>
                <a:tc>
                  <a:txBody>
                    <a:bodyPr/>
                    <a:lstStyle/>
                    <a:p>
                      <a:pPr algn="l" fontAlgn="b"/>
                      <a:r>
                        <a:rPr lang="it-IT" sz="1200" u="none" strike="noStrike">
                          <a:effectLst/>
                        </a:rPr>
                        <a:t>Palermo (1914 / 18/ C3); Cefalù (1910 / 6 /C4); Termini Imerese (1918/10/C4)); Corleone (1911/9/C4); Santo Stefano di Camastra (1931/5/C3)</a:t>
                      </a:r>
                      <a:endParaRPr lang="it-IT" sz="1200" b="0" i="0" u="none" strike="noStrike">
                        <a:solidFill>
                          <a:srgbClr val="000000"/>
                        </a:solidFill>
                        <a:effectLst/>
                        <a:latin typeface="Calibri" panose="020F0502020204030204" pitchFamily="34" charset="0"/>
                      </a:endParaRPr>
                    </a:p>
                  </a:txBody>
                  <a:tcPr marL="5219" marR="5219" marT="5219" marB="0" anchor="b"/>
                </a:tc>
                <a:extLst>
                  <a:ext uri="{0D108BD9-81ED-4DB2-BD59-A6C34878D82A}">
                    <a16:rowId xmlns:a16="http://schemas.microsoft.com/office/drawing/2014/main" val="10008"/>
                  </a:ext>
                </a:extLst>
              </a:tr>
              <a:tr h="375768">
                <a:tc>
                  <a:txBody>
                    <a:bodyPr/>
                    <a:lstStyle/>
                    <a:p>
                      <a:pPr algn="ctr" fontAlgn="t"/>
                      <a:r>
                        <a:rPr lang="it-IT" sz="1200" b="1" u="none" strike="noStrike" dirty="0">
                          <a:effectLst/>
                        </a:rPr>
                        <a:t>SEGESTA </a:t>
                      </a:r>
                      <a:endParaRPr lang="it-IT" sz="1200" b="1" i="0" u="none" strike="noStrike" dirty="0">
                        <a:solidFill>
                          <a:srgbClr val="000000"/>
                        </a:solidFill>
                        <a:effectLst/>
                        <a:latin typeface="Calibri" panose="020F0502020204030204" pitchFamily="34" charset="0"/>
                      </a:endParaRPr>
                    </a:p>
                  </a:txBody>
                  <a:tcPr marL="5219" marR="5219" marT="5219" marB="0"/>
                </a:tc>
                <a:tc>
                  <a:txBody>
                    <a:bodyPr/>
                    <a:lstStyle/>
                    <a:p>
                      <a:pPr algn="l" fontAlgn="t"/>
                      <a:r>
                        <a:rPr lang="it-IT" sz="1200" u="none" strike="noStrike">
                          <a:effectLst/>
                        </a:rPr>
                        <a:t>Calatafimi-Segesta</a:t>
                      </a:r>
                      <a:endParaRPr lang="it-IT" sz="1200" b="0" i="0" u="none" strike="noStrike">
                        <a:solidFill>
                          <a:srgbClr val="000000"/>
                        </a:solidFill>
                        <a:effectLst/>
                        <a:latin typeface="Calibri" panose="020F0502020204030204" pitchFamily="34" charset="0"/>
                      </a:endParaRPr>
                    </a:p>
                  </a:txBody>
                  <a:tcPr marL="5219" marR="5219" marT="5219" marB="0"/>
                </a:tc>
                <a:tc>
                  <a:txBody>
                    <a:bodyPr/>
                    <a:lstStyle/>
                    <a:p>
                      <a:pPr algn="l" fontAlgn="t"/>
                      <a:r>
                        <a:rPr lang="it-IT" sz="1200" u="none" strike="noStrike">
                          <a:effectLst/>
                        </a:rPr>
                        <a:t>Marsala, Trapani, Erice, Terrasini, Favignana, Gibellina, Paceco, Salemi</a:t>
                      </a:r>
                      <a:endParaRPr lang="it-IT" sz="1200" b="0" i="0" u="none" strike="noStrike">
                        <a:solidFill>
                          <a:srgbClr val="000000"/>
                        </a:solidFill>
                        <a:effectLst/>
                        <a:latin typeface="Calibri" panose="020F0502020204030204" pitchFamily="34" charset="0"/>
                      </a:endParaRPr>
                    </a:p>
                  </a:txBody>
                  <a:tcPr marL="5219" marR="5219" marT="5219" marB="0"/>
                </a:tc>
                <a:tc>
                  <a:txBody>
                    <a:bodyPr/>
                    <a:lstStyle/>
                    <a:p>
                      <a:pPr algn="l" fontAlgn="t"/>
                      <a:r>
                        <a:rPr lang="it-IT" sz="1200" u="none" strike="noStrike">
                          <a:effectLst/>
                        </a:rPr>
                        <a:t>Marsala (  1903/3 / C4); Trapani ( 1905/9/C3);  Salemi (1904/3/C2)          </a:t>
                      </a:r>
                      <a:endParaRPr lang="it-IT" sz="1200" b="0" i="0" u="none" strike="noStrike">
                        <a:solidFill>
                          <a:srgbClr val="000000"/>
                        </a:solidFill>
                        <a:effectLst/>
                        <a:latin typeface="Calibri" panose="020F0502020204030204" pitchFamily="34" charset="0"/>
                      </a:endParaRPr>
                    </a:p>
                  </a:txBody>
                  <a:tcPr marL="5219" marR="5219" marT="5219" marB="0"/>
                </a:tc>
                <a:extLst>
                  <a:ext uri="{0D108BD9-81ED-4DB2-BD59-A6C34878D82A}">
                    <a16:rowId xmlns:a16="http://schemas.microsoft.com/office/drawing/2014/main" val="10009"/>
                  </a:ext>
                </a:extLst>
              </a:tr>
              <a:tr h="234855">
                <a:tc>
                  <a:txBody>
                    <a:bodyPr/>
                    <a:lstStyle/>
                    <a:p>
                      <a:pPr algn="ctr" fontAlgn="ctr"/>
                      <a:r>
                        <a:rPr lang="it-IT" sz="1200" u="none" strike="noStrike" dirty="0">
                          <a:effectLst/>
                        </a:rPr>
                        <a:t>SELINUNTE </a:t>
                      </a:r>
                      <a:endParaRPr lang="it-IT" sz="1200" b="0" i="0" u="none" strike="noStrike" dirty="0">
                        <a:solidFill>
                          <a:srgbClr val="000000"/>
                        </a:solidFill>
                        <a:effectLst/>
                        <a:latin typeface="Calibri" panose="020F0502020204030204" pitchFamily="34" charset="0"/>
                      </a:endParaRPr>
                    </a:p>
                  </a:txBody>
                  <a:tcPr marL="5219" marR="5219" marT="5219" marB="0" anchor="ctr"/>
                </a:tc>
                <a:tc>
                  <a:txBody>
                    <a:bodyPr/>
                    <a:lstStyle/>
                    <a:p>
                      <a:pPr algn="l" fontAlgn="b"/>
                      <a:r>
                        <a:rPr lang="it-IT" sz="1200" u="none" strike="noStrike">
                          <a:effectLst/>
                        </a:rPr>
                        <a:t>Castelvetrano</a:t>
                      </a:r>
                      <a:endParaRPr lang="it-IT" sz="1200" b="0" i="0" u="none" strike="noStrike">
                        <a:solidFill>
                          <a:srgbClr val="000000"/>
                        </a:solidFill>
                        <a:effectLst/>
                        <a:latin typeface="Calibri" panose="020F0502020204030204" pitchFamily="34" charset="0"/>
                      </a:endParaRPr>
                    </a:p>
                  </a:txBody>
                  <a:tcPr marL="5219" marR="5219" marT="5219" marB="0" anchor="b"/>
                </a:tc>
                <a:tc>
                  <a:txBody>
                    <a:bodyPr/>
                    <a:lstStyle/>
                    <a:p>
                      <a:pPr algn="l" fontAlgn="b"/>
                      <a:r>
                        <a:rPr lang="it-IT" sz="1200" u="none" strike="noStrike">
                          <a:effectLst/>
                        </a:rPr>
                        <a:t>Campobello di Mazara, Mazara del Vallo </a:t>
                      </a:r>
                      <a:endParaRPr lang="it-IT" sz="1200" b="0" i="0" u="none" strike="noStrike">
                        <a:solidFill>
                          <a:srgbClr val="000000"/>
                        </a:solidFill>
                        <a:effectLst/>
                        <a:latin typeface="Calibri" panose="020F0502020204030204" pitchFamily="34" charset="0"/>
                      </a:endParaRPr>
                    </a:p>
                  </a:txBody>
                  <a:tcPr marL="5219" marR="5219" marT="5219" marB="0" anchor="b"/>
                </a:tc>
                <a:tc>
                  <a:txBody>
                    <a:bodyPr/>
                    <a:lstStyle/>
                    <a:p>
                      <a:pPr algn="l" fontAlgn="b"/>
                      <a:r>
                        <a:rPr lang="it-IT" sz="1200" u="none" strike="noStrike" dirty="0">
                          <a:effectLst/>
                        </a:rPr>
                        <a:t>Castelvetrano (1902/6/C2); </a:t>
                      </a:r>
                      <a:endParaRPr lang="it-IT" sz="1200" b="0" i="0" u="none" strike="noStrike" dirty="0">
                        <a:solidFill>
                          <a:srgbClr val="000000"/>
                        </a:solidFill>
                        <a:effectLst/>
                        <a:latin typeface="Calibri" panose="020F0502020204030204" pitchFamily="34" charset="0"/>
                      </a:endParaRPr>
                    </a:p>
                  </a:txBody>
                  <a:tcPr marL="5219" marR="5219" marT="5219" marB="0" anchor="b"/>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3342626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1371600" y="1268083"/>
          <a:ext cx="9471804" cy="5046451"/>
        </p:xfrm>
        <a:graphic>
          <a:graphicData uri="http://schemas.openxmlformats.org/drawingml/2006/table">
            <a:tbl>
              <a:tblPr>
                <a:tableStyleId>{5C22544A-7EE6-4342-B048-85BDC9FD1C3A}</a:tableStyleId>
              </a:tblPr>
              <a:tblGrid>
                <a:gridCol w="991614">
                  <a:extLst>
                    <a:ext uri="{9D8B030D-6E8A-4147-A177-3AD203B41FA5}">
                      <a16:colId xmlns:a16="http://schemas.microsoft.com/office/drawing/2014/main" val="20000"/>
                    </a:ext>
                  </a:extLst>
                </a:gridCol>
                <a:gridCol w="8480190">
                  <a:extLst>
                    <a:ext uri="{9D8B030D-6E8A-4147-A177-3AD203B41FA5}">
                      <a16:colId xmlns:a16="http://schemas.microsoft.com/office/drawing/2014/main" val="20001"/>
                    </a:ext>
                  </a:extLst>
                </a:gridCol>
              </a:tblGrid>
              <a:tr h="277277">
                <a:tc gridSpan="2">
                  <a:txBody>
                    <a:bodyPr/>
                    <a:lstStyle/>
                    <a:p>
                      <a:pPr algn="ctr" fontAlgn="b"/>
                      <a:r>
                        <a:rPr lang="it-IT" sz="1400" b="1" u="none" strike="noStrike" dirty="0">
                          <a:effectLst/>
                        </a:rPr>
                        <a:t>Le «dimensioni</a:t>
                      </a:r>
                      <a:r>
                        <a:rPr lang="it-IT" sz="1400" b="1" u="none" strike="noStrike" baseline="0" dirty="0">
                          <a:effectLst/>
                        </a:rPr>
                        <a:t>»  della</a:t>
                      </a:r>
                      <a:r>
                        <a:rPr lang="it-IT" sz="1400" b="1" u="none" strike="noStrike" dirty="0">
                          <a:effectLst/>
                        </a:rPr>
                        <a:t> vocazione culturale  e attrattiva dei SLL (611)</a:t>
                      </a:r>
                      <a:endParaRPr lang="it-IT" sz="1400" b="1" i="0" u="none" strike="noStrike" dirty="0">
                        <a:solidFill>
                          <a:srgbClr val="000000"/>
                        </a:solidFill>
                        <a:effectLst/>
                        <a:latin typeface="Calibri" panose="020F0502020204030204" pitchFamily="34" charset="0"/>
                      </a:endParaRPr>
                    </a:p>
                  </a:txBody>
                  <a:tcPr marL="7620" marR="7620" marT="7620" marB="0" anchor="b"/>
                </a:tc>
                <a:tc hMerge="1">
                  <a:txBody>
                    <a:bodyPr/>
                    <a:lstStyle/>
                    <a:p>
                      <a:endParaRPr lang="it-IT"/>
                    </a:p>
                  </a:txBody>
                  <a:tcPr/>
                </a:tc>
                <a:extLst>
                  <a:ext uri="{0D108BD9-81ED-4DB2-BD59-A6C34878D82A}">
                    <a16:rowId xmlns:a16="http://schemas.microsoft.com/office/drawing/2014/main" val="10000"/>
                  </a:ext>
                </a:extLst>
              </a:tr>
              <a:tr h="266186">
                <a:tc>
                  <a:txBody>
                    <a:bodyPr/>
                    <a:lstStyle/>
                    <a:p>
                      <a:pPr algn="ctr" fontAlgn="b"/>
                      <a:r>
                        <a:rPr lang="it-IT" sz="1100" u="none" strike="noStrike">
                          <a:effectLst/>
                        </a:rPr>
                        <a:t>1</a:t>
                      </a:r>
                      <a:endParaRPr lang="it-IT" sz="11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it-IT" sz="1400" b="1" u="none" strike="noStrike" dirty="0">
                          <a:effectLst/>
                        </a:rPr>
                        <a:t>Patrimonio culturale e paesaggistico </a:t>
                      </a:r>
                      <a:endParaRPr lang="it-IT" sz="1400" b="1"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1"/>
                  </a:ext>
                </a:extLst>
              </a:tr>
              <a:tr h="1064747">
                <a:tc>
                  <a:txBody>
                    <a:bodyPr/>
                    <a:lstStyle/>
                    <a:p>
                      <a:pPr algn="ctr" fontAlgn="b"/>
                      <a:r>
                        <a:rPr lang="it-IT" sz="1100" u="none" strike="noStrike" dirty="0">
                          <a:effectLst/>
                        </a:rPr>
                        <a:t>2</a:t>
                      </a:r>
                      <a:endParaRPr lang="it-IT"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it-IT" sz="1400" b="1" u="none" strike="noStrike" dirty="0">
                          <a:effectLst/>
                        </a:rPr>
                        <a:t>Tessuto produttivo e cultural</a:t>
                      </a:r>
                      <a:r>
                        <a:rPr lang="it-IT" sz="1400" u="none" strike="noStrike" dirty="0">
                          <a:effectLst/>
                        </a:rPr>
                        <a:t>e. (i) imprese dell'industria culturale; (ii) le industrie creative; (iii) imprese di produzione di prodotti (anche alimentari) con forti tratti identitari; (iv) attività di formazione culturale; (v) istituzioni non profit culturali e artistiche </a:t>
                      </a:r>
                      <a:endParaRPr lang="it-IT" sz="14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2"/>
                  </a:ext>
                </a:extLst>
              </a:tr>
              <a:tr h="266186">
                <a:tc>
                  <a:txBody>
                    <a:bodyPr/>
                    <a:lstStyle/>
                    <a:p>
                      <a:pPr algn="l" fontAlgn="b"/>
                      <a:endParaRPr lang="it-IT" sz="11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endParaRPr lang="it-IT" sz="14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3"/>
                  </a:ext>
                </a:extLst>
              </a:tr>
              <a:tr h="277277">
                <a:tc gridSpan="2">
                  <a:txBody>
                    <a:bodyPr/>
                    <a:lstStyle/>
                    <a:p>
                      <a:pPr algn="ctr" fontAlgn="b"/>
                      <a:r>
                        <a:rPr lang="it-IT" sz="1400" b="1" u="none" strike="noStrike" dirty="0">
                          <a:effectLst/>
                        </a:rPr>
                        <a:t>Tassonomia dei SLL (611)</a:t>
                      </a:r>
                      <a:endParaRPr lang="it-IT" sz="1400" b="1" i="0" u="none" strike="noStrike" dirty="0">
                        <a:solidFill>
                          <a:srgbClr val="000000"/>
                        </a:solidFill>
                        <a:effectLst/>
                        <a:latin typeface="Calibri" panose="020F0502020204030204" pitchFamily="34" charset="0"/>
                      </a:endParaRPr>
                    </a:p>
                  </a:txBody>
                  <a:tcPr marL="7620" marR="7620" marT="7620" marB="0" anchor="b"/>
                </a:tc>
                <a:tc hMerge="1">
                  <a:txBody>
                    <a:bodyPr/>
                    <a:lstStyle/>
                    <a:p>
                      <a:endParaRPr lang="it-IT"/>
                    </a:p>
                  </a:txBody>
                  <a:tcPr/>
                </a:tc>
                <a:extLst>
                  <a:ext uri="{0D108BD9-81ED-4DB2-BD59-A6C34878D82A}">
                    <a16:rowId xmlns:a16="http://schemas.microsoft.com/office/drawing/2014/main" val="10004"/>
                  </a:ext>
                </a:extLst>
              </a:tr>
              <a:tr h="499100">
                <a:tc>
                  <a:txBody>
                    <a:bodyPr/>
                    <a:lstStyle/>
                    <a:p>
                      <a:pPr algn="ctr" fontAlgn="b"/>
                      <a:r>
                        <a:rPr lang="it-IT" sz="1100" u="none" strike="noStrike">
                          <a:effectLst/>
                        </a:rPr>
                        <a:t>1</a:t>
                      </a:r>
                      <a:endParaRPr lang="it-IT" sz="11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it-IT" sz="1400" b="1" u="none" strike="noStrike" dirty="0">
                          <a:effectLst/>
                        </a:rPr>
                        <a:t>Grande Bellezza </a:t>
                      </a:r>
                      <a:r>
                        <a:rPr lang="it-IT" sz="1400" u="none" strike="noStrike" dirty="0">
                          <a:effectLst/>
                        </a:rPr>
                        <a:t>: </a:t>
                      </a:r>
                      <a:r>
                        <a:rPr lang="it-IT" sz="1400" u="none" strike="noStrike" dirty="0" err="1">
                          <a:effectLst/>
                        </a:rPr>
                        <a:t>Sll</a:t>
                      </a:r>
                      <a:r>
                        <a:rPr lang="it-IT" sz="1400" u="none" strike="noStrike" dirty="0">
                          <a:effectLst/>
                        </a:rPr>
                        <a:t> valori alti delle due dimensioni prima individuate </a:t>
                      </a:r>
                      <a:endParaRPr lang="it-IT" sz="14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5"/>
                  </a:ext>
                </a:extLst>
              </a:tr>
              <a:tr h="532373">
                <a:tc>
                  <a:txBody>
                    <a:bodyPr/>
                    <a:lstStyle/>
                    <a:p>
                      <a:pPr algn="ctr" fontAlgn="b"/>
                      <a:r>
                        <a:rPr lang="it-IT" sz="1100" u="none" strike="noStrike">
                          <a:effectLst/>
                        </a:rPr>
                        <a:t>2</a:t>
                      </a:r>
                      <a:endParaRPr lang="it-IT" sz="11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it-IT" sz="1400" b="1" u="none" strike="noStrike" dirty="0">
                          <a:effectLst/>
                        </a:rPr>
                        <a:t>Potenzialità del Patrimonio </a:t>
                      </a:r>
                      <a:r>
                        <a:rPr lang="it-IT" sz="1400" u="none" strike="noStrike" dirty="0">
                          <a:effectLst/>
                        </a:rPr>
                        <a:t>: </a:t>
                      </a:r>
                      <a:r>
                        <a:rPr lang="it-IT" sz="1400" u="none" strike="noStrike" dirty="0" err="1">
                          <a:effectLst/>
                        </a:rPr>
                        <a:t>Sll</a:t>
                      </a:r>
                      <a:r>
                        <a:rPr lang="it-IT" sz="1400" u="none" strike="noStrike" dirty="0">
                          <a:effectLst/>
                        </a:rPr>
                        <a:t> valori elevati per la prima dimensione e bassi per la seconda </a:t>
                      </a:r>
                      <a:endParaRPr lang="it-IT" sz="14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6"/>
                  </a:ext>
                </a:extLst>
              </a:tr>
              <a:tr h="532373">
                <a:tc>
                  <a:txBody>
                    <a:bodyPr/>
                    <a:lstStyle/>
                    <a:p>
                      <a:pPr algn="ctr" fontAlgn="b"/>
                      <a:r>
                        <a:rPr lang="it-IT" sz="1100" u="none" strike="noStrike">
                          <a:effectLst/>
                        </a:rPr>
                        <a:t>3</a:t>
                      </a:r>
                      <a:endParaRPr lang="it-IT" sz="11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it-IT" sz="1400" b="1" u="none" strike="noStrike" dirty="0">
                          <a:effectLst/>
                        </a:rPr>
                        <a:t>Imprenditorialità culturale </a:t>
                      </a:r>
                      <a:r>
                        <a:rPr lang="it-IT" sz="1400" u="none" strike="noStrike" dirty="0">
                          <a:effectLst/>
                        </a:rPr>
                        <a:t>: </a:t>
                      </a:r>
                      <a:r>
                        <a:rPr lang="it-IT" sz="1400" u="none" strike="noStrike" dirty="0" err="1">
                          <a:effectLst/>
                        </a:rPr>
                        <a:t>Sll</a:t>
                      </a:r>
                      <a:r>
                        <a:rPr lang="it-IT" sz="1400" u="none" strike="noStrike" dirty="0">
                          <a:effectLst/>
                        </a:rPr>
                        <a:t> con alti valori della seconda dimensione e bassi per la prima</a:t>
                      </a:r>
                      <a:endParaRPr lang="it-IT" sz="14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7"/>
                  </a:ext>
                </a:extLst>
              </a:tr>
              <a:tr h="532373">
                <a:tc>
                  <a:txBody>
                    <a:bodyPr/>
                    <a:lstStyle/>
                    <a:p>
                      <a:pPr algn="ctr" fontAlgn="b"/>
                      <a:r>
                        <a:rPr lang="it-IT" sz="1100" u="none" strike="noStrike">
                          <a:effectLst/>
                        </a:rPr>
                        <a:t>4</a:t>
                      </a:r>
                      <a:endParaRPr lang="it-IT" sz="11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it-IT" sz="1400" b="1" u="none" strike="noStrike" dirty="0">
                          <a:effectLst/>
                        </a:rPr>
                        <a:t>Volano del turismo </a:t>
                      </a:r>
                      <a:r>
                        <a:rPr lang="it-IT" sz="1400" u="none" strike="noStrike" dirty="0">
                          <a:effectLst/>
                        </a:rPr>
                        <a:t>: </a:t>
                      </a:r>
                      <a:r>
                        <a:rPr lang="it-IT" sz="1400" u="none" strike="noStrike" dirty="0" err="1">
                          <a:effectLst/>
                        </a:rPr>
                        <a:t>Sll</a:t>
                      </a:r>
                      <a:r>
                        <a:rPr lang="it-IT" sz="1400" u="none" strike="noStrike" dirty="0">
                          <a:effectLst/>
                        </a:rPr>
                        <a:t> valori medio bassi per il primo ed il secondo indicatore, con aree di forte sviluppo turistico </a:t>
                      </a:r>
                      <a:endParaRPr lang="it-IT" sz="14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8"/>
                  </a:ext>
                </a:extLst>
              </a:tr>
              <a:tr h="532373">
                <a:tc>
                  <a:txBody>
                    <a:bodyPr/>
                    <a:lstStyle/>
                    <a:p>
                      <a:pPr algn="ctr" fontAlgn="b"/>
                      <a:r>
                        <a:rPr lang="it-IT" sz="1100" u="none" strike="noStrike">
                          <a:effectLst/>
                        </a:rPr>
                        <a:t>5</a:t>
                      </a:r>
                      <a:endParaRPr lang="it-IT" sz="11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it-IT" sz="1400" b="1" u="none" strike="noStrike" dirty="0">
                          <a:effectLst/>
                        </a:rPr>
                        <a:t>Perifericità culturale </a:t>
                      </a:r>
                      <a:r>
                        <a:rPr lang="it-IT" sz="1400" u="none" strike="noStrike" dirty="0">
                          <a:effectLst/>
                        </a:rPr>
                        <a:t>: </a:t>
                      </a:r>
                      <a:r>
                        <a:rPr lang="it-IT" sz="1400" u="none" strike="noStrike" dirty="0" err="1">
                          <a:effectLst/>
                        </a:rPr>
                        <a:t>Sll</a:t>
                      </a:r>
                      <a:r>
                        <a:rPr lang="it-IT" sz="1400" u="none" strike="noStrike" dirty="0">
                          <a:effectLst/>
                        </a:rPr>
                        <a:t> dotazione livelli inferiori agli standard per i due indicatori </a:t>
                      </a:r>
                      <a:endParaRPr lang="it-IT" sz="14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9"/>
                  </a:ext>
                </a:extLst>
              </a:tr>
              <a:tr h="266186">
                <a:tc>
                  <a:txBody>
                    <a:bodyPr/>
                    <a:lstStyle/>
                    <a:p>
                      <a:pPr algn="l" fontAlgn="b"/>
                      <a:endParaRPr lang="it-IT" sz="11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endParaRPr lang="it-IT" sz="14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37212917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665669" y="1356094"/>
          <a:ext cx="11066255" cy="4705401"/>
        </p:xfrm>
        <a:graphic>
          <a:graphicData uri="http://schemas.openxmlformats.org/drawingml/2006/table">
            <a:tbl>
              <a:tblPr>
                <a:tableStyleId>{5C22544A-7EE6-4342-B048-85BDC9FD1C3A}</a:tableStyleId>
              </a:tblPr>
              <a:tblGrid>
                <a:gridCol w="2372256">
                  <a:extLst>
                    <a:ext uri="{9D8B030D-6E8A-4147-A177-3AD203B41FA5}">
                      <a16:colId xmlns:a16="http://schemas.microsoft.com/office/drawing/2014/main" val="20000"/>
                    </a:ext>
                  </a:extLst>
                </a:gridCol>
                <a:gridCol w="1641345">
                  <a:extLst>
                    <a:ext uri="{9D8B030D-6E8A-4147-A177-3AD203B41FA5}">
                      <a16:colId xmlns:a16="http://schemas.microsoft.com/office/drawing/2014/main" val="20001"/>
                    </a:ext>
                  </a:extLst>
                </a:gridCol>
                <a:gridCol w="1795221">
                  <a:extLst>
                    <a:ext uri="{9D8B030D-6E8A-4147-A177-3AD203B41FA5}">
                      <a16:colId xmlns:a16="http://schemas.microsoft.com/office/drawing/2014/main" val="20002"/>
                    </a:ext>
                  </a:extLst>
                </a:gridCol>
                <a:gridCol w="1641345">
                  <a:extLst>
                    <a:ext uri="{9D8B030D-6E8A-4147-A177-3AD203B41FA5}">
                      <a16:colId xmlns:a16="http://schemas.microsoft.com/office/drawing/2014/main" val="20003"/>
                    </a:ext>
                  </a:extLst>
                </a:gridCol>
                <a:gridCol w="1974743">
                  <a:extLst>
                    <a:ext uri="{9D8B030D-6E8A-4147-A177-3AD203B41FA5}">
                      <a16:colId xmlns:a16="http://schemas.microsoft.com/office/drawing/2014/main" val="20004"/>
                    </a:ext>
                  </a:extLst>
                </a:gridCol>
                <a:gridCol w="1641345">
                  <a:extLst>
                    <a:ext uri="{9D8B030D-6E8A-4147-A177-3AD203B41FA5}">
                      <a16:colId xmlns:a16="http://schemas.microsoft.com/office/drawing/2014/main" val="20005"/>
                    </a:ext>
                  </a:extLst>
                </a:gridCol>
              </a:tblGrid>
              <a:tr h="280868">
                <a:tc>
                  <a:txBody>
                    <a:bodyPr/>
                    <a:lstStyle/>
                    <a:p>
                      <a:pPr algn="ctr" fontAlgn="b"/>
                      <a:r>
                        <a:rPr lang="it-IT" sz="1200" b="1" u="none" strike="noStrike" dirty="0">
                          <a:effectLst/>
                        </a:rPr>
                        <a:t>Attrattore fascia "A"</a:t>
                      </a:r>
                      <a:endParaRPr lang="it-IT" sz="1200" b="1" i="0" u="none" strike="noStrike" dirty="0">
                        <a:solidFill>
                          <a:srgbClr val="000000"/>
                        </a:solidFill>
                        <a:effectLst/>
                        <a:latin typeface="Calibri" panose="020F0502020204030204" pitchFamily="34" charset="0"/>
                      </a:endParaRPr>
                    </a:p>
                  </a:txBody>
                  <a:tcPr marL="7311" marR="7311" marT="7311" marB="0" anchor="b"/>
                </a:tc>
                <a:tc gridSpan="5">
                  <a:txBody>
                    <a:bodyPr/>
                    <a:lstStyle/>
                    <a:p>
                      <a:pPr algn="ctr" fontAlgn="b"/>
                      <a:r>
                        <a:rPr lang="it-IT" sz="1300" b="1" u="none" strike="noStrike" dirty="0">
                          <a:effectLst/>
                        </a:rPr>
                        <a:t>Vocazione Culturale ed Attrattiva dei Sistemi Locali di Lavoro - dei Territori "A", "B" e "C" </a:t>
                      </a:r>
                      <a:endParaRPr lang="it-IT" sz="1300" b="1" i="0" u="none" strike="noStrike" dirty="0">
                        <a:solidFill>
                          <a:srgbClr val="000000"/>
                        </a:solidFill>
                        <a:effectLst/>
                        <a:latin typeface="Calibri" panose="020F0502020204030204" pitchFamily="34" charset="0"/>
                      </a:endParaRPr>
                    </a:p>
                  </a:txBody>
                  <a:tcPr marL="7311" marR="7311" marT="7311" marB="0" anchor="b"/>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0000"/>
                  </a:ext>
                </a:extLst>
              </a:tr>
              <a:tr h="486838">
                <a:tc>
                  <a:txBody>
                    <a:bodyPr/>
                    <a:lstStyle/>
                    <a:p>
                      <a:pPr algn="ctr" fontAlgn="b"/>
                      <a:r>
                        <a:rPr lang="it-IT" sz="1200" b="1" u="none" strike="noStrike" dirty="0">
                          <a:effectLst/>
                        </a:rPr>
                        <a:t>Denominazione</a:t>
                      </a:r>
                      <a:endParaRPr lang="it-IT" sz="1200" b="1" i="0" u="none" strike="noStrike" dirty="0">
                        <a:solidFill>
                          <a:srgbClr val="000000"/>
                        </a:solidFill>
                        <a:effectLst/>
                        <a:latin typeface="Calibri" panose="020F0502020204030204" pitchFamily="34" charset="0"/>
                      </a:endParaRPr>
                    </a:p>
                  </a:txBody>
                  <a:tcPr marL="7311" marR="7311" marT="7311" marB="0" anchor="b"/>
                </a:tc>
                <a:tc>
                  <a:txBody>
                    <a:bodyPr/>
                    <a:lstStyle/>
                    <a:p>
                      <a:pPr algn="ctr" fontAlgn="b"/>
                      <a:r>
                        <a:rPr lang="it-IT" sz="1200" b="1" u="none" strike="noStrike" dirty="0">
                          <a:effectLst/>
                        </a:rPr>
                        <a:t>La grande bellezza </a:t>
                      </a:r>
                      <a:endParaRPr lang="it-IT" sz="1200" b="1" i="0" u="none" strike="noStrike" dirty="0">
                        <a:solidFill>
                          <a:srgbClr val="000000"/>
                        </a:solidFill>
                        <a:effectLst/>
                        <a:latin typeface="Calibri" panose="020F0502020204030204" pitchFamily="34" charset="0"/>
                      </a:endParaRPr>
                    </a:p>
                  </a:txBody>
                  <a:tcPr marL="7311" marR="7311" marT="7311" marB="0" anchor="b"/>
                </a:tc>
                <a:tc>
                  <a:txBody>
                    <a:bodyPr/>
                    <a:lstStyle/>
                    <a:p>
                      <a:pPr algn="ctr" fontAlgn="b"/>
                      <a:r>
                        <a:rPr lang="it-IT" sz="1200" b="1" u="none" strike="noStrike" dirty="0">
                          <a:effectLst/>
                        </a:rPr>
                        <a:t>La potenzialità del patrimonio </a:t>
                      </a:r>
                      <a:endParaRPr lang="it-IT" sz="1200" b="1" i="0" u="none" strike="noStrike" dirty="0">
                        <a:solidFill>
                          <a:srgbClr val="000000"/>
                        </a:solidFill>
                        <a:effectLst/>
                        <a:latin typeface="Calibri" panose="020F0502020204030204" pitchFamily="34" charset="0"/>
                      </a:endParaRPr>
                    </a:p>
                  </a:txBody>
                  <a:tcPr marL="7311" marR="7311" marT="7311" marB="0" anchor="b"/>
                </a:tc>
                <a:tc>
                  <a:txBody>
                    <a:bodyPr/>
                    <a:lstStyle/>
                    <a:p>
                      <a:pPr algn="ctr" fontAlgn="b"/>
                      <a:r>
                        <a:rPr lang="it-IT" sz="1200" b="1" u="none" strike="noStrike" dirty="0">
                          <a:effectLst/>
                        </a:rPr>
                        <a:t>L'imprenditorialità culturale </a:t>
                      </a:r>
                      <a:endParaRPr lang="it-IT" sz="1200" b="1" i="0" u="none" strike="noStrike" dirty="0">
                        <a:solidFill>
                          <a:srgbClr val="000000"/>
                        </a:solidFill>
                        <a:effectLst/>
                        <a:latin typeface="Calibri" panose="020F0502020204030204" pitchFamily="34" charset="0"/>
                      </a:endParaRPr>
                    </a:p>
                  </a:txBody>
                  <a:tcPr marL="7311" marR="7311" marT="7311" marB="0" anchor="b"/>
                </a:tc>
                <a:tc>
                  <a:txBody>
                    <a:bodyPr/>
                    <a:lstStyle/>
                    <a:p>
                      <a:pPr algn="ctr" fontAlgn="b"/>
                      <a:r>
                        <a:rPr lang="it-IT" sz="1200" b="1" u="none" strike="noStrike" dirty="0">
                          <a:effectLst/>
                        </a:rPr>
                        <a:t>Il volano del turismo </a:t>
                      </a:r>
                      <a:endParaRPr lang="it-IT" sz="1200" b="1" i="0" u="none" strike="noStrike" dirty="0">
                        <a:solidFill>
                          <a:srgbClr val="000000"/>
                        </a:solidFill>
                        <a:effectLst/>
                        <a:latin typeface="Calibri" panose="020F0502020204030204" pitchFamily="34" charset="0"/>
                      </a:endParaRPr>
                    </a:p>
                  </a:txBody>
                  <a:tcPr marL="7311" marR="7311" marT="7311" marB="0" anchor="b"/>
                </a:tc>
                <a:tc>
                  <a:txBody>
                    <a:bodyPr/>
                    <a:lstStyle/>
                    <a:p>
                      <a:pPr algn="ctr" fontAlgn="b"/>
                      <a:r>
                        <a:rPr lang="it-IT" sz="1200" b="1" u="none" strike="noStrike" dirty="0">
                          <a:effectLst/>
                        </a:rPr>
                        <a:t>La perifericità culturale </a:t>
                      </a:r>
                      <a:endParaRPr lang="it-IT" sz="1200" b="1" i="0" u="none" strike="noStrike" dirty="0">
                        <a:solidFill>
                          <a:srgbClr val="000000"/>
                        </a:solidFill>
                        <a:effectLst/>
                        <a:latin typeface="Calibri" panose="020F0502020204030204" pitchFamily="34" charset="0"/>
                      </a:endParaRPr>
                    </a:p>
                  </a:txBody>
                  <a:tcPr marL="7311" marR="7311" marT="7311" marB="0" anchor="b"/>
                </a:tc>
                <a:extLst>
                  <a:ext uri="{0D108BD9-81ED-4DB2-BD59-A6C34878D82A}">
                    <a16:rowId xmlns:a16="http://schemas.microsoft.com/office/drawing/2014/main" val="10001"/>
                  </a:ext>
                </a:extLst>
              </a:tr>
              <a:tr h="224694">
                <a:tc>
                  <a:txBody>
                    <a:bodyPr/>
                    <a:lstStyle/>
                    <a:p>
                      <a:pPr algn="ctr" fontAlgn="b"/>
                      <a:r>
                        <a:rPr lang="it-IT" sz="1100" u="none" strike="noStrike">
                          <a:effectLst/>
                        </a:rPr>
                        <a:t> </a:t>
                      </a:r>
                      <a:endParaRPr lang="it-IT" sz="1100" b="0" i="0" u="none" strike="noStrike">
                        <a:solidFill>
                          <a:srgbClr val="000000"/>
                        </a:solidFill>
                        <a:effectLst/>
                        <a:latin typeface="Calibri" panose="020F0502020204030204" pitchFamily="34" charset="0"/>
                      </a:endParaRPr>
                    </a:p>
                  </a:txBody>
                  <a:tcPr marL="7311" marR="7311" marT="7311" marB="0" anchor="b"/>
                </a:tc>
                <a:tc>
                  <a:txBody>
                    <a:bodyPr/>
                    <a:lstStyle/>
                    <a:p>
                      <a:pPr algn="ctr" fontAlgn="b"/>
                      <a:r>
                        <a:rPr lang="it-IT" sz="1100" b="1" u="none" strike="noStrike" dirty="0">
                          <a:effectLst/>
                        </a:rPr>
                        <a:t>C1</a:t>
                      </a:r>
                      <a:endParaRPr lang="it-IT" sz="1100" b="1" i="0" u="none" strike="noStrike" dirty="0">
                        <a:solidFill>
                          <a:srgbClr val="000000"/>
                        </a:solidFill>
                        <a:effectLst/>
                        <a:latin typeface="Calibri" panose="020F0502020204030204" pitchFamily="34" charset="0"/>
                      </a:endParaRPr>
                    </a:p>
                  </a:txBody>
                  <a:tcPr marL="7311" marR="7311" marT="7311" marB="0" anchor="b"/>
                </a:tc>
                <a:tc>
                  <a:txBody>
                    <a:bodyPr/>
                    <a:lstStyle/>
                    <a:p>
                      <a:pPr algn="ctr" fontAlgn="b"/>
                      <a:r>
                        <a:rPr lang="it-IT" sz="1100" b="1" u="none" strike="noStrike" dirty="0">
                          <a:effectLst/>
                        </a:rPr>
                        <a:t>C2</a:t>
                      </a:r>
                      <a:endParaRPr lang="it-IT" sz="1100" b="1" i="0" u="none" strike="noStrike" dirty="0">
                        <a:solidFill>
                          <a:srgbClr val="000000"/>
                        </a:solidFill>
                        <a:effectLst/>
                        <a:latin typeface="Calibri" panose="020F0502020204030204" pitchFamily="34" charset="0"/>
                      </a:endParaRPr>
                    </a:p>
                  </a:txBody>
                  <a:tcPr marL="7311" marR="7311" marT="7311" marB="0" anchor="b"/>
                </a:tc>
                <a:tc>
                  <a:txBody>
                    <a:bodyPr/>
                    <a:lstStyle/>
                    <a:p>
                      <a:pPr algn="ctr" fontAlgn="b"/>
                      <a:r>
                        <a:rPr lang="it-IT" sz="1100" b="1" u="none" strike="noStrike" dirty="0">
                          <a:effectLst/>
                        </a:rPr>
                        <a:t>C3</a:t>
                      </a:r>
                      <a:endParaRPr lang="it-IT" sz="1100" b="1" i="0" u="none" strike="noStrike" dirty="0">
                        <a:solidFill>
                          <a:srgbClr val="000000"/>
                        </a:solidFill>
                        <a:effectLst/>
                        <a:latin typeface="Calibri" panose="020F0502020204030204" pitchFamily="34" charset="0"/>
                      </a:endParaRPr>
                    </a:p>
                  </a:txBody>
                  <a:tcPr marL="7311" marR="7311" marT="7311" marB="0" anchor="b"/>
                </a:tc>
                <a:tc>
                  <a:txBody>
                    <a:bodyPr/>
                    <a:lstStyle/>
                    <a:p>
                      <a:pPr algn="ctr" fontAlgn="b"/>
                      <a:r>
                        <a:rPr lang="it-IT" sz="1100" b="1" u="none" strike="noStrike" dirty="0">
                          <a:effectLst/>
                        </a:rPr>
                        <a:t>C4</a:t>
                      </a:r>
                      <a:endParaRPr lang="it-IT" sz="1100" b="1" i="0" u="none" strike="noStrike" dirty="0">
                        <a:solidFill>
                          <a:srgbClr val="000000"/>
                        </a:solidFill>
                        <a:effectLst/>
                        <a:latin typeface="Calibri" panose="020F0502020204030204" pitchFamily="34" charset="0"/>
                      </a:endParaRPr>
                    </a:p>
                  </a:txBody>
                  <a:tcPr marL="7311" marR="7311" marT="7311" marB="0" anchor="b"/>
                </a:tc>
                <a:tc>
                  <a:txBody>
                    <a:bodyPr/>
                    <a:lstStyle/>
                    <a:p>
                      <a:pPr algn="ctr" fontAlgn="b"/>
                      <a:r>
                        <a:rPr lang="it-IT" sz="1100" b="1" u="none" strike="noStrike" dirty="0">
                          <a:effectLst/>
                        </a:rPr>
                        <a:t>C5 </a:t>
                      </a:r>
                      <a:endParaRPr lang="it-IT" sz="1100" b="1" i="0" u="none" strike="noStrike" dirty="0">
                        <a:solidFill>
                          <a:srgbClr val="000000"/>
                        </a:solidFill>
                        <a:effectLst/>
                        <a:latin typeface="Calibri" panose="020F0502020204030204" pitchFamily="34" charset="0"/>
                      </a:endParaRPr>
                    </a:p>
                  </a:txBody>
                  <a:tcPr marL="7311" marR="7311" marT="7311" marB="0" anchor="b"/>
                </a:tc>
                <a:extLst>
                  <a:ext uri="{0D108BD9-81ED-4DB2-BD59-A6C34878D82A}">
                    <a16:rowId xmlns:a16="http://schemas.microsoft.com/office/drawing/2014/main" val="10002"/>
                  </a:ext>
                </a:extLst>
              </a:tr>
              <a:tr h="224694">
                <a:tc>
                  <a:txBody>
                    <a:bodyPr/>
                    <a:lstStyle/>
                    <a:p>
                      <a:pPr algn="l" fontAlgn="b"/>
                      <a:r>
                        <a:rPr lang="it-IT" sz="1100" b="1" u="none" strike="noStrike" dirty="0">
                          <a:effectLst/>
                        </a:rPr>
                        <a:t>VILLA ROMANA DEL CASALE </a:t>
                      </a:r>
                      <a:endParaRPr lang="it-IT" sz="1100" b="1" i="0" u="none" strike="noStrike" dirty="0">
                        <a:solidFill>
                          <a:srgbClr val="000000"/>
                        </a:solidFill>
                        <a:effectLst/>
                        <a:latin typeface="Calibri" panose="020F0502020204030204" pitchFamily="34" charset="0"/>
                      </a:endParaRPr>
                    </a:p>
                  </a:txBody>
                  <a:tcPr marL="7311" marR="7311" marT="7311" marB="0" anchor="b"/>
                </a:tc>
                <a:tc>
                  <a:txBody>
                    <a:bodyPr/>
                    <a:lstStyle/>
                    <a:p>
                      <a:pPr algn="l" fontAlgn="b"/>
                      <a:r>
                        <a:rPr lang="it-IT" sz="1100" u="none" strike="noStrike">
                          <a:effectLst/>
                        </a:rPr>
                        <a:t> </a:t>
                      </a:r>
                      <a:endParaRPr lang="it-IT" sz="1100" b="0" i="0" u="none" strike="noStrike">
                        <a:solidFill>
                          <a:srgbClr val="000000"/>
                        </a:solidFill>
                        <a:effectLst/>
                        <a:latin typeface="Calibri" panose="020F0502020204030204" pitchFamily="34" charset="0"/>
                      </a:endParaRPr>
                    </a:p>
                  </a:txBody>
                  <a:tcPr marL="7311" marR="7311" marT="7311" marB="0" anchor="b"/>
                </a:tc>
                <a:tc>
                  <a:txBody>
                    <a:bodyPr/>
                    <a:lstStyle/>
                    <a:p>
                      <a:pPr algn="l" fontAlgn="b"/>
                      <a:r>
                        <a:rPr lang="it-IT" sz="1100" u="none" strike="noStrike">
                          <a:effectLst/>
                        </a:rPr>
                        <a:t>1951 = Piazza Armerina</a:t>
                      </a:r>
                      <a:endParaRPr lang="it-IT" sz="1100" b="0" i="0" u="none" strike="noStrike">
                        <a:solidFill>
                          <a:srgbClr val="000000"/>
                        </a:solidFill>
                        <a:effectLst/>
                        <a:latin typeface="Calibri" panose="020F0502020204030204" pitchFamily="34" charset="0"/>
                      </a:endParaRPr>
                    </a:p>
                  </a:txBody>
                  <a:tcPr marL="7311" marR="7311" marT="7311" marB="0" anchor="b"/>
                </a:tc>
                <a:tc>
                  <a:txBody>
                    <a:bodyPr/>
                    <a:lstStyle/>
                    <a:p>
                      <a:pPr algn="l" fontAlgn="b"/>
                      <a:r>
                        <a:rPr lang="it-IT" sz="1100" u="none" strike="noStrike">
                          <a:effectLst/>
                        </a:rPr>
                        <a:t> </a:t>
                      </a:r>
                      <a:endParaRPr lang="it-IT" sz="1100" b="0" i="0" u="none" strike="noStrike">
                        <a:solidFill>
                          <a:srgbClr val="000000"/>
                        </a:solidFill>
                        <a:effectLst/>
                        <a:latin typeface="Calibri" panose="020F0502020204030204" pitchFamily="34" charset="0"/>
                      </a:endParaRPr>
                    </a:p>
                  </a:txBody>
                  <a:tcPr marL="7311" marR="7311" marT="7311" marB="0" anchor="b"/>
                </a:tc>
                <a:tc>
                  <a:txBody>
                    <a:bodyPr/>
                    <a:lstStyle/>
                    <a:p>
                      <a:pPr algn="l" fontAlgn="b"/>
                      <a:r>
                        <a:rPr lang="it-IT" sz="1100" u="none" strike="noStrike">
                          <a:effectLst/>
                        </a:rPr>
                        <a:t>1947= Riesi // 1944 Gela </a:t>
                      </a:r>
                      <a:endParaRPr lang="it-IT" sz="1100" b="0" i="0" u="none" strike="noStrike">
                        <a:solidFill>
                          <a:srgbClr val="000000"/>
                        </a:solidFill>
                        <a:effectLst/>
                        <a:latin typeface="Calibri" panose="020F0502020204030204" pitchFamily="34" charset="0"/>
                      </a:endParaRPr>
                    </a:p>
                  </a:txBody>
                  <a:tcPr marL="7311" marR="7311" marT="7311" marB="0" anchor="b"/>
                </a:tc>
                <a:tc>
                  <a:txBody>
                    <a:bodyPr/>
                    <a:lstStyle/>
                    <a:p>
                      <a:pPr algn="l" fontAlgn="b"/>
                      <a:r>
                        <a:rPr lang="it-IT" sz="1100" u="none" strike="noStrike">
                          <a:effectLst/>
                        </a:rPr>
                        <a:t>1945 = Mazzarino </a:t>
                      </a:r>
                      <a:endParaRPr lang="it-IT" sz="1100" b="0" i="0" u="none" strike="noStrike">
                        <a:solidFill>
                          <a:srgbClr val="000000"/>
                        </a:solidFill>
                        <a:effectLst/>
                        <a:latin typeface="Calibri" panose="020F0502020204030204" pitchFamily="34" charset="0"/>
                      </a:endParaRPr>
                    </a:p>
                  </a:txBody>
                  <a:tcPr marL="7311" marR="7311" marT="7311" marB="0" anchor="b"/>
                </a:tc>
                <a:extLst>
                  <a:ext uri="{0D108BD9-81ED-4DB2-BD59-A6C34878D82A}">
                    <a16:rowId xmlns:a16="http://schemas.microsoft.com/office/drawing/2014/main" val="10003"/>
                  </a:ext>
                </a:extLst>
              </a:tr>
              <a:tr h="449388">
                <a:tc>
                  <a:txBody>
                    <a:bodyPr/>
                    <a:lstStyle/>
                    <a:p>
                      <a:pPr algn="l" fontAlgn="b"/>
                      <a:r>
                        <a:rPr lang="it-IT" sz="1100" b="1" u="none" strike="noStrike" dirty="0">
                          <a:effectLst/>
                        </a:rPr>
                        <a:t>VALLE DEI TEMPLI - AREA ARCHEOLOGICA DI AGRIGENTO </a:t>
                      </a:r>
                      <a:endParaRPr lang="it-IT" sz="1100" b="1" i="0" u="none" strike="noStrike" dirty="0">
                        <a:solidFill>
                          <a:srgbClr val="000000"/>
                        </a:solidFill>
                        <a:effectLst/>
                        <a:latin typeface="Calibri" panose="020F0502020204030204" pitchFamily="34" charset="0"/>
                      </a:endParaRPr>
                    </a:p>
                  </a:txBody>
                  <a:tcPr marL="7311" marR="7311" marT="7311" marB="0" anchor="b"/>
                </a:tc>
                <a:tc>
                  <a:txBody>
                    <a:bodyPr/>
                    <a:lstStyle/>
                    <a:p>
                      <a:pPr algn="l" fontAlgn="b"/>
                      <a:r>
                        <a:rPr lang="it-IT" sz="1100" u="none" strike="noStrike">
                          <a:effectLst/>
                        </a:rPr>
                        <a:t> </a:t>
                      </a:r>
                      <a:endParaRPr lang="it-IT" sz="1100" b="0" i="0" u="none" strike="noStrike">
                        <a:solidFill>
                          <a:srgbClr val="000000"/>
                        </a:solidFill>
                        <a:effectLst/>
                        <a:latin typeface="Calibri" panose="020F0502020204030204" pitchFamily="34" charset="0"/>
                      </a:endParaRPr>
                    </a:p>
                  </a:txBody>
                  <a:tcPr marL="7311" marR="7311" marT="7311" marB="0" anchor="b"/>
                </a:tc>
                <a:tc>
                  <a:txBody>
                    <a:bodyPr/>
                    <a:lstStyle/>
                    <a:p>
                      <a:pPr algn="l" fontAlgn="b"/>
                      <a:r>
                        <a:rPr lang="it-IT" sz="1100" u="none" strike="noStrike">
                          <a:effectLst/>
                        </a:rPr>
                        <a:t> </a:t>
                      </a:r>
                      <a:endParaRPr lang="it-IT" sz="1100" b="0" i="0" u="none" strike="noStrike">
                        <a:solidFill>
                          <a:srgbClr val="000000"/>
                        </a:solidFill>
                        <a:effectLst/>
                        <a:latin typeface="Calibri" panose="020F0502020204030204" pitchFamily="34" charset="0"/>
                      </a:endParaRPr>
                    </a:p>
                  </a:txBody>
                  <a:tcPr marL="7311" marR="7311" marT="7311" marB="0" anchor="b"/>
                </a:tc>
                <a:tc>
                  <a:txBody>
                    <a:bodyPr/>
                    <a:lstStyle/>
                    <a:p>
                      <a:pPr algn="l" fontAlgn="b"/>
                      <a:r>
                        <a:rPr lang="it-IT" sz="1100" u="none" strike="noStrike">
                          <a:effectLst/>
                        </a:rPr>
                        <a:t> </a:t>
                      </a:r>
                      <a:endParaRPr lang="it-IT" sz="1100" b="0" i="0" u="none" strike="noStrike">
                        <a:solidFill>
                          <a:srgbClr val="000000"/>
                        </a:solidFill>
                        <a:effectLst/>
                        <a:latin typeface="Calibri" panose="020F0502020204030204" pitchFamily="34" charset="0"/>
                      </a:endParaRPr>
                    </a:p>
                  </a:txBody>
                  <a:tcPr marL="7311" marR="7311" marT="7311" marB="0" anchor="b"/>
                </a:tc>
                <a:tc>
                  <a:txBody>
                    <a:bodyPr/>
                    <a:lstStyle/>
                    <a:p>
                      <a:pPr algn="l" fontAlgn="b"/>
                      <a:r>
                        <a:rPr lang="it-IT" sz="1100" u="none" strike="noStrike">
                          <a:effectLst/>
                        </a:rPr>
                        <a:t>1933: Agrigento // 1941: Ribera </a:t>
                      </a:r>
                      <a:endParaRPr lang="it-IT" sz="1100" b="0" i="0" u="none" strike="noStrike">
                        <a:solidFill>
                          <a:srgbClr val="000000"/>
                        </a:solidFill>
                        <a:effectLst/>
                        <a:latin typeface="Calibri" panose="020F0502020204030204" pitchFamily="34" charset="0"/>
                      </a:endParaRPr>
                    </a:p>
                  </a:txBody>
                  <a:tcPr marL="7311" marR="7311" marT="7311" marB="0" anchor="b"/>
                </a:tc>
                <a:tc>
                  <a:txBody>
                    <a:bodyPr/>
                    <a:lstStyle/>
                    <a:p>
                      <a:pPr algn="l" fontAlgn="b"/>
                      <a:r>
                        <a:rPr lang="it-IT" sz="1100" u="none" strike="noStrike">
                          <a:effectLst/>
                        </a:rPr>
                        <a:t> </a:t>
                      </a:r>
                      <a:endParaRPr lang="it-IT" sz="1100" b="0" i="0" u="none" strike="noStrike">
                        <a:solidFill>
                          <a:srgbClr val="000000"/>
                        </a:solidFill>
                        <a:effectLst/>
                        <a:latin typeface="Calibri" panose="020F0502020204030204" pitchFamily="34" charset="0"/>
                      </a:endParaRPr>
                    </a:p>
                  </a:txBody>
                  <a:tcPr marL="7311" marR="7311" marT="7311" marB="0" anchor="b"/>
                </a:tc>
                <a:extLst>
                  <a:ext uri="{0D108BD9-81ED-4DB2-BD59-A6C34878D82A}">
                    <a16:rowId xmlns:a16="http://schemas.microsoft.com/office/drawing/2014/main" val="10004"/>
                  </a:ext>
                </a:extLst>
              </a:tr>
              <a:tr h="224694">
                <a:tc>
                  <a:txBody>
                    <a:bodyPr/>
                    <a:lstStyle/>
                    <a:p>
                      <a:pPr algn="l" fontAlgn="b"/>
                      <a:r>
                        <a:rPr lang="it-IT" sz="1100" b="1" u="none" strike="noStrike" dirty="0">
                          <a:effectLst/>
                        </a:rPr>
                        <a:t>ISOLE EOLIE </a:t>
                      </a:r>
                      <a:endParaRPr lang="it-IT" sz="1100" b="1" i="0" u="none" strike="noStrike" dirty="0">
                        <a:solidFill>
                          <a:srgbClr val="000000"/>
                        </a:solidFill>
                        <a:effectLst/>
                        <a:latin typeface="Calibri" panose="020F0502020204030204" pitchFamily="34" charset="0"/>
                      </a:endParaRPr>
                    </a:p>
                  </a:txBody>
                  <a:tcPr marL="7311" marR="7311" marT="7311" marB="0" anchor="b"/>
                </a:tc>
                <a:tc>
                  <a:txBody>
                    <a:bodyPr/>
                    <a:lstStyle/>
                    <a:p>
                      <a:pPr algn="l" fontAlgn="b"/>
                      <a:endParaRPr lang="it-IT" sz="1100" b="0" i="0" u="none" strike="noStrike" dirty="0">
                        <a:solidFill>
                          <a:srgbClr val="000000"/>
                        </a:solidFill>
                        <a:effectLst/>
                        <a:latin typeface="Calibri" panose="020F0502020204030204" pitchFamily="34" charset="0"/>
                      </a:endParaRPr>
                    </a:p>
                  </a:txBody>
                  <a:tcPr marL="7311" marR="7311" marT="7311" marB="0" anchor="b"/>
                </a:tc>
                <a:tc>
                  <a:txBody>
                    <a:bodyPr/>
                    <a:lstStyle/>
                    <a:p>
                      <a:pPr algn="l" fontAlgn="t"/>
                      <a:r>
                        <a:rPr lang="it-IT" sz="1100" u="none" strike="noStrike">
                          <a:effectLst/>
                        </a:rPr>
                        <a:t>1924=Lipari // 1928= Patti</a:t>
                      </a:r>
                      <a:endParaRPr lang="it-IT" sz="1100" b="0" i="0" u="none" strike="noStrike">
                        <a:solidFill>
                          <a:srgbClr val="000000"/>
                        </a:solidFill>
                        <a:effectLst/>
                        <a:latin typeface="Calibri" panose="020F0502020204030204" pitchFamily="34" charset="0"/>
                      </a:endParaRPr>
                    </a:p>
                  </a:txBody>
                  <a:tcPr marL="7311" marR="7311" marT="7311" marB="0"/>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it-IT" sz="1100" u="none" strike="noStrike" dirty="0">
                          <a:effectLst/>
                        </a:rPr>
                        <a:t> 1925= Messina</a:t>
                      </a:r>
                      <a:endParaRPr lang="it-IT" sz="1100" b="0" i="0" u="none" strike="noStrike" dirty="0">
                        <a:solidFill>
                          <a:srgbClr val="000000"/>
                        </a:solidFill>
                        <a:effectLst/>
                        <a:latin typeface="Calibri" panose="020F0502020204030204" pitchFamily="34" charset="0"/>
                      </a:endParaRPr>
                    </a:p>
                    <a:p>
                      <a:pPr algn="l" fontAlgn="t"/>
                      <a:endParaRPr lang="it-IT" sz="1100" b="0" i="0" u="none" strike="noStrike" dirty="0">
                        <a:solidFill>
                          <a:srgbClr val="000000"/>
                        </a:solidFill>
                        <a:effectLst/>
                        <a:latin typeface="Calibri" panose="020F0502020204030204" pitchFamily="34" charset="0"/>
                      </a:endParaRPr>
                    </a:p>
                  </a:txBody>
                  <a:tcPr marL="7311" marR="7311" marT="7311" marB="0"/>
                </a:tc>
                <a:tc>
                  <a:txBody>
                    <a:bodyPr/>
                    <a:lstStyle/>
                    <a:p>
                      <a:pPr algn="l" fontAlgn="b"/>
                      <a:r>
                        <a:rPr lang="it-IT" sz="1100" u="none" strike="noStrike">
                          <a:effectLst/>
                        </a:rPr>
                        <a:t>1926= Milazzo </a:t>
                      </a:r>
                      <a:endParaRPr lang="it-IT" sz="1100" b="0" i="0" u="none" strike="noStrike">
                        <a:solidFill>
                          <a:srgbClr val="000000"/>
                        </a:solidFill>
                        <a:effectLst/>
                        <a:latin typeface="Calibri" panose="020F0502020204030204" pitchFamily="34" charset="0"/>
                      </a:endParaRPr>
                    </a:p>
                  </a:txBody>
                  <a:tcPr marL="7311" marR="7311" marT="7311" marB="0" anchor="b"/>
                </a:tc>
                <a:tc>
                  <a:txBody>
                    <a:bodyPr/>
                    <a:lstStyle/>
                    <a:p>
                      <a:pPr algn="l" fontAlgn="b"/>
                      <a:r>
                        <a:rPr lang="it-IT" sz="1100" u="none" strike="noStrike">
                          <a:effectLst/>
                        </a:rPr>
                        <a:t>1919= Barcellona P.G. </a:t>
                      </a:r>
                      <a:endParaRPr lang="it-IT" sz="1100" b="0" i="0" u="none" strike="noStrike">
                        <a:solidFill>
                          <a:srgbClr val="000000"/>
                        </a:solidFill>
                        <a:effectLst/>
                        <a:latin typeface="Calibri" panose="020F0502020204030204" pitchFamily="34" charset="0"/>
                      </a:endParaRPr>
                    </a:p>
                  </a:txBody>
                  <a:tcPr marL="7311" marR="7311" marT="7311" marB="0" anchor="b"/>
                </a:tc>
                <a:extLst>
                  <a:ext uri="{0D108BD9-81ED-4DB2-BD59-A6C34878D82A}">
                    <a16:rowId xmlns:a16="http://schemas.microsoft.com/office/drawing/2014/main" val="10005"/>
                  </a:ext>
                </a:extLst>
              </a:tr>
              <a:tr h="449388">
                <a:tc>
                  <a:txBody>
                    <a:bodyPr/>
                    <a:lstStyle/>
                    <a:p>
                      <a:pPr algn="l" fontAlgn="ctr"/>
                      <a:r>
                        <a:rPr lang="it-IT" sz="1100" b="1" u="none" strike="noStrike" dirty="0">
                          <a:effectLst/>
                        </a:rPr>
                        <a:t>CITTA' TARDO BAROCCHE DELLA VAL DI NOTO </a:t>
                      </a:r>
                      <a:endParaRPr lang="it-IT" sz="1100" b="1" i="0" u="none" strike="noStrike" dirty="0">
                        <a:solidFill>
                          <a:srgbClr val="000000"/>
                        </a:solidFill>
                        <a:effectLst/>
                        <a:latin typeface="Calibri" panose="020F0502020204030204" pitchFamily="34" charset="0"/>
                      </a:endParaRPr>
                    </a:p>
                  </a:txBody>
                  <a:tcPr marL="7311" marR="7311" marT="7311" marB="0" anchor="ctr"/>
                </a:tc>
                <a:tc>
                  <a:txBody>
                    <a:bodyPr/>
                    <a:lstStyle/>
                    <a:p>
                      <a:pPr algn="l" fontAlgn="b"/>
                      <a:r>
                        <a:rPr lang="it-IT" sz="1100" u="none" strike="noStrike">
                          <a:effectLst/>
                        </a:rPr>
                        <a:t> </a:t>
                      </a:r>
                      <a:endParaRPr lang="it-IT" sz="1100" b="0" i="0" u="none" strike="noStrike">
                        <a:solidFill>
                          <a:srgbClr val="000000"/>
                        </a:solidFill>
                        <a:effectLst/>
                        <a:latin typeface="Calibri" panose="020F0502020204030204" pitchFamily="34" charset="0"/>
                      </a:endParaRPr>
                    </a:p>
                  </a:txBody>
                  <a:tcPr marL="7311" marR="7311" marT="7311" marB="0" anchor="b"/>
                </a:tc>
                <a:tc>
                  <a:txBody>
                    <a:bodyPr/>
                    <a:lstStyle/>
                    <a:p>
                      <a:pPr algn="l" fontAlgn="b"/>
                      <a:r>
                        <a:rPr lang="it-IT" sz="1100" u="none" strike="noStrike">
                          <a:effectLst/>
                        </a:rPr>
                        <a:t>1955=Caltagirone // 1964= Ispica </a:t>
                      </a:r>
                      <a:endParaRPr lang="it-IT" sz="1100" b="0" i="0" u="none" strike="noStrike">
                        <a:solidFill>
                          <a:srgbClr val="000000"/>
                        </a:solidFill>
                        <a:effectLst/>
                        <a:latin typeface="Calibri" panose="020F0502020204030204" pitchFamily="34" charset="0"/>
                      </a:endParaRPr>
                    </a:p>
                  </a:txBody>
                  <a:tcPr marL="7311" marR="7311" marT="7311" marB="0" anchor="b"/>
                </a:tc>
                <a:tc>
                  <a:txBody>
                    <a:bodyPr/>
                    <a:lstStyle/>
                    <a:p>
                      <a:pPr algn="l" fontAlgn="b"/>
                      <a:r>
                        <a:rPr lang="it-IT" sz="1100" u="none" strike="noStrike">
                          <a:effectLst/>
                        </a:rPr>
                        <a:t>1956= Catania</a:t>
                      </a:r>
                      <a:endParaRPr lang="it-IT" sz="1100" b="0" i="0" u="none" strike="noStrike">
                        <a:solidFill>
                          <a:srgbClr val="000000"/>
                        </a:solidFill>
                        <a:effectLst/>
                        <a:latin typeface="Calibri" panose="020F0502020204030204" pitchFamily="34" charset="0"/>
                      </a:endParaRPr>
                    </a:p>
                  </a:txBody>
                  <a:tcPr marL="7311" marR="7311" marT="7311" marB="0" anchor="b"/>
                </a:tc>
                <a:tc>
                  <a:txBody>
                    <a:bodyPr/>
                    <a:lstStyle/>
                    <a:p>
                      <a:pPr algn="l" fontAlgn="b"/>
                      <a:r>
                        <a:rPr lang="it-IT" sz="1100" u="none" strike="noStrike">
                          <a:effectLst/>
                        </a:rPr>
                        <a:t>1969= Noto // 1965= Ragusa </a:t>
                      </a:r>
                      <a:endParaRPr lang="it-IT" sz="1100" b="0" i="0" u="none" strike="noStrike">
                        <a:solidFill>
                          <a:srgbClr val="000000"/>
                        </a:solidFill>
                        <a:effectLst/>
                        <a:latin typeface="Calibri" panose="020F0502020204030204" pitchFamily="34" charset="0"/>
                      </a:endParaRPr>
                    </a:p>
                  </a:txBody>
                  <a:tcPr marL="7311" marR="7311" marT="7311" marB="0" anchor="b"/>
                </a:tc>
                <a:tc>
                  <a:txBody>
                    <a:bodyPr/>
                    <a:lstStyle/>
                    <a:p>
                      <a:pPr algn="l" fontAlgn="b"/>
                      <a:r>
                        <a:rPr lang="it-IT" sz="1100" u="none" strike="noStrike">
                          <a:effectLst/>
                        </a:rPr>
                        <a:t>1962= Scordia</a:t>
                      </a:r>
                      <a:endParaRPr lang="it-IT" sz="1100" b="0" i="0" u="none" strike="noStrike">
                        <a:solidFill>
                          <a:srgbClr val="000000"/>
                        </a:solidFill>
                        <a:effectLst/>
                        <a:latin typeface="Calibri" panose="020F0502020204030204" pitchFamily="34" charset="0"/>
                      </a:endParaRPr>
                    </a:p>
                  </a:txBody>
                  <a:tcPr marL="7311" marR="7311" marT="7311" marB="0" anchor="b"/>
                </a:tc>
                <a:extLst>
                  <a:ext uri="{0D108BD9-81ED-4DB2-BD59-A6C34878D82A}">
                    <a16:rowId xmlns:a16="http://schemas.microsoft.com/office/drawing/2014/main" val="10006"/>
                  </a:ext>
                </a:extLst>
              </a:tr>
              <a:tr h="449388">
                <a:tc>
                  <a:txBody>
                    <a:bodyPr/>
                    <a:lstStyle/>
                    <a:p>
                      <a:pPr algn="l" fontAlgn="b"/>
                      <a:r>
                        <a:rPr lang="it-IT" sz="1100" b="1" u="none" strike="noStrike" dirty="0">
                          <a:effectLst/>
                        </a:rPr>
                        <a:t>SIRACUSA E LA NECROPOLI RUPESTRE DI PANTALICA </a:t>
                      </a:r>
                      <a:endParaRPr lang="it-IT" sz="1100" b="1" i="0" u="none" strike="noStrike" dirty="0">
                        <a:solidFill>
                          <a:srgbClr val="000000"/>
                        </a:solidFill>
                        <a:effectLst/>
                        <a:latin typeface="Calibri" panose="020F0502020204030204" pitchFamily="34" charset="0"/>
                      </a:endParaRPr>
                    </a:p>
                  </a:txBody>
                  <a:tcPr marL="7311" marR="7311" marT="7311" marB="0" anchor="b"/>
                </a:tc>
                <a:tc>
                  <a:txBody>
                    <a:bodyPr/>
                    <a:lstStyle/>
                    <a:p>
                      <a:pPr algn="l" fontAlgn="ctr"/>
                      <a:r>
                        <a:rPr lang="it-IT" sz="1100" u="none" strike="noStrike" dirty="0">
                          <a:effectLst/>
                        </a:rPr>
                        <a:t> </a:t>
                      </a:r>
                      <a:endParaRPr lang="it-IT" sz="1100" b="0" i="0" u="none" strike="noStrike" dirty="0">
                        <a:solidFill>
                          <a:srgbClr val="000000"/>
                        </a:solidFill>
                        <a:effectLst/>
                        <a:latin typeface="Calibri" panose="020F0502020204030204" pitchFamily="34" charset="0"/>
                      </a:endParaRPr>
                    </a:p>
                  </a:txBody>
                  <a:tcPr marL="7311" marR="7311" marT="7311" marB="0" anchor="ctr"/>
                </a:tc>
                <a:tc>
                  <a:txBody>
                    <a:bodyPr/>
                    <a:lstStyle/>
                    <a:p>
                      <a:pPr algn="l" fontAlgn="t"/>
                      <a:r>
                        <a:rPr lang="it-IT" sz="1100" u="none" strike="noStrike">
                          <a:effectLst/>
                        </a:rPr>
                        <a:t> </a:t>
                      </a:r>
                      <a:endParaRPr lang="it-IT" sz="1100" b="0" i="0" u="none" strike="noStrike">
                        <a:solidFill>
                          <a:srgbClr val="000000"/>
                        </a:solidFill>
                        <a:effectLst/>
                        <a:latin typeface="Calibri" panose="020F0502020204030204" pitchFamily="34" charset="0"/>
                      </a:endParaRPr>
                    </a:p>
                  </a:txBody>
                  <a:tcPr marL="7311" marR="7311" marT="7311" marB="0"/>
                </a:tc>
                <a:tc>
                  <a:txBody>
                    <a:bodyPr/>
                    <a:lstStyle/>
                    <a:p>
                      <a:pPr algn="l" fontAlgn="t"/>
                      <a:r>
                        <a:rPr lang="it-IT" sz="1100" u="none" strike="noStrike">
                          <a:effectLst/>
                        </a:rPr>
                        <a:t>1957 = Siracusa</a:t>
                      </a:r>
                      <a:endParaRPr lang="it-IT" sz="1100" b="0" i="0" u="none" strike="noStrike">
                        <a:solidFill>
                          <a:srgbClr val="000000"/>
                        </a:solidFill>
                        <a:effectLst/>
                        <a:latin typeface="Calibri" panose="020F0502020204030204" pitchFamily="34" charset="0"/>
                      </a:endParaRPr>
                    </a:p>
                  </a:txBody>
                  <a:tcPr marL="7311" marR="7311" marT="7311" marB="0"/>
                </a:tc>
                <a:tc>
                  <a:txBody>
                    <a:bodyPr/>
                    <a:lstStyle/>
                    <a:p>
                      <a:pPr algn="l" fontAlgn="t"/>
                      <a:r>
                        <a:rPr lang="it-IT" sz="1100" u="none" strike="noStrike">
                          <a:effectLst/>
                        </a:rPr>
                        <a:t> </a:t>
                      </a:r>
                      <a:endParaRPr lang="it-IT" sz="1100" b="0" i="0" u="none" strike="noStrike">
                        <a:solidFill>
                          <a:srgbClr val="000000"/>
                        </a:solidFill>
                        <a:effectLst/>
                        <a:latin typeface="Calibri" panose="020F0502020204030204" pitchFamily="34" charset="0"/>
                      </a:endParaRPr>
                    </a:p>
                  </a:txBody>
                  <a:tcPr marL="7311" marR="7311" marT="7311" marB="0"/>
                </a:tc>
                <a:tc>
                  <a:txBody>
                    <a:bodyPr/>
                    <a:lstStyle/>
                    <a:p>
                      <a:pPr algn="l" fontAlgn="t"/>
                      <a:r>
                        <a:rPr lang="it-IT" sz="1100" u="none" strike="noStrike">
                          <a:effectLst/>
                        </a:rPr>
                        <a:t>1967 = Augusta </a:t>
                      </a:r>
                      <a:endParaRPr lang="it-IT" sz="1100" b="0" i="0" u="none" strike="noStrike">
                        <a:solidFill>
                          <a:srgbClr val="000000"/>
                        </a:solidFill>
                        <a:effectLst/>
                        <a:latin typeface="Calibri" panose="020F0502020204030204" pitchFamily="34" charset="0"/>
                      </a:endParaRPr>
                    </a:p>
                  </a:txBody>
                  <a:tcPr marL="7311" marR="7311" marT="7311" marB="0"/>
                </a:tc>
                <a:extLst>
                  <a:ext uri="{0D108BD9-81ED-4DB2-BD59-A6C34878D82A}">
                    <a16:rowId xmlns:a16="http://schemas.microsoft.com/office/drawing/2014/main" val="10007"/>
                  </a:ext>
                </a:extLst>
              </a:tr>
              <a:tr h="674082">
                <a:tc>
                  <a:txBody>
                    <a:bodyPr/>
                    <a:lstStyle/>
                    <a:p>
                      <a:pPr algn="l" fontAlgn="ctr"/>
                      <a:r>
                        <a:rPr lang="it-IT" sz="1100" b="1" u="none" strike="noStrike" dirty="0">
                          <a:effectLst/>
                        </a:rPr>
                        <a:t>MONTE ETNA </a:t>
                      </a:r>
                      <a:endParaRPr lang="it-IT" sz="1100" b="1" i="0" u="none" strike="noStrike" dirty="0">
                        <a:solidFill>
                          <a:srgbClr val="000000"/>
                        </a:solidFill>
                        <a:effectLst/>
                        <a:latin typeface="Calibri" panose="020F0502020204030204" pitchFamily="34" charset="0"/>
                      </a:endParaRPr>
                    </a:p>
                  </a:txBody>
                  <a:tcPr marL="7311" marR="7311" marT="7311" marB="0" anchor="ctr"/>
                </a:tc>
                <a:tc>
                  <a:txBody>
                    <a:bodyPr/>
                    <a:lstStyle/>
                    <a:p>
                      <a:pPr algn="l" fontAlgn="b"/>
                      <a:r>
                        <a:rPr lang="it-IT" sz="1100" u="none" strike="noStrike">
                          <a:effectLst/>
                        </a:rPr>
                        <a:t> </a:t>
                      </a:r>
                      <a:endParaRPr lang="it-IT" sz="1100" b="0" i="0" u="none" strike="noStrike">
                        <a:solidFill>
                          <a:srgbClr val="000000"/>
                        </a:solidFill>
                        <a:effectLst/>
                        <a:latin typeface="Calibri" panose="020F0502020204030204" pitchFamily="34" charset="0"/>
                      </a:endParaRPr>
                    </a:p>
                  </a:txBody>
                  <a:tcPr marL="7311" marR="7311" marT="7311" marB="0" anchor="b"/>
                </a:tc>
                <a:tc>
                  <a:txBody>
                    <a:bodyPr/>
                    <a:lstStyle/>
                    <a:p>
                      <a:pPr algn="l" fontAlgn="b"/>
                      <a:r>
                        <a:rPr lang="it-IT" sz="1100" u="none" strike="noStrike">
                          <a:effectLst/>
                        </a:rPr>
                        <a:t>1961 = Randazzo // 1932= Taormina // 1923 = Francavilla di Sicilia </a:t>
                      </a:r>
                      <a:endParaRPr lang="it-IT" sz="1100" b="0" i="0" u="none" strike="noStrike">
                        <a:solidFill>
                          <a:srgbClr val="000000"/>
                        </a:solidFill>
                        <a:effectLst/>
                        <a:latin typeface="Calibri" panose="020F0502020204030204" pitchFamily="34" charset="0"/>
                      </a:endParaRPr>
                    </a:p>
                  </a:txBody>
                  <a:tcPr marL="7311" marR="7311" marT="7311" marB="0" anchor="b"/>
                </a:tc>
                <a:tc>
                  <a:txBody>
                    <a:bodyPr/>
                    <a:lstStyle/>
                    <a:p>
                      <a:pPr algn="l" fontAlgn="b"/>
                      <a:r>
                        <a:rPr lang="it-IT" sz="1100" u="none" strike="noStrike">
                          <a:effectLst/>
                        </a:rPr>
                        <a:t>1956 = Catania </a:t>
                      </a:r>
                      <a:endParaRPr lang="it-IT" sz="1100" b="0" i="0" u="none" strike="noStrike">
                        <a:solidFill>
                          <a:srgbClr val="000000"/>
                        </a:solidFill>
                        <a:effectLst/>
                        <a:latin typeface="Calibri" panose="020F0502020204030204" pitchFamily="34" charset="0"/>
                      </a:endParaRPr>
                    </a:p>
                  </a:txBody>
                  <a:tcPr marL="7311" marR="7311" marT="7311" marB="0" anchor="b"/>
                </a:tc>
                <a:tc>
                  <a:txBody>
                    <a:bodyPr/>
                    <a:lstStyle/>
                    <a:p>
                      <a:pPr algn="l" fontAlgn="b"/>
                      <a:r>
                        <a:rPr lang="it-IT" sz="1100" u="none" strike="noStrike">
                          <a:effectLst/>
                        </a:rPr>
                        <a:t>1954 = Bronte  // 1957 = Giarre</a:t>
                      </a:r>
                      <a:endParaRPr lang="it-IT" sz="1100" b="0" i="0" u="none" strike="noStrike">
                        <a:solidFill>
                          <a:srgbClr val="000000"/>
                        </a:solidFill>
                        <a:effectLst/>
                        <a:latin typeface="Calibri" panose="020F0502020204030204" pitchFamily="34" charset="0"/>
                      </a:endParaRPr>
                    </a:p>
                  </a:txBody>
                  <a:tcPr marL="7311" marR="7311" marT="7311" marB="0" anchor="b"/>
                </a:tc>
                <a:tc>
                  <a:txBody>
                    <a:bodyPr/>
                    <a:lstStyle/>
                    <a:p>
                      <a:pPr algn="l" fontAlgn="b"/>
                      <a:r>
                        <a:rPr lang="it-IT" sz="1100" u="none" strike="noStrike">
                          <a:effectLst/>
                        </a:rPr>
                        <a:t>1953 = Adrano // 1960= Paternò</a:t>
                      </a:r>
                      <a:endParaRPr lang="it-IT" sz="1100" b="0" i="0" u="none" strike="noStrike">
                        <a:solidFill>
                          <a:srgbClr val="000000"/>
                        </a:solidFill>
                        <a:effectLst/>
                        <a:latin typeface="Calibri" panose="020F0502020204030204" pitchFamily="34" charset="0"/>
                      </a:endParaRPr>
                    </a:p>
                  </a:txBody>
                  <a:tcPr marL="7311" marR="7311" marT="7311" marB="0" anchor="b"/>
                </a:tc>
                <a:extLst>
                  <a:ext uri="{0D108BD9-81ED-4DB2-BD59-A6C34878D82A}">
                    <a16:rowId xmlns:a16="http://schemas.microsoft.com/office/drawing/2014/main" val="10008"/>
                  </a:ext>
                </a:extLst>
              </a:tr>
              <a:tr h="449388">
                <a:tc>
                  <a:txBody>
                    <a:bodyPr/>
                    <a:lstStyle/>
                    <a:p>
                      <a:pPr algn="l" fontAlgn="b"/>
                      <a:r>
                        <a:rPr lang="it-IT" sz="1100" b="1" u="none" strike="noStrike" dirty="0">
                          <a:effectLst/>
                        </a:rPr>
                        <a:t>PALERMO ARABO-NORMANNA E LE CATTEDRALI DI MONREALE E CEFALU'</a:t>
                      </a:r>
                      <a:endParaRPr lang="it-IT" sz="1100" b="1" i="0" u="none" strike="noStrike" dirty="0">
                        <a:solidFill>
                          <a:srgbClr val="000000"/>
                        </a:solidFill>
                        <a:effectLst/>
                        <a:latin typeface="Calibri" panose="020F0502020204030204" pitchFamily="34" charset="0"/>
                      </a:endParaRPr>
                    </a:p>
                  </a:txBody>
                  <a:tcPr marL="7311" marR="7311" marT="7311" marB="0" anchor="b"/>
                </a:tc>
                <a:tc>
                  <a:txBody>
                    <a:bodyPr/>
                    <a:lstStyle/>
                    <a:p>
                      <a:pPr algn="l" fontAlgn="ctr"/>
                      <a:r>
                        <a:rPr lang="it-IT" sz="1100" u="none" strike="noStrike">
                          <a:effectLst/>
                        </a:rPr>
                        <a:t> </a:t>
                      </a:r>
                      <a:endParaRPr lang="it-IT" sz="1100" b="0" i="0" u="none" strike="noStrike">
                        <a:solidFill>
                          <a:srgbClr val="000000"/>
                        </a:solidFill>
                        <a:effectLst/>
                        <a:latin typeface="Calibri" panose="020F0502020204030204" pitchFamily="34" charset="0"/>
                      </a:endParaRPr>
                    </a:p>
                  </a:txBody>
                  <a:tcPr marL="7311" marR="7311" marT="7311" marB="0" anchor="ctr"/>
                </a:tc>
                <a:tc>
                  <a:txBody>
                    <a:bodyPr/>
                    <a:lstStyle/>
                    <a:p>
                      <a:pPr algn="l" fontAlgn="t"/>
                      <a:r>
                        <a:rPr lang="it-IT" sz="1100" u="none" strike="noStrike">
                          <a:effectLst/>
                        </a:rPr>
                        <a:t> </a:t>
                      </a:r>
                      <a:endParaRPr lang="it-IT" sz="1100" b="0" i="0" u="none" strike="noStrike">
                        <a:solidFill>
                          <a:srgbClr val="000000"/>
                        </a:solidFill>
                        <a:effectLst/>
                        <a:latin typeface="Calibri" panose="020F0502020204030204" pitchFamily="34" charset="0"/>
                      </a:endParaRPr>
                    </a:p>
                  </a:txBody>
                  <a:tcPr marL="7311" marR="7311" marT="7311" marB="0"/>
                </a:tc>
                <a:tc>
                  <a:txBody>
                    <a:bodyPr/>
                    <a:lstStyle/>
                    <a:p>
                      <a:pPr algn="l" fontAlgn="t"/>
                      <a:r>
                        <a:rPr lang="it-IT" sz="1100" u="none" strike="noStrike">
                          <a:effectLst/>
                        </a:rPr>
                        <a:t>1914 = Palermo // 1931 = Santo Stefano di Camastra </a:t>
                      </a:r>
                      <a:endParaRPr lang="it-IT" sz="1100" b="0" i="0" u="none" strike="noStrike">
                        <a:solidFill>
                          <a:srgbClr val="000000"/>
                        </a:solidFill>
                        <a:effectLst/>
                        <a:latin typeface="Calibri" panose="020F0502020204030204" pitchFamily="34" charset="0"/>
                      </a:endParaRPr>
                    </a:p>
                  </a:txBody>
                  <a:tcPr marL="7311" marR="7311" marT="7311" marB="0"/>
                </a:tc>
                <a:tc>
                  <a:txBody>
                    <a:bodyPr/>
                    <a:lstStyle/>
                    <a:p>
                      <a:pPr algn="l" fontAlgn="b"/>
                      <a:r>
                        <a:rPr lang="it-IT" sz="1100" u="none" strike="noStrike">
                          <a:effectLst/>
                        </a:rPr>
                        <a:t>1910= Cefalù // 1918 = Termini Imerese // 1911 = Corleone</a:t>
                      </a:r>
                      <a:endParaRPr lang="it-IT" sz="1100" b="0" i="0" u="none" strike="noStrike">
                        <a:solidFill>
                          <a:srgbClr val="000000"/>
                        </a:solidFill>
                        <a:effectLst/>
                        <a:latin typeface="Calibri" panose="020F0502020204030204" pitchFamily="34" charset="0"/>
                      </a:endParaRPr>
                    </a:p>
                  </a:txBody>
                  <a:tcPr marL="7311" marR="7311" marT="7311" marB="0" anchor="b"/>
                </a:tc>
                <a:tc>
                  <a:txBody>
                    <a:bodyPr/>
                    <a:lstStyle/>
                    <a:p>
                      <a:pPr algn="l" fontAlgn="b"/>
                      <a:r>
                        <a:rPr lang="it-IT" sz="1100" u="none" strike="noStrike">
                          <a:effectLst/>
                        </a:rPr>
                        <a:t> </a:t>
                      </a:r>
                      <a:endParaRPr lang="it-IT" sz="1100" b="0" i="0" u="none" strike="noStrike">
                        <a:solidFill>
                          <a:srgbClr val="000000"/>
                        </a:solidFill>
                        <a:effectLst/>
                        <a:latin typeface="Calibri" panose="020F0502020204030204" pitchFamily="34" charset="0"/>
                      </a:endParaRPr>
                    </a:p>
                  </a:txBody>
                  <a:tcPr marL="7311" marR="7311" marT="7311" marB="0" anchor="b"/>
                </a:tc>
                <a:extLst>
                  <a:ext uri="{0D108BD9-81ED-4DB2-BD59-A6C34878D82A}">
                    <a16:rowId xmlns:a16="http://schemas.microsoft.com/office/drawing/2014/main" val="10009"/>
                  </a:ext>
                </a:extLst>
              </a:tr>
              <a:tr h="449388">
                <a:tc>
                  <a:txBody>
                    <a:bodyPr/>
                    <a:lstStyle/>
                    <a:p>
                      <a:pPr algn="l" fontAlgn="b"/>
                      <a:r>
                        <a:rPr lang="it-IT" sz="1100" b="1" u="none" strike="noStrike" dirty="0">
                          <a:effectLst/>
                        </a:rPr>
                        <a:t>SEGESTA </a:t>
                      </a:r>
                      <a:endParaRPr lang="it-IT" sz="1100" b="1" i="0" u="none" strike="noStrike" dirty="0">
                        <a:solidFill>
                          <a:srgbClr val="000000"/>
                        </a:solidFill>
                        <a:effectLst/>
                        <a:latin typeface="Calibri" panose="020F0502020204030204" pitchFamily="34" charset="0"/>
                      </a:endParaRPr>
                    </a:p>
                  </a:txBody>
                  <a:tcPr marL="7311" marR="7311" marT="7311" marB="0" anchor="b"/>
                </a:tc>
                <a:tc>
                  <a:txBody>
                    <a:bodyPr/>
                    <a:lstStyle/>
                    <a:p>
                      <a:pPr algn="l" fontAlgn="b"/>
                      <a:r>
                        <a:rPr lang="it-IT" sz="1100" u="none" strike="noStrike">
                          <a:effectLst/>
                        </a:rPr>
                        <a:t> </a:t>
                      </a:r>
                      <a:endParaRPr lang="it-IT" sz="1100" b="0" i="0" u="none" strike="noStrike">
                        <a:solidFill>
                          <a:srgbClr val="000000"/>
                        </a:solidFill>
                        <a:effectLst/>
                        <a:latin typeface="Calibri" panose="020F0502020204030204" pitchFamily="34" charset="0"/>
                      </a:endParaRPr>
                    </a:p>
                  </a:txBody>
                  <a:tcPr marL="7311" marR="7311" marT="7311" marB="0" anchor="b"/>
                </a:tc>
                <a:tc>
                  <a:txBody>
                    <a:bodyPr/>
                    <a:lstStyle/>
                    <a:p>
                      <a:pPr algn="l" fontAlgn="b"/>
                      <a:r>
                        <a:rPr lang="it-IT" sz="1100" u="none" strike="noStrike">
                          <a:effectLst/>
                        </a:rPr>
                        <a:t>1904 = Salemi </a:t>
                      </a:r>
                      <a:endParaRPr lang="it-IT" sz="1100" b="0" i="0" u="none" strike="noStrike">
                        <a:solidFill>
                          <a:srgbClr val="000000"/>
                        </a:solidFill>
                        <a:effectLst/>
                        <a:latin typeface="Calibri" panose="020F0502020204030204" pitchFamily="34" charset="0"/>
                      </a:endParaRPr>
                    </a:p>
                  </a:txBody>
                  <a:tcPr marL="7311" marR="7311" marT="7311" marB="0" anchor="b"/>
                </a:tc>
                <a:tc>
                  <a:txBody>
                    <a:bodyPr/>
                    <a:lstStyle/>
                    <a:p>
                      <a:pPr algn="l" fontAlgn="t"/>
                      <a:r>
                        <a:rPr lang="it-IT" sz="1100" u="none" strike="noStrike">
                          <a:effectLst/>
                        </a:rPr>
                        <a:t>1905 = Trapani </a:t>
                      </a:r>
                      <a:endParaRPr lang="it-IT" sz="1100" b="0" i="0" u="none" strike="noStrike">
                        <a:solidFill>
                          <a:srgbClr val="000000"/>
                        </a:solidFill>
                        <a:effectLst/>
                        <a:latin typeface="Calibri" panose="020F0502020204030204" pitchFamily="34" charset="0"/>
                      </a:endParaRPr>
                    </a:p>
                  </a:txBody>
                  <a:tcPr marL="7311" marR="7311" marT="7311" marB="0"/>
                </a:tc>
                <a:tc>
                  <a:txBody>
                    <a:bodyPr/>
                    <a:lstStyle/>
                    <a:p>
                      <a:pPr algn="l" fontAlgn="b"/>
                      <a:r>
                        <a:rPr lang="it-IT" sz="1100" u="none" strike="noStrike">
                          <a:effectLst/>
                        </a:rPr>
                        <a:t>1903 = Marsala // 1907 = Bagheria </a:t>
                      </a:r>
                      <a:endParaRPr lang="it-IT" sz="1100" b="0" i="0" u="none" strike="noStrike">
                        <a:solidFill>
                          <a:srgbClr val="000000"/>
                        </a:solidFill>
                        <a:effectLst/>
                        <a:latin typeface="Calibri" panose="020F0502020204030204" pitchFamily="34" charset="0"/>
                      </a:endParaRPr>
                    </a:p>
                  </a:txBody>
                  <a:tcPr marL="7311" marR="7311" marT="7311" marB="0" anchor="b"/>
                </a:tc>
                <a:tc>
                  <a:txBody>
                    <a:bodyPr/>
                    <a:lstStyle/>
                    <a:p>
                      <a:pPr algn="l" fontAlgn="b"/>
                      <a:r>
                        <a:rPr lang="it-IT" sz="1100" u="none" strike="noStrike">
                          <a:effectLst/>
                        </a:rPr>
                        <a:t> </a:t>
                      </a:r>
                      <a:endParaRPr lang="it-IT" sz="1100" b="0" i="0" u="none" strike="noStrike">
                        <a:solidFill>
                          <a:srgbClr val="000000"/>
                        </a:solidFill>
                        <a:effectLst/>
                        <a:latin typeface="Calibri" panose="020F0502020204030204" pitchFamily="34" charset="0"/>
                      </a:endParaRPr>
                    </a:p>
                  </a:txBody>
                  <a:tcPr marL="7311" marR="7311" marT="7311" marB="0" anchor="b"/>
                </a:tc>
                <a:extLst>
                  <a:ext uri="{0D108BD9-81ED-4DB2-BD59-A6C34878D82A}">
                    <a16:rowId xmlns:a16="http://schemas.microsoft.com/office/drawing/2014/main" val="10010"/>
                  </a:ext>
                </a:extLst>
              </a:tr>
              <a:tr h="224694">
                <a:tc>
                  <a:txBody>
                    <a:bodyPr/>
                    <a:lstStyle/>
                    <a:p>
                      <a:pPr algn="l" fontAlgn="b"/>
                      <a:r>
                        <a:rPr lang="it-IT" sz="1100" b="1" u="none" strike="noStrike" dirty="0">
                          <a:effectLst/>
                        </a:rPr>
                        <a:t>SELINUNTE </a:t>
                      </a:r>
                      <a:endParaRPr lang="it-IT" sz="1100" b="1" i="0" u="none" strike="noStrike" dirty="0">
                        <a:solidFill>
                          <a:srgbClr val="000000"/>
                        </a:solidFill>
                        <a:effectLst/>
                        <a:latin typeface="Calibri" panose="020F0502020204030204" pitchFamily="34" charset="0"/>
                      </a:endParaRPr>
                    </a:p>
                  </a:txBody>
                  <a:tcPr marL="7311" marR="7311" marT="7311" marB="0" anchor="b"/>
                </a:tc>
                <a:tc>
                  <a:txBody>
                    <a:bodyPr/>
                    <a:lstStyle/>
                    <a:p>
                      <a:pPr algn="l" fontAlgn="b"/>
                      <a:r>
                        <a:rPr lang="it-IT" sz="1100" u="none" strike="noStrike">
                          <a:effectLst/>
                        </a:rPr>
                        <a:t> </a:t>
                      </a:r>
                      <a:endParaRPr lang="it-IT" sz="1100" b="0" i="0" u="none" strike="noStrike">
                        <a:solidFill>
                          <a:srgbClr val="000000"/>
                        </a:solidFill>
                        <a:effectLst/>
                        <a:latin typeface="Calibri" panose="020F0502020204030204" pitchFamily="34" charset="0"/>
                      </a:endParaRPr>
                    </a:p>
                  </a:txBody>
                  <a:tcPr marL="7311" marR="7311" marT="7311" marB="0" anchor="b"/>
                </a:tc>
                <a:tc>
                  <a:txBody>
                    <a:bodyPr/>
                    <a:lstStyle/>
                    <a:p>
                      <a:pPr algn="l" fontAlgn="b"/>
                      <a:r>
                        <a:rPr lang="it-IT" sz="1100" u="none" strike="noStrike">
                          <a:effectLst/>
                        </a:rPr>
                        <a:t>1902 = Castelvetrano </a:t>
                      </a:r>
                      <a:endParaRPr lang="it-IT" sz="1100" b="0" i="0" u="none" strike="noStrike">
                        <a:solidFill>
                          <a:srgbClr val="000000"/>
                        </a:solidFill>
                        <a:effectLst/>
                        <a:latin typeface="Calibri" panose="020F0502020204030204" pitchFamily="34" charset="0"/>
                      </a:endParaRPr>
                    </a:p>
                  </a:txBody>
                  <a:tcPr marL="7311" marR="7311" marT="7311" marB="0" anchor="b"/>
                </a:tc>
                <a:tc>
                  <a:txBody>
                    <a:bodyPr/>
                    <a:lstStyle/>
                    <a:p>
                      <a:pPr algn="l" fontAlgn="t"/>
                      <a:r>
                        <a:rPr lang="it-IT" sz="1100" u="none" strike="noStrike">
                          <a:effectLst/>
                        </a:rPr>
                        <a:t> </a:t>
                      </a:r>
                      <a:endParaRPr lang="it-IT" sz="1100" b="0" i="0" u="none" strike="noStrike">
                        <a:solidFill>
                          <a:srgbClr val="000000"/>
                        </a:solidFill>
                        <a:effectLst/>
                        <a:latin typeface="Calibri" panose="020F0502020204030204" pitchFamily="34" charset="0"/>
                      </a:endParaRPr>
                    </a:p>
                  </a:txBody>
                  <a:tcPr marL="7311" marR="7311" marT="7311" marB="0"/>
                </a:tc>
                <a:tc>
                  <a:txBody>
                    <a:bodyPr/>
                    <a:lstStyle/>
                    <a:p>
                      <a:pPr algn="l" fontAlgn="b"/>
                      <a:r>
                        <a:rPr lang="it-IT" sz="1100" u="none" strike="noStrike">
                          <a:effectLst/>
                        </a:rPr>
                        <a:t>1903 = Marsala</a:t>
                      </a:r>
                      <a:endParaRPr lang="it-IT" sz="1100" b="0" i="0" u="none" strike="noStrike">
                        <a:solidFill>
                          <a:srgbClr val="000000"/>
                        </a:solidFill>
                        <a:effectLst/>
                        <a:latin typeface="Calibri" panose="020F0502020204030204" pitchFamily="34" charset="0"/>
                      </a:endParaRPr>
                    </a:p>
                  </a:txBody>
                  <a:tcPr marL="7311" marR="7311" marT="7311" marB="0" anchor="b"/>
                </a:tc>
                <a:tc>
                  <a:txBody>
                    <a:bodyPr/>
                    <a:lstStyle/>
                    <a:p>
                      <a:pPr algn="l" fontAlgn="b"/>
                      <a:r>
                        <a:rPr lang="it-IT" sz="1100" u="none" strike="noStrike" dirty="0">
                          <a:effectLst/>
                        </a:rPr>
                        <a:t> </a:t>
                      </a:r>
                      <a:endParaRPr lang="it-IT" sz="1100" b="0" i="0" u="none" strike="noStrike" dirty="0">
                        <a:solidFill>
                          <a:srgbClr val="000000"/>
                        </a:solidFill>
                        <a:effectLst/>
                        <a:latin typeface="Calibri" panose="020F0502020204030204" pitchFamily="34" charset="0"/>
                      </a:endParaRPr>
                    </a:p>
                  </a:txBody>
                  <a:tcPr marL="7311" marR="7311" marT="7311" marB="0" anchor="b"/>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25670243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98499" y="444500"/>
            <a:ext cx="11058071" cy="6771084"/>
          </a:xfrm>
          <a:prstGeom prst="rect">
            <a:avLst/>
          </a:prstGeom>
          <a:noFill/>
        </p:spPr>
        <p:txBody>
          <a:bodyPr wrap="square" rtlCol="0">
            <a:spAutoFit/>
          </a:bodyPr>
          <a:lstStyle/>
          <a:p>
            <a:r>
              <a:rPr lang="it-IT" sz="1400" dirty="0"/>
              <a:t>Considerazioni – </a:t>
            </a:r>
            <a:r>
              <a:rPr lang="it-IT" sz="1400" dirty="0" err="1"/>
              <a:t>Policies</a:t>
            </a:r>
            <a:r>
              <a:rPr lang="it-IT" sz="1400" dirty="0"/>
              <a:t> </a:t>
            </a:r>
          </a:p>
          <a:p>
            <a:endParaRPr lang="it-IT" sz="1400" dirty="0"/>
          </a:p>
          <a:p>
            <a:pPr marL="342900" indent="-342900">
              <a:buFont typeface="+mj-lt"/>
              <a:buAutoNum type="arabicPeriod"/>
            </a:pPr>
            <a:r>
              <a:rPr lang="it-IT" sz="1400" dirty="0"/>
              <a:t>Con una sintesi forse eccessiva, potremmo dire che oggi, nel nostro Paese, </a:t>
            </a:r>
            <a:r>
              <a:rPr lang="it-IT" sz="1400" u="sng" dirty="0"/>
              <a:t>il rapporto fra Cultura e Sviluppo riflette più i fasti del passato che non la produzione di nuovi contenuti culturali.</a:t>
            </a:r>
            <a:r>
              <a:rPr lang="it-IT" sz="1400" dirty="0"/>
              <a:t> </a:t>
            </a:r>
          </a:p>
          <a:p>
            <a:pPr marL="800100" lvl="1" indent="-342900">
              <a:buFont typeface="+mj-lt"/>
              <a:buAutoNum type="arabicPeriod"/>
            </a:pPr>
            <a:r>
              <a:rPr lang="it-IT" sz="1400" dirty="0"/>
              <a:t>Vi sono numerosi e convergenti segnali di caduta della «visibilità» della cultura italiana e dei suoi prodotti – nei diversi campi – a livello internazionale. </a:t>
            </a:r>
          </a:p>
          <a:p>
            <a:pPr marL="800100" lvl="1" indent="-342900">
              <a:buFont typeface="+mj-lt"/>
              <a:buAutoNum type="arabicPeriod"/>
            </a:pPr>
            <a:r>
              <a:rPr lang="it-IT" sz="1400" dirty="0"/>
              <a:t>Il che vuol dire che nella produzione dei contenuti culturali, altri Paesi fanno meglio di noi; e per questa via conquistano posizioni di vantaggio in tutte le attività produttive – prime fra tutte quelle dell’industria creativa – nelle quali tali contenuti entrano come input fondamentali. </a:t>
            </a:r>
          </a:p>
          <a:p>
            <a:pPr marL="342900" indent="-342900">
              <a:buFont typeface="+mj-lt"/>
              <a:buAutoNum type="arabicPeriod"/>
            </a:pPr>
            <a:endParaRPr lang="it-IT" sz="1400" dirty="0"/>
          </a:p>
          <a:p>
            <a:pPr marL="342900" indent="-342900">
              <a:buFont typeface="+mj-lt"/>
              <a:buAutoNum type="arabicPeriod"/>
            </a:pPr>
            <a:r>
              <a:rPr lang="it-IT" sz="1400" dirty="0"/>
              <a:t>Dal punto di vista analitico, abbiamo trascurato di ricostruire, rappresentare ed approfondire i legami fra la produzione di contenuti culturali e lo sviluppo delle industrie creative che di quei contenuti sono i fondamentali utilizzatori. </a:t>
            </a:r>
          </a:p>
          <a:p>
            <a:pPr marL="342900" indent="-342900">
              <a:buFont typeface="+mj-lt"/>
              <a:buAutoNum type="arabicPeriod"/>
            </a:pPr>
            <a:r>
              <a:rPr lang="it-IT" sz="1400" dirty="0"/>
              <a:t>E sul piano delle politiche abbiamo dedicato poche risorse, in assoluto ed in termini relativi, per sostenere la produzione culturale. </a:t>
            </a:r>
          </a:p>
          <a:p>
            <a:pPr marL="800100" lvl="1" indent="-342900">
              <a:buFont typeface="+mj-lt"/>
              <a:buAutoNum type="arabicPeriod"/>
            </a:pPr>
            <a:r>
              <a:rPr lang="it-IT" sz="1400" dirty="0"/>
              <a:t>La storia presenta il suo conto, sempre.</a:t>
            </a:r>
          </a:p>
          <a:p>
            <a:pPr marL="800100" lvl="1" indent="-342900">
              <a:buFont typeface="+mj-lt"/>
              <a:buAutoNum type="arabicPeriod"/>
            </a:pPr>
            <a:r>
              <a:rPr lang="it-IT" sz="1400" dirty="0">
                <a:highlight>
                  <a:srgbClr val="FFFF00"/>
                </a:highlight>
              </a:rPr>
              <a:t>Forse non abbiamo la consapevolezza che stiamo erodendo le basi della leadership potenziale che a livello globale ci viene ancora riconosciuta – e che comunque era tale nel recente passato – in alcune produzioni dell’industria creativa (la moda, in particolare).  </a:t>
            </a:r>
          </a:p>
          <a:p>
            <a:pPr marL="342900" indent="-342900">
              <a:buFont typeface="+mj-lt"/>
              <a:buAutoNum type="arabicPeriod"/>
            </a:pPr>
            <a:r>
              <a:rPr lang="it-IT" sz="1400" dirty="0"/>
              <a:t>Dobbiamo acquisire la consapevolezza che forse i tradizionali meccanismi di generazione e di trasmissione dei contenuti culturali, per la loro utilizzazione nelle industrie creative, vanno potenziati anche con l’integrazione di altri processi di generazione, più formalizzati o istituzionalizzati. E mi riferisco a quelli che passano per la R&amp;S pubblica e privata. </a:t>
            </a:r>
          </a:p>
          <a:p>
            <a:pPr marL="342900" indent="-342900">
              <a:buFont typeface="+mj-lt"/>
              <a:buAutoNum type="arabicPeriod"/>
            </a:pPr>
            <a:r>
              <a:rPr lang="it-IT" sz="1400" dirty="0"/>
              <a:t>In fondo, fra </a:t>
            </a:r>
            <a:r>
              <a:rPr lang="it-IT" sz="1400" u="sng" dirty="0"/>
              <a:t>Produzione di Contenuti Culturali e Produzione dell’industrie culturali e creative </a:t>
            </a:r>
            <a:r>
              <a:rPr lang="it-IT" sz="1400" dirty="0"/>
              <a:t>vi è un rapporto simile a quello che si pone in generale fra la </a:t>
            </a:r>
            <a:r>
              <a:rPr lang="it-IT" sz="1400" u="sng" dirty="0"/>
              <a:t>Ricerca di Base e la Ricerca applicata</a:t>
            </a:r>
            <a:r>
              <a:rPr lang="it-IT" sz="1400" dirty="0"/>
              <a:t>. </a:t>
            </a:r>
          </a:p>
          <a:p>
            <a:pPr marL="800100" lvl="1" indent="-342900">
              <a:buFont typeface="+mj-lt"/>
              <a:buAutoNum type="arabicPeriod"/>
            </a:pPr>
            <a:r>
              <a:rPr lang="it-IT" sz="1400" dirty="0"/>
              <a:t>Il nostro Paese ha poggiato la propria forza innovativa, sia nell’industria manifatturiera che in quella delle industrie creative, su modelli di innovazione intra-aziendali, o interni al contesto produttivo. Ha ristretto, o non ha attivato tout court, il collegamento con la ricerca. </a:t>
            </a:r>
          </a:p>
          <a:p>
            <a:pPr marL="800100" lvl="1" indent="-342900">
              <a:buFont typeface="+mj-lt"/>
              <a:buAutoNum type="arabicPeriod"/>
            </a:pPr>
            <a:endParaRPr lang="it-IT" sz="1400" dirty="0"/>
          </a:p>
          <a:p>
            <a:pPr marL="342900" indent="-342900">
              <a:buFont typeface="+mj-lt"/>
              <a:buAutoNum type="arabicPeriod"/>
            </a:pPr>
            <a:r>
              <a:rPr lang="it-IT" sz="1400" dirty="0"/>
              <a:t>Vale quindi la affermazione di SACCO, « diventa essenziale, e prioritario, avviare un nuovo ciclo di sviluppo strategico della nostra industria culturale e creativa nel suo complesso se si vuole poter cogliere le opportunità per il sistema paese in uno dei pochi macro settori in cui ci viene ancora generalmente riconosciuta una potenziale leadership a livello globale che però, a seguito dell’attuale inazione strategica e del mancato coordinamento tra i settori produttivi, si sta inesorabilmente erodendo» </a:t>
            </a:r>
          </a:p>
          <a:p>
            <a:endParaRPr lang="it-IT" sz="1400" dirty="0"/>
          </a:p>
          <a:p>
            <a:endParaRPr lang="it-IT" sz="1400" dirty="0"/>
          </a:p>
          <a:p>
            <a:endParaRPr lang="it-IT" sz="1400" dirty="0"/>
          </a:p>
        </p:txBody>
      </p:sp>
    </p:spTree>
    <p:extLst>
      <p:ext uri="{BB962C8B-B14F-4D97-AF65-F5344CB8AC3E}">
        <p14:creationId xmlns:p14="http://schemas.microsoft.com/office/powerpoint/2010/main" val="28211721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C294EEA1-8CEB-AA47-EBD7-2433055530CE}"/>
              </a:ext>
            </a:extLst>
          </p:cNvPr>
          <p:cNvSpPr txBox="1"/>
          <p:nvPr/>
        </p:nvSpPr>
        <p:spPr>
          <a:xfrm>
            <a:off x="4050890" y="511277"/>
            <a:ext cx="3795252" cy="369332"/>
          </a:xfrm>
          <a:prstGeom prst="rect">
            <a:avLst/>
          </a:prstGeom>
          <a:noFill/>
        </p:spPr>
        <p:txBody>
          <a:bodyPr wrap="square" rtlCol="0">
            <a:spAutoFit/>
          </a:bodyPr>
          <a:lstStyle/>
          <a:p>
            <a:r>
              <a:rPr lang="it-IT" dirty="0"/>
              <a:t>La relazione Cultura – Sviluppo </a:t>
            </a:r>
          </a:p>
        </p:txBody>
      </p:sp>
      <p:sp>
        <p:nvSpPr>
          <p:cNvPr id="3" name="CasellaDiTesto 2">
            <a:extLst>
              <a:ext uri="{FF2B5EF4-FFF2-40B4-BE49-F238E27FC236}">
                <a16:creationId xmlns:a16="http://schemas.microsoft.com/office/drawing/2014/main" id="{1A005CEF-EF3A-C0B9-3D1C-03026A997834}"/>
              </a:ext>
            </a:extLst>
          </p:cNvPr>
          <p:cNvSpPr txBox="1"/>
          <p:nvPr/>
        </p:nvSpPr>
        <p:spPr>
          <a:xfrm>
            <a:off x="609600" y="1022555"/>
            <a:ext cx="10756490" cy="3108543"/>
          </a:xfrm>
          <a:prstGeom prst="rect">
            <a:avLst/>
          </a:prstGeom>
          <a:noFill/>
        </p:spPr>
        <p:txBody>
          <a:bodyPr wrap="square" rtlCol="0">
            <a:spAutoFit/>
          </a:bodyPr>
          <a:lstStyle/>
          <a:p>
            <a:pPr marL="285750" indent="-285750">
              <a:buFont typeface="Arial" panose="020B0604020202020204" pitchFamily="34" charset="0"/>
              <a:buChar char="•"/>
            </a:pPr>
            <a:r>
              <a:rPr lang="it-IT" sz="1400" dirty="0"/>
              <a:t>Il rapporto fra Cultura e Turismo si colloca dentro la relazione più generale fra Cultura e Sviluppo economico. La Cultura incide, ed ha inciso storicamente, nello sviluppo economico del nostro Paese, investendo ambiti che sono ben più ampi di quelli  identificabili con le attività del Turismo. </a:t>
            </a:r>
          </a:p>
          <a:p>
            <a:pPr marL="285750" indent="-285750">
              <a:buFont typeface="Arial" panose="020B0604020202020204" pitchFamily="34" charset="0"/>
              <a:buChar char="•"/>
            </a:pPr>
            <a:r>
              <a:rPr lang="it-IT" sz="1400" dirty="0"/>
              <a:t>Di ciò è bene avere contezza perché ci permette, come vedremo più avanti, di inquadrare in modo più appropriato il rapporto fra Turismo-Turismo Culturale – e Sviluppo, ed in particolare ci permette di superare una concezione riduttiva, assai diffusa, che circoscrive il rapporto fra turismo e cultura alla valorizzazione del patrimonio storico-culturale attraverso la sua fruizione turistica.  I dati sul numero di visitatori dei siti storico-culturali vengono così indici di performance del successo di questo tipo di turismo.</a:t>
            </a:r>
          </a:p>
          <a:p>
            <a:pPr marL="285750" indent="-285750">
              <a:buFont typeface="Arial" panose="020B0604020202020204" pitchFamily="34" charset="0"/>
              <a:buChar char="•"/>
            </a:pPr>
            <a:r>
              <a:rPr lang="it-IT" sz="1400" dirty="0"/>
              <a:t>«E’ un difficile esercizio elencare gli ingredienti che compongono il Made in </a:t>
            </a:r>
            <a:r>
              <a:rPr lang="it-IT" sz="1400" dirty="0" err="1"/>
              <a:t>Italy</a:t>
            </a:r>
            <a:r>
              <a:rPr lang="it-IT" sz="1400" dirty="0"/>
              <a:t>; quella composizione chimica inafferrabile che ha prodotto prima il triangolo industriale e poi i 100 e più distretti manifatturieri del nostro Paese. Un insieme di componenti che vale il 7° posto in termini di reputazione tra i consumatori mondiali e quasi il 10% delle esportazioni italiane.  Una irresistibile onda d’urto che è divenuta negli ultimi due secoli una vera forma di </a:t>
            </a:r>
            <a:r>
              <a:rPr lang="it-IT" sz="1400" dirty="0" err="1"/>
              <a:t>sfot</a:t>
            </a:r>
            <a:r>
              <a:rPr lang="it-IT" sz="1400" dirty="0"/>
              <a:t> power . Ed è evidente che la radice di tutto ciò risieda nel «bello» e nel «be fatto» che poi simbolizzano la straordinaria varietà della geografia e della cultura della nostra penisola.» </a:t>
            </a:r>
          </a:p>
          <a:p>
            <a:endParaRPr lang="it-IT" sz="1400" dirty="0"/>
          </a:p>
          <a:p>
            <a:endParaRPr lang="it-IT" sz="1400" dirty="0"/>
          </a:p>
        </p:txBody>
      </p:sp>
    </p:spTree>
    <p:extLst>
      <p:ext uri="{BB962C8B-B14F-4D97-AF65-F5344CB8AC3E}">
        <p14:creationId xmlns:p14="http://schemas.microsoft.com/office/powerpoint/2010/main" val="319584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6AF5CDB1-DA4C-21CE-B248-253E1D3E51D2}"/>
              </a:ext>
            </a:extLst>
          </p:cNvPr>
          <p:cNvSpPr txBox="1"/>
          <p:nvPr/>
        </p:nvSpPr>
        <p:spPr>
          <a:xfrm>
            <a:off x="619432" y="812898"/>
            <a:ext cx="3048000" cy="2462213"/>
          </a:xfrm>
          <a:prstGeom prst="rect">
            <a:avLst/>
          </a:prstGeom>
          <a:noFill/>
        </p:spPr>
        <p:txBody>
          <a:bodyPr wrap="square" rtlCol="0">
            <a:spAutoFit/>
          </a:bodyPr>
          <a:lstStyle/>
          <a:p>
            <a:r>
              <a:rPr lang="it-IT" sz="1400" b="1" dirty="0"/>
              <a:t>Turismo sostenibile </a:t>
            </a:r>
            <a:r>
              <a:rPr lang="it-IT" sz="1400" dirty="0"/>
              <a:t>: si può oggi ammettere un turismo che non sia sostenibile ? </a:t>
            </a:r>
          </a:p>
          <a:p>
            <a:endParaRPr lang="it-IT" sz="1400" b="1" dirty="0"/>
          </a:p>
          <a:p>
            <a:endParaRPr lang="it-IT" sz="1400" b="1" dirty="0"/>
          </a:p>
          <a:p>
            <a:endParaRPr lang="it-IT" sz="1400" b="1" dirty="0"/>
          </a:p>
          <a:p>
            <a:endParaRPr lang="it-IT" sz="1400" b="1" dirty="0"/>
          </a:p>
          <a:p>
            <a:r>
              <a:rPr lang="it-IT" sz="1400" b="1" dirty="0"/>
              <a:t>Turismo e Turismo Culturale </a:t>
            </a:r>
            <a:r>
              <a:rPr lang="it-IT" sz="1400" dirty="0"/>
              <a:t>: è una distinzione ancora utile ? Ed a che livello? </a:t>
            </a:r>
          </a:p>
          <a:p>
            <a:endParaRPr lang="it-IT" sz="1400" dirty="0"/>
          </a:p>
        </p:txBody>
      </p:sp>
      <p:sp>
        <p:nvSpPr>
          <p:cNvPr id="4" name="CasellaDiTesto 3">
            <a:extLst>
              <a:ext uri="{FF2B5EF4-FFF2-40B4-BE49-F238E27FC236}">
                <a16:creationId xmlns:a16="http://schemas.microsoft.com/office/drawing/2014/main" id="{79F9D51A-A0FD-1E78-DACC-C453FAD96C32}"/>
              </a:ext>
            </a:extLst>
          </p:cNvPr>
          <p:cNvSpPr txBox="1"/>
          <p:nvPr/>
        </p:nvSpPr>
        <p:spPr>
          <a:xfrm>
            <a:off x="3982065" y="2044005"/>
            <a:ext cx="7629832" cy="1384995"/>
          </a:xfrm>
          <a:prstGeom prst="rect">
            <a:avLst/>
          </a:prstGeom>
          <a:noFill/>
        </p:spPr>
        <p:txBody>
          <a:bodyPr wrap="square" rtlCol="0">
            <a:spAutoFit/>
          </a:bodyPr>
          <a:lstStyle/>
          <a:p>
            <a:r>
              <a:rPr lang="it-IT" sz="1400" dirty="0"/>
              <a:t>La definizione di </a:t>
            </a:r>
            <a:r>
              <a:rPr lang="it-IT" sz="1400" dirty="0" err="1"/>
              <a:t>Throsby</a:t>
            </a:r>
            <a:r>
              <a:rPr lang="it-IT" sz="1400" dirty="0"/>
              <a:t>  (2005):</a:t>
            </a:r>
          </a:p>
          <a:p>
            <a:r>
              <a:rPr lang="it-IT" sz="1400" dirty="0"/>
              <a:t>«…</a:t>
            </a:r>
            <a:r>
              <a:rPr lang="it-IT" sz="1400" b="1" u="sng" dirty="0">
                <a:highlight>
                  <a:srgbClr val="FFFF00"/>
                </a:highlight>
              </a:rPr>
              <a:t>tutto il turismo</a:t>
            </a:r>
            <a:r>
              <a:rPr lang="it-IT" sz="1400" dirty="0">
                <a:highlight>
                  <a:srgbClr val="FFFF00"/>
                </a:highlight>
              </a:rPr>
              <a:t>, </a:t>
            </a:r>
            <a:r>
              <a:rPr lang="it-IT" sz="1400" dirty="0"/>
              <a:t>sia nazionale che internazionale</a:t>
            </a:r>
            <a:r>
              <a:rPr lang="it-IT" sz="1400" dirty="0">
                <a:highlight>
                  <a:srgbClr val="FFFF00"/>
                </a:highlight>
              </a:rPr>
              <a:t>, </a:t>
            </a:r>
            <a:r>
              <a:rPr lang="it-IT" sz="1400" b="1" u="sng" dirty="0">
                <a:highlight>
                  <a:srgbClr val="FFFF00"/>
                </a:highlight>
              </a:rPr>
              <a:t>ha una dimensione culturale</a:t>
            </a:r>
            <a:r>
              <a:rPr lang="it-IT" sz="1400" dirty="0"/>
              <a:t>. I motivi che spingono le persone a viaggiare in posti nuovi potrebbero essere semplicemente lo svago o la curiosità, ma </a:t>
            </a:r>
            <a:r>
              <a:rPr lang="it-IT" sz="1400" b="1" dirty="0">
                <a:highlight>
                  <a:srgbClr val="FFFF00"/>
                </a:highlight>
              </a:rPr>
              <a:t>le esperienze vissute</a:t>
            </a:r>
            <a:r>
              <a:rPr lang="it-IT" sz="1400" b="1" dirty="0"/>
              <a:t> </a:t>
            </a:r>
            <a:r>
              <a:rPr lang="it-IT" sz="1400" dirty="0"/>
              <a:t>durante il viaggio sono innegabilmente da ascriversi al </a:t>
            </a:r>
            <a:r>
              <a:rPr lang="it-IT" sz="1400" b="1" dirty="0">
                <a:highlight>
                  <a:srgbClr val="FFFF00"/>
                </a:highlight>
              </a:rPr>
              <a:t>contesto culturale </a:t>
            </a:r>
            <a:r>
              <a:rPr lang="it-IT" sz="1400" dirty="0"/>
              <a:t>e sono ricche di </a:t>
            </a:r>
            <a:r>
              <a:rPr lang="it-IT" sz="1400" b="1" dirty="0">
                <a:highlight>
                  <a:srgbClr val="FFFF00"/>
                </a:highlight>
              </a:rPr>
              <a:t>messaggi culturali </a:t>
            </a:r>
            <a:r>
              <a:rPr lang="it-IT" sz="1400" dirty="0"/>
              <a:t>che possono o meno essere apprezzati» (David </a:t>
            </a:r>
            <a:r>
              <a:rPr lang="it-IT" sz="1400" dirty="0" err="1"/>
              <a:t>Throsby</a:t>
            </a:r>
            <a:r>
              <a:rPr lang="it-IT" sz="1400" dirty="0"/>
              <a:t>, </a:t>
            </a:r>
            <a:r>
              <a:rPr lang="it-IT" sz="1400" i="1" dirty="0"/>
              <a:t>Economia e Cultura</a:t>
            </a:r>
            <a:r>
              <a:rPr lang="it-IT" sz="1400" dirty="0"/>
              <a:t>, 2005, p.184) </a:t>
            </a:r>
          </a:p>
        </p:txBody>
      </p:sp>
      <p:sp>
        <p:nvSpPr>
          <p:cNvPr id="5" name="CasellaDiTesto 4">
            <a:extLst>
              <a:ext uri="{FF2B5EF4-FFF2-40B4-BE49-F238E27FC236}">
                <a16:creationId xmlns:a16="http://schemas.microsoft.com/office/drawing/2014/main" id="{579F9BD4-542D-F9B8-2957-BD0DE614D4F9}"/>
              </a:ext>
            </a:extLst>
          </p:cNvPr>
          <p:cNvSpPr txBox="1"/>
          <p:nvPr/>
        </p:nvSpPr>
        <p:spPr>
          <a:xfrm>
            <a:off x="3854245" y="228123"/>
            <a:ext cx="6331974" cy="1815882"/>
          </a:xfrm>
          <a:prstGeom prst="rect">
            <a:avLst/>
          </a:prstGeom>
          <a:noFill/>
        </p:spPr>
        <p:txBody>
          <a:bodyPr wrap="square" rtlCol="0">
            <a:spAutoFit/>
          </a:bodyPr>
          <a:lstStyle/>
          <a:p>
            <a:pPr marL="285750" indent="-285750">
              <a:buFont typeface="Arial" panose="020B0604020202020204" pitchFamily="34" charset="0"/>
              <a:buChar char="•"/>
            </a:pPr>
            <a:r>
              <a:rPr lang="it-IT" sz="1400" dirty="0"/>
              <a:t>Il Turismo, o è sostenibile oppure non esiste.</a:t>
            </a:r>
          </a:p>
          <a:p>
            <a:pPr marL="285750" indent="-285750">
              <a:buFont typeface="Arial" panose="020B0604020202020204" pitchFamily="34" charset="0"/>
              <a:buChar char="•"/>
            </a:pPr>
            <a:r>
              <a:rPr lang="it-IT" sz="1400" dirty="0"/>
              <a:t>Si può parlare di sostenibilità come </a:t>
            </a:r>
            <a:r>
              <a:rPr lang="it-IT" sz="1400" b="1" dirty="0"/>
              <a:t>vincolo</a:t>
            </a:r>
            <a:r>
              <a:rPr lang="it-IT" sz="1400" dirty="0"/>
              <a:t> e di sostenibilità come </a:t>
            </a:r>
            <a:r>
              <a:rPr lang="it-IT" sz="1400" b="1" dirty="0"/>
              <a:t>modello positivo, attivo</a:t>
            </a:r>
            <a:r>
              <a:rPr lang="it-IT" sz="1400" dirty="0"/>
              <a:t>, che identifica prodotti del tutto nuovi che presentano</a:t>
            </a:r>
          </a:p>
          <a:p>
            <a:pPr marL="285750" indent="-285750">
              <a:buFont typeface="Arial" panose="020B0604020202020204" pitchFamily="34" charset="0"/>
              <a:buChar char="•"/>
            </a:pPr>
            <a:r>
              <a:rPr lang="it-IT" sz="1400" dirty="0"/>
              <a:t>La sostenibilità è una connotazione sistemica e trasversale che coinvolge tutte le attività economiche e non. </a:t>
            </a:r>
          </a:p>
          <a:p>
            <a:pPr marL="285750" indent="-285750">
              <a:buFont typeface="Arial" panose="020B0604020202020204" pitchFamily="34" charset="0"/>
              <a:buChar char="•"/>
            </a:pPr>
            <a:r>
              <a:rPr lang="it-IT" sz="1400" dirty="0"/>
              <a:t>E’ il core della strategia della Green Economy e della Transizione ecologica della Unione Europea.  </a:t>
            </a:r>
          </a:p>
          <a:p>
            <a:r>
              <a:rPr lang="it-IT" sz="1400" dirty="0"/>
              <a:t> </a:t>
            </a:r>
          </a:p>
        </p:txBody>
      </p:sp>
      <p:sp>
        <p:nvSpPr>
          <p:cNvPr id="6" name="CasellaDiTesto 5">
            <a:extLst>
              <a:ext uri="{FF2B5EF4-FFF2-40B4-BE49-F238E27FC236}">
                <a16:creationId xmlns:a16="http://schemas.microsoft.com/office/drawing/2014/main" id="{A32047E2-CEC9-F6CC-E846-E5B2D6ADDF61}"/>
              </a:ext>
            </a:extLst>
          </p:cNvPr>
          <p:cNvSpPr txBox="1"/>
          <p:nvPr/>
        </p:nvSpPr>
        <p:spPr>
          <a:xfrm>
            <a:off x="452283" y="4275385"/>
            <a:ext cx="3215149" cy="1169551"/>
          </a:xfrm>
          <a:prstGeom prst="rect">
            <a:avLst/>
          </a:prstGeom>
          <a:noFill/>
        </p:spPr>
        <p:txBody>
          <a:bodyPr wrap="square" rtlCol="0">
            <a:spAutoFit/>
          </a:bodyPr>
          <a:lstStyle/>
          <a:p>
            <a:pPr marL="285750" indent="-285750">
              <a:buFont typeface="Arial" panose="020B0604020202020204" pitchFamily="34" charset="0"/>
              <a:buChar char="•"/>
            </a:pPr>
            <a:r>
              <a:rPr lang="it-IT" sz="1400" dirty="0"/>
              <a:t>Qual è il </a:t>
            </a:r>
            <a:r>
              <a:rPr lang="it-IT" sz="1400" b="1" dirty="0"/>
              <a:t>rapporto fra Cultura e Turismo </a:t>
            </a:r>
            <a:r>
              <a:rPr lang="it-IT" sz="1400" dirty="0"/>
              <a:t>?</a:t>
            </a:r>
          </a:p>
          <a:p>
            <a:pPr marL="285750" indent="-285750">
              <a:buFont typeface="Arial" panose="020B0604020202020204" pitchFamily="34" charset="0"/>
              <a:buChar char="•"/>
            </a:pPr>
            <a:r>
              <a:rPr lang="it-IT" sz="1400" dirty="0"/>
              <a:t>Con quale significato la cultura ed il capitale culturale entra in relazione con il turismo ? </a:t>
            </a:r>
          </a:p>
        </p:txBody>
      </p:sp>
      <p:sp>
        <p:nvSpPr>
          <p:cNvPr id="7" name="CasellaDiTesto 6">
            <a:extLst>
              <a:ext uri="{FF2B5EF4-FFF2-40B4-BE49-F238E27FC236}">
                <a16:creationId xmlns:a16="http://schemas.microsoft.com/office/drawing/2014/main" id="{8EA2B934-83C3-411E-68A9-FA095A41801F}"/>
              </a:ext>
            </a:extLst>
          </p:cNvPr>
          <p:cNvSpPr txBox="1"/>
          <p:nvPr/>
        </p:nvSpPr>
        <p:spPr>
          <a:xfrm>
            <a:off x="4090422" y="4167664"/>
            <a:ext cx="7413118" cy="1384995"/>
          </a:xfrm>
          <a:prstGeom prst="rect">
            <a:avLst/>
          </a:prstGeom>
          <a:noFill/>
        </p:spPr>
        <p:txBody>
          <a:bodyPr wrap="square" rtlCol="0">
            <a:spAutoFit/>
          </a:bodyPr>
          <a:lstStyle/>
          <a:p>
            <a:pPr algn="just"/>
            <a:r>
              <a:rPr lang="it-IT" sz="1400" dirty="0"/>
              <a:t>In realtà, «</a:t>
            </a:r>
            <a:r>
              <a:rPr lang="it-IT" sz="1400" b="1" dirty="0"/>
              <a:t>il significato </a:t>
            </a:r>
            <a:r>
              <a:rPr lang="it-IT" sz="1400" dirty="0"/>
              <a:t>…non è statico e </a:t>
            </a:r>
            <a:r>
              <a:rPr lang="it-IT" sz="1400" b="1" dirty="0"/>
              <a:t>si è evoluto da</a:t>
            </a:r>
            <a:r>
              <a:rPr lang="it-IT" sz="1400" dirty="0"/>
              <a:t> una definizione </a:t>
            </a:r>
            <a:r>
              <a:rPr lang="it-IT" sz="1400" b="1" dirty="0"/>
              <a:t>tradizionale</a:t>
            </a:r>
            <a:r>
              <a:rPr lang="it-IT" sz="1400" dirty="0"/>
              <a:t> , per lo più </a:t>
            </a:r>
            <a:r>
              <a:rPr lang="it-IT" sz="1400" b="1" dirty="0"/>
              <a:t>basata sul patrimonio archeologico</a:t>
            </a:r>
            <a:r>
              <a:rPr lang="it-IT" sz="1400" dirty="0"/>
              <a:t>, </a:t>
            </a:r>
            <a:r>
              <a:rPr lang="it-IT" sz="1400" b="1" dirty="0"/>
              <a:t>storico-artistico</a:t>
            </a:r>
            <a:r>
              <a:rPr lang="it-IT" sz="1400" dirty="0"/>
              <a:t> e </a:t>
            </a:r>
            <a:r>
              <a:rPr lang="it-IT" sz="1400" b="1" dirty="0"/>
              <a:t>monumentale</a:t>
            </a:r>
            <a:r>
              <a:rPr lang="it-IT" sz="1400" dirty="0"/>
              <a:t>, verso una </a:t>
            </a:r>
            <a:r>
              <a:rPr lang="it-IT" sz="1400" b="1" dirty="0"/>
              <a:t>più ampia </a:t>
            </a:r>
            <a:r>
              <a:rPr lang="it-IT" sz="1400" dirty="0"/>
              <a:t>che tiene conto sia del </a:t>
            </a:r>
            <a:r>
              <a:rPr lang="it-IT" sz="1400" b="1" dirty="0"/>
              <a:t>capitale materiale </a:t>
            </a:r>
            <a:r>
              <a:rPr lang="it-IT" sz="1400" dirty="0"/>
              <a:t>sia di </a:t>
            </a:r>
            <a:r>
              <a:rPr lang="it-IT" sz="1400" b="1" dirty="0"/>
              <a:t>quello intangibile</a:t>
            </a:r>
            <a:r>
              <a:rPr lang="it-IT" sz="1400" dirty="0"/>
              <a:t>. Ne fanno parte gli elementi del capitale culturale  da cui nascono </a:t>
            </a:r>
            <a:r>
              <a:rPr lang="it-IT" sz="1400" b="1" dirty="0"/>
              <a:t>le esperienze di consumo </a:t>
            </a:r>
            <a:r>
              <a:rPr lang="it-IT" sz="1400" dirty="0"/>
              <a:t>legate agli </a:t>
            </a:r>
            <a:r>
              <a:rPr lang="it-IT" sz="1400" b="1" dirty="0"/>
              <a:t>stili di vita</a:t>
            </a:r>
            <a:r>
              <a:rPr lang="it-IT" sz="1400" dirty="0"/>
              <a:t>, alle </a:t>
            </a:r>
            <a:r>
              <a:rPr lang="it-IT" sz="1400" b="1" dirty="0"/>
              <a:t>abitudini,</a:t>
            </a:r>
            <a:r>
              <a:rPr lang="it-IT" sz="1400" dirty="0"/>
              <a:t> </a:t>
            </a:r>
            <a:r>
              <a:rPr lang="it-IT" sz="1400" b="1" dirty="0"/>
              <a:t>alle pratiche sociali </a:t>
            </a:r>
            <a:r>
              <a:rPr lang="it-IT" sz="1400" dirty="0"/>
              <a:t>e alle </a:t>
            </a:r>
            <a:r>
              <a:rPr lang="it-IT" sz="1400" b="1" dirty="0"/>
              <a:t>altre attività culturali esistenti </a:t>
            </a:r>
            <a:r>
              <a:rPr lang="it-IT" sz="1400" dirty="0"/>
              <a:t>nei luoghi di viaggio» (</a:t>
            </a:r>
            <a:r>
              <a:rPr lang="it-IT" sz="1400" b="1" dirty="0"/>
              <a:t>OECD,</a:t>
            </a:r>
            <a:r>
              <a:rPr lang="it-IT" sz="1400" dirty="0"/>
              <a:t> </a:t>
            </a:r>
            <a:r>
              <a:rPr lang="it-IT" sz="1400" i="1" dirty="0" err="1"/>
              <a:t>Tourism</a:t>
            </a:r>
            <a:r>
              <a:rPr lang="it-IT" sz="1400" i="1" dirty="0"/>
              <a:t> and Creative Economy</a:t>
            </a:r>
            <a:r>
              <a:rPr lang="it-IT" sz="1400" dirty="0"/>
              <a:t>, </a:t>
            </a:r>
            <a:r>
              <a:rPr lang="it-IT" sz="1400" b="1" dirty="0"/>
              <a:t>2014 </a:t>
            </a:r>
            <a:r>
              <a:rPr lang="it-IT" sz="1400" dirty="0" err="1"/>
              <a:t>cfr</a:t>
            </a:r>
            <a:r>
              <a:rPr lang="it-IT" sz="1400" dirty="0"/>
              <a:t> anche OECD, </a:t>
            </a:r>
            <a:r>
              <a:rPr lang="it-IT" sz="1400" i="1" dirty="0"/>
              <a:t>The Impact of Culture on </a:t>
            </a:r>
            <a:r>
              <a:rPr lang="it-IT" sz="1400" i="1" dirty="0" err="1"/>
              <a:t>Tourism</a:t>
            </a:r>
            <a:r>
              <a:rPr lang="it-IT" sz="1400" i="1" dirty="0"/>
              <a:t>,</a:t>
            </a:r>
            <a:r>
              <a:rPr lang="it-IT" sz="1400" dirty="0"/>
              <a:t> 2009) </a:t>
            </a:r>
          </a:p>
        </p:txBody>
      </p:sp>
    </p:spTree>
    <p:extLst>
      <p:ext uri="{BB962C8B-B14F-4D97-AF65-F5344CB8AC3E}">
        <p14:creationId xmlns:p14="http://schemas.microsoft.com/office/powerpoint/2010/main" val="2789517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841C77DF-8833-0E3E-BBD0-373FFF76AD52}"/>
              </a:ext>
            </a:extLst>
          </p:cNvPr>
          <p:cNvSpPr txBox="1"/>
          <p:nvPr/>
        </p:nvSpPr>
        <p:spPr>
          <a:xfrm>
            <a:off x="471947" y="569403"/>
            <a:ext cx="3628103" cy="1169551"/>
          </a:xfrm>
          <a:prstGeom prst="rect">
            <a:avLst/>
          </a:prstGeom>
          <a:noFill/>
        </p:spPr>
        <p:txBody>
          <a:bodyPr wrap="square" rtlCol="0">
            <a:spAutoFit/>
          </a:bodyPr>
          <a:lstStyle/>
          <a:p>
            <a:r>
              <a:rPr lang="it-IT" sz="1400" dirty="0"/>
              <a:t>Il Rapporto fra </a:t>
            </a:r>
            <a:r>
              <a:rPr lang="it-IT" sz="1400" b="1" dirty="0"/>
              <a:t>capitale culturale </a:t>
            </a:r>
            <a:r>
              <a:rPr lang="it-IT" sz="1400" dirty="0"/>
              <a:t>e </a:t>
            </a:r>
            <a:r>
              <a:rPr lang="it-IT" sz="1400" b="1" dirty="0"/>
              <a:t>turismo  </a:t>
            </a:r>
          </a:p>
          <a:p>
            <a:endParaRPr lang="it-IT" sz="1400" b="1" dirty="0"/>
          </a:p>
          <a:p>
            <a:pPr marL="285750" indent="-285750">
              <a:buFont typeface="Arial" panose="020B0604020202020204" pitchFamily="34" charset="0"/>
              <a:buChar char="•"/>
            </a:pPr>
            <a:r>
              <a:rPr lang="it-IT" sz="1400" b="1" dirty="0"/>
              <a:t>Può assumere due forme :</a:t>
            </a:r>
          </a:p>
          <a:p>
            <a:endParaRPr lang="it-IT" sz="1400" b="1" dirty="0"/>
          </a:p>
          <a:p>
            <a:endParaRPr lang="it-IT" sz="1400" dirty="0"/>
          </a:p>
        </p:txBody>
      </p:sp>
      <p:sp>
        <p:nvSpPr>
          <p:cNvPr id="4" name="CasellaDiTesto 3">
            <a:extLst>
              <a:ext uri="{FF2B5EF4-FFF2-40B4-BE49-F238E27FC236}">
                <a16:creationId xmlns:a16="http://schemas.microsoft.com/office/drawing/2014/main" id="{9B039FF0-36DD-D0BE-A46E-4901DA960A41}"/>
              </a:ext>
            </a:extLst>
          </p:cNvPr>
          <p:cNvSpPr txBox="1"/>
          <p:nvPr/>
        </p:nvSpPr>
        <p:spPr>
          <a:xfrm>
            <a:off x="471947" y="2128644"/>
            <a:ext cx="4070555" cy="954107"/>
          </a:xfrm>
          <a:prstGeom prst="rect">
            <a:avLst/>
          </a:prstGeom>
          <a:noFill/>
        </p:spPr>
        <p:txBody>
          <a:bodyPr wrap="square" rtlCol="0">
            <a:spAutoFit/>
          </a:bodyPr>
          <a:lstStyle/>
          <a:p>
            <a:r>
              <a:rPr lang="it-IT" sz="1400" dirty="0"/>
              <a:t>Valorizzazione della </a:t>
            </a:r>
            <a:r>
              <a:rPr lang="it-IT" sz="1400" b="1" dirty="0"/>
              <a:t>Rendita</a:t>
            </a:r>
            <a:r>
              <a:rPr lang="it-IT" sz="1400" dirty="0"/>
              <a:t> che deriva dalla fruizione del capitale culturale materiale ed immateriale che è stato ereditato dal passato. </a:t>
            </a:r>
          </a:p>
          <a:p>
            <a:endParaRPr lang="it-IT" sz="1400" dirty="0"/>
          </a:p>
        </p:txBody>
      </p:sp>
      <p:sp>
        <p:nvSpPr>
          <p:cNvPr id="5" name="CasellaDiTesto 4">
            <a:extLst>
              <a:ext uri="{FF2B5EF4-FFF2-40B4-BE49-F238E27FC236}">
                <a16:creationId xmlns:a16="http://schemas.microsoft.com/office/drawing/2014/main" id="{F9D63814-FBF4-914A-FD2C-1C5B7C02C72C}"/>
              </a:ext>
            </a:extLst>
          </p:cNvPr>
          <p:cNvSpPr txBox="1"/>
          <p:nvPr/>
        </p:nvSpPr>
        <p:spPr>
          <a:xfrm>
            <a:off x="393288" y="4102084"/>
            <a:ext cx="3785420" cy="954107"/>
          </a:xfrm>
          <a:prstGeom prst="rect">
            <a:avLst/>
          </a:prstGeom>
          <a:noFill/>
        </p:spPr>
        <p:txBody>
          <a:bodyPr wrap="square" rtlCol="0">
            <a:spAutoFit/>
          </a:bodyPr>
          <a:lstStyle/>
          <a:p>
            <a:r>
              <a:rPr lang="it-IT" sz="1400" dirty="0"/>
              <a:t>Il turismo coinvolge </a:t>
            </a:r>
            <a:r>
              <a:rPr lang="it-IT" sz="1400" b="1" dirty="0"/>
              <a:t>la cultura </a:t>
            </a:r>
            <a:r>
              <a:rPr lang="it-IT" sz="1400" dirty="0"/>
              <a:t>nelle sue espressioni  </a:t>
            </a:r>
            <a:r>
              <a:rPr lang="it-IT" sz="1400" b="1" dirty="0"/>
              <a:t>dinamiche ed attuali </a:t>
            </a:r>
            <a:r>
              <a:rPr lang="it-IT" sz="1400" dirty="0"/>
              <a:t>ossia</a:t>
            </a:r>
            <a:r>
              <a:rPr lang="it-IT" sz="1400" b="1" dirty="0"/>
              <a:t> la Cultura </a:t>
            </a:r>
            <a:r>
              <a:rPr lang="it-IT" sz="1400" dirty="0"/>
              <a:t>che si ritrova </a:t>
            </a:r>
            <a:r>
              <a:rPr lang="it-IT" sz="1400" b="1" dirty="0"/>
              <a:t>nel Sistema Produttivo Culturale e Creativo (SPCC) </a:t>
            </a:r>
            <a:r>
              <a:rPr lang="it-IT" sz="1400" dirty="0"/>
              <a:t>: </a:t>
            </a:r>
          </a:p>
        </p:txBody>
      </p:sp>
      <p:sp>
        <p:nvSpPr>
          <p:cNvPr id="8" name="CasellaDiTesto 7">
            <a:extLst>
              <a:ext uri="{FF2B5EF4-FFF2-40B4-BE49-F238E27FC236}">
                <a16:creationId xmlns:a16="http://schemas.microsoft.com/office/drawing/2014/main" id="{2D7705E1-FD7F-4C39-4DAB-138EE5524657}"/>
              </a:ext>
            </a:extLst>
          </p:cNvPr>
          <p:cNvSpPr txBox="1"/>
          <p:nvPr/>
        </p:nvSpPr>
        <p:spPr>
          <a:xfrm>
            <a:off x="5732206" y="3824748"/>
            <a:ext cx="5515897" cy="1815882"/>
          </a:xfrm>
          <a:prstGeom prst="rect">
            <a:avLst/>
          </a:prstGeom>
          <a:noFill/>
        </p:spPr>
        <p:txBody>
          <a:bodyPr wrap="square" rtlCol="0">
            <a:spAutoFit/>
          </a:bodyPr>
          <a:lstStyle/>
          <a:p>
            <a:r>
              <a:rPr lang="it-IT" sz="1400" dirty="0"/>
              <a:t>Fra </a:t>
            </a:r>
            <a:r>
              <a:rPr lang="it-IT" sz="1400" b="1" dirty="0"/>
              <a:t>turismo e SPCC </a:t>
            </a:r>
            <a:r>
              <a:rPr lang="it-IT" sz="1400" dirty="0"/>
              <a:t>si genera una relazione biunivoca di reciproco rinforzo :</a:t>
            </a:r>
          </a:p>
          <a:p>
            <a:pPr marL="342900" indent="-342900">
              <a:buFont typeface="+mj-lt"/>
              <a:buAutoNum type="arabicPeriod"/>
            </a:pPr>
            <a:r>
              <a:rPr lang="it-IT" sz="1400" dirty="0"/>
              <a:t>Il SPCC diventa fattore aggiuntivo di attrazione , ossia fattore che alimenta arrivi e presenze di visitatori </a:t>
            </a:r>
          </a:p>
          <a:p>
            <a:pPr marL="342900" indent="-342900">
              <a:buFont typeface="+mj-lt"/>
              <a:buAutoNum type="arabicPeriod"/>
            </a:pPr>
            <a:r>
              <a:rPr lang="it-IT" sz="1400" dirty="0"/>
              <a:t>Le imprese del SPCC colgono la domanda aggiuntiva dei loro prodotti/servizi sia nella destinazione che nella regione di residenza</a:t>
            </a:r>
          </a:p>
          <a:p>
            <a:pPr marL="342900" indent="-342900">
              <a:buFont typeface="+mj-lt"/>
              <a:buAutoNum type="arabicPeriod"/>
            </a:pPr>
            <a:endParaRPr lang="it-IT" sz="1400" dirty="0"/>
          </a:p>
          <a:p>
            <a:endParaRPr lang="it-IT" sz="1400" dirty="0"/>
          </a:p>
        </p:txBody>
      </p:sp>
      <p:sp>
        <p:nvSpPr>
          <p:cNvPr id="9" name="CasellaDiTesto 8">
            <a:extLst>
              <a:ext uri="{FF2B5EF4-FFF2-40B4-BE49-F238E27FC236}">
                <a16:creationId xmlns:a16="http://schemas.microsoft.com/office/drawing/2014/main" id="{397BE464-9B26-1977-DF91-0D1976D86BAF}"/>
              </a:ext>
            </a:extLst>
          </p:cNvPr>
          <p:cNvSpPr txBox="1"/>
          <p:nvPr/>
        </p:nvSpPr>
        <p:spPr>
          <a:xfrm>
            <a:off x="5614219" y="1738954"/>
            <a:ext cx="5063613" cy="738664"/>
          </a:xfrm>
          <a:prstGeom prst="rect">
            <a:avLst/>
          </a:prstGeom>
          <a:noFill/>
        </p:spPr>
        <p:txBody>
          <a:bodyPr wrap="square" rtlCol="0">
            <a:spAutoFit/>
          </a:bodyPr>
          <a:lstStyle/>
          <a:p>
            <a:r>
              <a:rPr lang="it-IT" sz="1400" dirty="0"/>
              <a:t>E’ la forma più abbordabile e sin qui seguita quasi in via esclusiva. </a:t>
            </a:r>
          </a:p>
          <a:p>
            <a:endParaRPr lang="it-IT" sz="1400" dirty="0"/>
          </a:p>
          <a:p>
            <a:endParaRPr lang="it-IT" sz="1400" dirty="0"/>
          </a:p>
        </p:txBody>
      </p:sp>
    </p:spTree>
    <p:extLst>
      <p:ext uri="{BB962C8B-B14F-4D97-AF65-F5344CB8AC3E}">
        <p14:creationId xmlns:p14="http://schemas.microsoft.com/office/powerpoint/2010/main" val="1796875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5AC9B84A-9A00-FD18-6D68-DC2D1576C974}"/>
              </a:ext>
            </a:extLst>
          </p:cNvPr>
          <p:cNvSpPr txBox="1"/>
          <p:nvPr/>
        </p:nvSpPr>
        <p:spPr>
          <a:xfrm>
            <a:off x="3911600" y="457200"/>
            <a:ext cx="332232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400" b="1" i="0" u="none" strike="noStrike" kern="1200" cap="small" spc="0" normalizeH="0" baseline="0" noProof="0" dirty="0">
                <a:ln>
                  <a:noFill/>
                </a:ln>
                <a:solidFill>
                  <a:prstClr val="black"/>
                </a:solidFill>
                <a:effectLst/>
                <a:uLnTx/>
                <a:uFillTx/>
                <a:latin typeface="Calibri" panose="020F0502020204030204"/>
                <a:ea typeface="+mn-ea"/>
                <a:cs typeface="+mn-cs"/>
              </a:rPr>
              <a:t>Il Sistema Culturale a cerchi concentrici (</a:t>
            </a:r>
            <a:r>
              <a:rPr kumimoji="0" lang="it-IT" sz="1400" b="1" i="0" u="none" strike="noStrike" kern="1200" cap="small" spc="0" normalizeH="0" baseline="0" noProof="0" dirty="0" err="1">
                <a:ln>
                  <a:noFill/>
                </a:ln>
                <a:solidFill>
                  <a:prstClr val="black"/>
                </a:solidFill>
                <a:effectLst/>
                <a:uLnTx/>
                <a:uFillTx/>
                <a:latin typeface="Calibri" panose="020F0502020204030204"/>
                <a:ea typeface="+mn-ea"/>
                <a:cs typeface="+mn-cs"/>
              </a:rPr>
              <a:t>Throsby</a:t>
            </a:r>
            <a:r>
              <a:rPr kumimoji="0" lang="it-IT" sz="1400" b="1" i="0" u="none" strike="noStrike" kern="1200" cap="small" spc="0" normalizeH="0" baseline="0" noProof="0" dirty="0">
                <a:ln>
                  <a:noFill/>
                </a:ln>
                <a:solidFill>
                  <a:prstClr val="black"/>
                </a:solidFill>
                <a:effectLst/>
                <a:uLnTx/>
                <a:uFillTx/>
                <a:latin typeface="Calibri" panose="020F0502020204030204"/>
                <a:ea typeface="+mn-ea"/>
                <a:cs typeface="+mn-cs"/>
              </a:rPr>
              <a:t>, 2008)</a:t>
            </a:r>
          </a:p>
        </p:txBody>
      </p:sp>
      <p:sp>
        <p:nvSpPr>
          <p:cNvPr id="3" name="CasellaDiTesto 2">
            <a:extLst>
              <a:ext uri="{FF2B5EF4-FFF2-40B4-BE49-F238E27FC236}">
                <a16:creationId xmlns:a16="http://schemas.microsoft.com/office/drawing/2014/main" id="{646C4807-38E0-E3A9-A0C8-5E39CC5544D9}"/>
              </a:ext>
            </a:extLst>
          </p:cNvPr>
          <p:cNvSpPr txBox="1"/>
          <p:nvPr/>
        </p:nvSpPr>
        <p:spPr>
          <a:xfrm>
            <a:off x="355600" y="1979076"/>
            <a:ext cx="1869440" cy="7386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400" b="1" i="0" u="none" strike="noStrike" kern="1200" cap="none" spc="0" normalizeH="0" baseline="0" noProof="0" dirty="0">
                <a:ln>
                  <a:noFill/>
                </a:ln>
                <a:solidFill>
                  <a:prstClr val="black"/>
                </a:solidFill>
                <a:effectLst/>
                <a:uLnTx/>
                <a:uFillTx/>
                <a:latin typeface="Calibri" panose="020F0502020204030204"/>
                <a:ea typeface="+mn-ea"/>
                <a:cs typeface="+mn-cs"/>
              </a:rPr>
              <a:t>Il nucleo non industriale (core)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400" b="1" i="0" u="none" strike="noStrike" kern="1200" cap="none" spc="0" normalizeH="0" baseline="0" noProof="0" dirty="0">
                <a:ln>
                  <a:noFill/>
                </a:ln>
                <a:solidFill>
                  <a:prstClr val="black"/>
                </a:solidFill>
                <a:effectLst/>
                <a:uLnTx/>
                <a:uFillTx/>
                <a:latin typeface="Calibri" panose="020F0502020204030204"/>
                <a:ea typeface="+mn-ea"/>
                <a:cs typeface="+mn-cs"/>
              </a:rPr>
              <a:t>(1) </a:t>
            </a:r>
          </a:p>
        </p:txBody>
      </p:sp>
      <p:sp>
        <p:nvSpPr>
          <p:cNvPr id="4" name="CasellaDiTesto 3">
            <a:extLst>
              <a:ext uri="{FF2B5EF4-FFF2-40B4-BE49-F238E27FC236}">
                <a16:creationId xmlns:a16="http://schemas.microsoft.com/office/drawing/2014/main" id="{8D6F437A-EA91-2D88-D9DF-D7C82BFC3B84}"/>
              </a:ext>
            </a:extLst>
          </p:cNvPr>
          <p:cNvSpPr txBox="1"/>
          <p:nvPr/>
        </p:nvSpPr>
        <p:spPr>
          <a:xfrm>
            <a:off x="2651760" y="1225024"/>
            <a:ext cx="4582160" cy="116955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E’ costituito dai settori ad </a:t>
            </a:r>
            <a:r>
              <a:rPr kumimoji="0" lang="it-IT" sz="1400" b="1" i="0" u="none" strike="noStrike" kern="1200" cap="none" spc="0" normalizeH="0" baseline="0" noProof="0" dirty="0">
                <a:ln>
                  <a:noFill/>
                </a:ln>
                <a:solidFill>
                  <a:prstClr val="black"/>
                </a:solidFill>
                <a:effectLst/>
                <a:uLnTx/>
                <a:uFillTx/>
                <a:latin typeface="Calibri" panose="020F0502020204030204"/>
                <a:ea typeface="+mn-ea"/>
                <a:cs typeface="+mn-cs"/>
              </a:rPr>
              <a:t>alta intensità di contenuti creativi</a:t>
            </a: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 che:</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Sono fondati sulla produzione di </a:t>
            </a:r>
            <a:r>
              <a:rPr kumimoji="0" lang="it-IT" sz="1400" b="1" i="0" u="sng" strike="noStrike" kern="1200" cap="none" spc="0" normalizeH="0" baseline="0" noProof="0" dirty="0">
                <a:ln>
                  <a:noFill/>
                </a:ln>
                <a:solidFill>
                  <a:prstClr val="black"/>
                </a:solidFill>
                <a:effectLst/>
                <a:uLnTx/>
                <a:uFillTx/>
                <a:latin typeface="Calibri" panose="020F0502020204030204"/>
                <a:ea typeface="+mn-ea"/>
                <a:cs typeface="+mn-cs"/>
              </a:rPr>
              <a:t>oggetti ed esperienze «uniche»</a:t>
            </a:r>
            <a:r>
              <a:rPr kumimoji="0" lang="it-IT" sz="1400" b="0" i="0" u="sng" strike="noStrike" kern="1200" cap="none" spc="0" normalizeH="0" baseline="0" noProof="0" dirty="0">
                <a:ln>
                  <a:noFill/>
                </a:ln>
                <a:solidFill>
                  <a:prstClr val="black"/>
                </a:solidFill>
                <a:effectLst/>
                <a:uLnTx/>
                <a:uFillTx/>
                <a:latin typeface="Calibri" panose="020F0502020204030204"/>
                <a:ea typeface="+mn-ea"/>
                <a:cs typeface="+mn-cs"/>
              </a:rPr>
              <a:t> </a:t>
            </a: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  e in ogni caso solo limitatamente riproducibili </a:t>
            </a:r>
          </a:p>
        </p:txBody>
      </p:sp>
      <p:sp>
        <p:nvSpPr>
          <p:cNvPr id="5" name="CasellaDiTesto 4">
            <a:extLst>
              <a:ext uri="{FF2B5EF4-FFF2-40B4-BE49-F238E27FC236}">
                <a16:creationId xmlns:a16="http://schemas.microsoft.com/office/drawing/2014/main" id="{FCB2118A-C7B4-94CB-9D9A-E68BB7E74B69}"/>
              </a:ext>
            </a:extLst>
          </p:cNvPr>
          <p:cNvSpPr txBox="1"/>
          <p:nvPr/>
        </p:nvSpPr>
        <p:spPr>
          <a:xfrm>
            <a:off x="508000" y="4781451"/>
            <a:ext cx="1564640" cy="7386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400" b="1" i="0" u="none" strike="noStrike" kern="1200" cap="none" spc="0" normalizeH="0" baseline="0" noProof="0" dirty="0">
                <a:ln>
                  <a:noFill/>
                </a:ln>
                <a:solidFill>
                  <a:prstClr val="black"/>
                </a:solidFill>
                <a:effectLst/>
                <a:uLnTx/>
                <a:uFillTx/>
                <a:latin typeface="Calibri" panose="020F0502020204030204"/>
                <a:ea typeface="+mn-ea"/>
                <a:cs typeface="+mn-cs"/>
              </a:rPr>
              <a:t>Le Industrie culturali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400" b="1" i="0" u="none" strike="noStrike" kern="1200" cap="none" spc="0" normalizeH="0" baseline="0" noProof="0" dirty="0">
                <a:ln>
                  <a:noFill/>
                </a:ln>
                <a:solidFill>
                  <a:prstClr val="black"/>
                </a:solidFill>
                <a:effectLst/>
                <a:uLnTx/>
                <a:uFillTx/>
                <a:latin typeface="Calibri" panose="020F0502020204030204"/>
                <a:ea typeface="+mn-ea"/>
                <a:cs typeface="+mn-cs"/>
              </a:rPr>
              <a:t>(2)</a:t>
            </a:r>
          </a:p>
        </p:txBody>
      </p:sp>
      <p:sp>
        <p:nvSpPr>
          <p:cNvPr id="6" name="CasellaDiTesto 5">
            <a:extLst>
              <a:ext uri="{FF2B5EF4-FFF2-40B4-BE49-F238E27FC236}">
                <a16:creationId xmlns:a16="http://schemas.microsoft.com/office/drawing/2014/main" id="{9E6F787A-9996-A72D-5576-AAD9C66F044F}"/>
              </a:ext>
            </a:extLst>
          </p:cNvPr>
          <p:cNvSpPr txBox="1"/>
          <p:nvPr/>
        </p:nvSpPr>
        <p:spPr>
          <a:xfrm>
            <a:off x="2651760" y="4954193"/>
            <a:ext cx="4704080" cy="307777"/>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mantengono una </a:t>
            </a:r>
            <a:r>
              <a:rPr kumimoji="0" lang="it-IT" sz="1400" b="1" i="0" u="sng" strike="noStrike" kern="1200" cap="none" spc="0" normalizeH="0" baseline="0" noProof="0" dirty="0">
                <a:ln>
                  <a:noFill/>
                </a:ln>
                <a:solidFill>
                  <a:prstClr val="black"/>
                </a:solidFill>
                <a:effectLst/>
                <a:uLnTx/>
                <a:uFillTx/>
                <a:latin typeface="Calibri" panose="020F0502020204030204"/>
                <a:ea typeface="+mn-ea"/>
                <a:cs typeface="+mn-cs"/>
              </a:rPr>
              <a:t>elevata densità di contenuti culturali </a:t>
            </a:r>
          </a:p>
        </p:txBody>
      </p:sp>
      <p:sp>
        <p:nvSpPr>
          <p:cNvPr id="7" name="CasellaDiTesto 6">
            <a:extLst>
              <a:ext uri="{FF2B5EF4-FFF2-40B4-BE49-F238E27FC236}">
                <a16:creationId xmlns:a16="http://schemas.microsoft.com/office/drawing/2014/main" id="{E34B7033-AC28-1926-7FC4-E053602F3A29}"/>
              </a:ext>
            </a:extLst>
          </p:cNvPr>
          <p:cNvSpPr txBox="1"/>
          <p:nvPr/>
        </p:nvSpPr>
        <p:spPr>
          <a:xfrm>
            <a:off x="8252847" y="4161295"/>
            <a:ext cx="2657960" cy="1815882"/>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1" i="0" u="none" strike="noStrike" kern="1200" cap="none" spc="0" normalizeH="0" baseline="0" noProof="0" dirty="0">
                <a:ln>
                  <a:noFill/>
                </a:ln>
                <a:solidFill>
                  <a:prstClr val="black"/>
                </a:solidFill>
                <a:effectLst/>
                <a:uLnTx/>
                <a:uFillTx/>
                <a:latin typeface="Calibri" panose="020F0502020204030204"/>
                <a:ea typeface="+mn-ea"/>
                <a:cs typeface="+mn-cs"/>
              </a:rPr>
              <a:t>Editoria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1" i="0" u="none" strike="noStrike" kern="1200" cap="none" spc="0" normalizeH="0" baseline="0" noProof="0" dirty="0">
                <a:ln>
                  <a:noFill/>
                </a:ln>
                <a:solidFill>
                  <a:prstClr val="black"/>
                </a:solidFill>
                <a:effectLst/>
                <a:uLnTx/>
                <a:uFillTx/>
                <a:latin typeface="Calibri" panose="020F0502020204030204"/>
                <a:ea typeface="+mn-ea"/>
                <a:cs typeface="+mn-cs"/>
              </a:rPr>
              <a:t>Discografia ed altre forme di riproduzione suoni</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1" i="0" u="none" strike="noStrike" kern="1200" cap="none" spc="0" normalizeH="0" baseline="0" noProof="0" dirty="0">
                <a:ln>
                  <a:noFill/>
                </a:ln>
                <a:solidFill>
                  <a:prstClr val="black"/>
                </a:solidFill>
                <a:effectLst/>
                <a:uLnTx/>
                <a:uFillTx/>
                <a:latin typeface="Calibri" panose="020F0502020204030204"/>
                <a:ea typeface="+mn-ea"/>
                <a:cs typeface="+mn-cs"/>
              </a:rPr>
              <a:t>Cinematografia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1" i="0" u="none" strike="noStrike" kern="1200" cap="none" spc="0" normalizeH="0" baseline="0" noProof="0" dirty="0">
                <a:ln>
                  <a:noFill/>
                </a:ln>
                <a:solidFill>
                  <a:prstClr val="black"/>
                </a:solidFill>
                <a:effectLst/>
                <a:uLnTx/>
                <a:uFillTx/>
                <a:latin typeface="Calibri" panose="020F0502020204030204"/>
                <a:ea typeface="+mn-ea"/>
                <a:cs typeface="+mn-cs"/>
              </a:rPr>
              <a:t>Industria della comunicazione Radio-Televisiva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1" i="0" u="none" strike="noStrike" kern="1200" cap="none" spc="0" normalizeH="0" baseline="0" noProof="0" dirty="0">
                <a:ln>
                  <a:noFill/>
                </a:ln>
                <a:solidFill>
                  <a:prstClr val="black"/>
                </a:solidFill>
                <a:effectLst/>
                <a:uLnTx/>
                <a:uFillTx/>
                <a:latin typeface="Calibri" panose="020F0502020204030204"/>
                <a:ea typeface="+mn-ea"/>
                <a:cs typeface="+mn-cs"/>
              </a:rPr>
              <a:t>Industria dei Videogiochi </a:t>
            </a:r>
          </a:p>
        </p:txBody>
      </p:sp>
      <p:cxnSp>
        <p:nvCxnSpPr>
          <p:cNvPr id="9" name="Connettore 2 8">
            <a:extLst>
              <a:ext uri="{FF2B5EF4-FFF2-40B4-BE49-F238E27FC236}">
                <a16:creationId xmlns:a16="http://schemas.microsoft.com/office/drawing/2014/main" id="{4E6E6B0D-C53F-8764-2A9D-4FB9049C8E78}"/>
              </a:ext>
            </a:extLst>
          </p:cNvPr>
          <p:cNvCxnSpPr/>
          <p:nvPr/>
        </p:nvCxnSpPr>
        <p:spPr>
          <a:xfrm>
            <a:off x="7252001" y="5150783"/>
            <a:ext cx="884609"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0" name="CasellaDiTesto 9">
            <a:extLst>
              <a:ext uri="{FF2B5EF4-FFF2-40B4-BE49-F238E27FC236}">
                <a16:creationId xmlns:a16="http://schemas.microsoft.com/office/drawing/2014/main" id="{C1BC4E46-D2D3-7D0B-6EDC-162455D7D5F1}"/>
              </a:ext>
            </a:extLst>
          </p:cNvPr>
          <p:cNvSpPr txBox="1"/>
          <p:nvPr/>
        </p:nvSpPr>
        <p:spPr>
          <a:xfrm>
            <a:off x="8376834" y="1371600"/>
            <a:ext cx="2123268" cy="738664"/>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1" i="0" u="none" strike="noStrike" kern="1200" cap="none" spc="0" normalizeH="0" baseline="0" noProof="0" dirty="0">
                <a:ln>
                  <a:noFill/>
                </a:ln>
                <a:solidFill>
                  <a:prstClr val="black"/>
                </a:solidFill>
                <a:effectLst/>
                <a:uLnTx/>
                <a:uFillTx/>
                <a:latin typeface="Calibri" panose="020F0502020204030204"/>
                <a:ea typeface="+mn-ea"/>
                <a:cs typeface="+mn-cs"/>
              </a:rPr>
              <a:t>Arti Visive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1" i="0" u="none" strike="noStrike" kern="1200" cap="none" spc="0" normalizeH="0" baseline="0" noProof="0" dirty="0">
                <a:ln>
                  <a:noFill/>
                </a:ln>
                <a:solidFill>
                  <a:prstClr val="black"/>
                </a:solidFill>
                <a:effectLst/>
                <a:uLnTx/>
                <a:uFillTx/>
                <a:latin typeface="Calibri" panose="020F0502020204030204"/>
                <a:ea typeface="+mn-ea"/>
                <a:cs typeface="+mn-cs"/>
              </a:rPr>
              <a:t>Spettacoli dal vivo (</a:t>
            </a:r>
            <a:r>
              <a:rPr kumimoji="0" lang="it-IT" sz="1400" b="1" i="1" u="none" strike="noStrike" kern="1200" cap="none" spc="0" normalizeH="0" baseline="0" noProof="0" dirty="0" err="1">
                <a:ln>
                  <a:noFill/>
                </a:ln>
                <a:solidFill>
                  <a:prstClr val="black"/>
                </a:solidFill>
                <a:effectLst/>
                <a:uLnTx/>
                <a:uFillTx/>
                <a:latin typeface="Calibri" panose="020F0502020204030204"/>
                <a:ea typeface="+mn-ea"/>
                <a:cs typeface="+mn-cs"/>
              </a:rPr>
              <a:t>performing</a:t>
            </a:r>
            <a:r>
              <a:rPr kumimoji="0" lang="it-IT" sz="1400" b="1" i="1"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it-IT" sz="1400" b="1" i="1" u="none" strike="noStrike" kern="1200" cap="none" spc="0" normalizeH="0" baseline="0" noProof="0" dirty="0" err="1">
                <a:ln>
                  <a:noFill/>
                </a:ln>
                <a:solidFill>
                  <a:prstClr val="black"/>
                </a:solidFill>
                <a:effectLst/>
                <a:uLnTx/>
                <a:uFillTx/>
                <a:latin typeface="Calibri" panose="020F0502020204030204"/>
                <a:ea typeface="+mn-ea"/>
                <a:cs typeface="+mn-cs"/>
              </a:rPr>
              <a:t>arts</a:t>
            </a:r>
            <a:r>
              <a:rPr kumimoji="0" lang="it-IT" sz="1400" b="1"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cxnSp>
        <p:nvCxnSpPr>
          <p:cNvPr id="11" name="Connettore 2 10">
            <a:extLst>
              <a:ext uri="{FF2B5EF4-FFF2-40B4-BE49-F238E27FC236}">
                <a16:creationId xmlns:a16="http://schemas.microsoft.com/office/drawing/2014/main" id="{6D409F31-BE72-B92A-2C4F-FAD6B5BCE02D}"/>
              </a:ext>
            </a:extLst>
          </p:cNvPr>
          <p:cNvCxnSpPr/>
          <p:nvPr/>
        </p:nvCxnSpPr>
        <p:spPr>
          <a:xfrm>
            <a:off x="7252001" y="1958591"/>
            <a:ext cx="884609"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741688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fade">
                                      <p:cBhvr>
                                        <p:cTn id="35" dur="1000"/>
                                        <p:tgtEl>
                                          <p:spTgt spid="6"/>
                                        </p:tgtEl>
                                      </p:cBhvr>
                                    </p:animEffect>
                                    <p:anim calcmode="lin" valueType="num">
                                      <p:cBhvr>
                                        <p:cTn id="36" dur="1000" fill="hold"/>
                                        <p:tgtEl>
                                          <p:spTgt spid="6"/>
                                        </p:tgtEl>
                                        <p:attrNameLst>
                                          <p:attrName>ppt_x</p:attrName>
                                        </p:attrNameLst>
                                      </p:cBhvr>
                                      <p:tavLst>
                                        <p:tav tm="0">
                                          <p:val>
                                            <p:strVal val="#ppt_x"/>
                                          </p:val>
                                        </p:tav>
                                        <p:tav tm="100000">
                                          <p:val>
                                            <p:strVal val="#ppt_x"/>
                                          </p:val>
                                        </p:tav>
                                      </p:tavLst>
                                    </p:anim>
                                    <p:anim calcmode="lin" valueType="num">
                                      <p:cBhvr>
                                        <p:cTn id="3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030F81B9-A535-CAD3-C77C-2A1DCEF9B7F4}"/>
              </a:ext>
            </a:extLst>
          </p:cNvPr>
          <p:cNvSpPr txBox="1"/>
          <p:nvPr/>
        </p:nvSpPr>
        <p:spPr>
          <a:xfrm>
            <a:off x="528320" y="1226383"/>
            <a:ext cx="171704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400" b="1" i="0" u="none" strike="noStrike" kern="1200" cap="none" spc="0" normalizeH="0" baseline="0" noProof="0" dirty="0">
                <a:ln>
                  <a:noFill/>
                </a:ln>
                <a:solidFill>
                  <a:prstClr val="black"/>
                </a:solidFill>
                <a:effectLst/>
                <a:uLnTx/>
                <a:uFillTx/>
                <a:latin typeface="Calibri" panose="020F0502020204030204"/>
                <a:ea typeface="+mn-ea"/>
                <a:cs typeface="+mn-cs"/>
              </a:rPr>
              <a:t>Le Industrie Creative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400" b="1" i="0" u="none" strike="noStrike" kern="1200" cap="none" spc="0" normalizeH="0" baseline="0" noProof="0" dirty="0">
                <a:ln>
                  <a:noFill/>
                </a:ln>
                <a:solidFill>
                  <a:prstClr val="black"/>
                </a:solidFill>
                <a:effectLst/>
                <a:uLnTx/>
                <a:uFillTx/>
                <a:latin typeface="Calibri" panose="020F0502020204030204"/>
                <a:ea typeface="+mn-ea"/>
                <a:cs typeface="+mn-cs"/>
              </a:rPr>
              <a:t>(3 )  </a:t>
            </a:r>
          </a:p>
        </p:txBody>
      </p:sp>
      <p:sp>
        <p:nvSpPr>
          <p:cNvPr id="3" name="CasellaDiTesto 2">
            <a:extLst>
              <a:ext uri="{FF2B5EF4-FFF2-40B4-BE49-F238E27FC236}">
                <a16:creationId xmlns:a16="http://schemas.microsoft.com/office/drawing/2014/main" id="{0B235062-2FC4-C7B6-3C10-20280F704678}"/>
              </a:ext>
            </a:extLst>
          </p:cNvPr>
          <p:cNvSpPr txBox="1"/>
          <p:nvPr/>
        </p:nvSpPr>
        <p:spPr>
          <a:xfrm>
            <a:off x="3056869" y="1080682"/>
            <a:ext cx="3992880" cy="954107"/>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1" i="0" u="sng" strike="noStrike" kern="1200" cap="none" spc="0" normalizeH="0" baseline="0" noProof="0" dirty="0">
                <a:ln>
                  <a:noFill/>
                </a:ln>
                <a:solidFill>
                  <a:prstClr val="black"/>
                </a:solidFill>
                <a:effectLst/>
                <a:uLnTx/>
                <a:uFillTx/>
                <a:latin typeface="Calibri" panose="020F0502020204030204"/>
                <a:ea typeface="+mn-ea"/>
                <a:cs typeface="+mn-cs"/>
              </a:rPr>
              <a:t>Densità di contenuti creativi minore</a:t>
            </a:r>
            <a:endPar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Offrono prodotti per </a:t>
            </a:r>
            <a:r>
              <a:rPr kumimoji="0" lang="it-IT" sz="1400" b="1" i="0" u="none" strike="noStrike" kern="1200" cap="none" spc="0" normalizeH="0" baseline="0" noProof="0" dirty="0">
                <a:ln>
                  <a:noFill/>
                </a:ln>
                <a:solidFill>
                  <a:prstClr val="black"/>
                </a:solidFill>
                <a:effectLst/>
                <a:uLnTx/>
                <a:uFillTx/>
                <a:latin typeface="Calibri" panose="020F0502020204030204"/>
                <a:ea typeface="+mn-ea"/>
                <a:cs typeface="+mn-cs"/>
              </a:rPr>
              <a:t>esigenze funzionali</a:t>
            </a: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it-IT" sz="1400" b="1" i="0" u="none" strike="noStrike" kern="1200" cap="none" spc="0" normalizeH="0" baseline="0" noProof="0" dirty="0">
                <a:ln>
                  <a:noFill/>
                </a:ln>
                <a:solidFill>
                  <a:prstClr val="black"/>
                </a:solidFill>
                <a:effectLst/>
                <a:uLnTx/>
                <a:uFillTx/>
                <a:latin typeface="Calibri" panose="020F0502020204030204"/>
                <a:ea typeface="+mn-ea"/>
                <a:cs typeface="+mn-cs"/>
              </a:rPr>
              <a:t>combinate con elementi culturali-creativi</a:t>
            </a: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it-IT" sz="14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CasellaDiTesto 5">
            <a:extLst>
              <a:ext uri="{FF2B5EF4-FFF2-40B4-BE49-F238E27FC236}">
                <a16:creationId xmlns:a16="http://schemas.microsoft.com/office/drawing/2014/main" id="{E959A9D0-C1C7-CC53-AE30-1D981FD9E714}"/>
              </a:ext>
            </a:extLst>
          </p:cNvPr>
          <p:cNvSpPr txBox="1"/>
          <p:nvPr/>
        </p:nvSpPr>
        <p:spPr>
          <a:xfrm>
            <a:off x="8082366" y="833120"/>
            <a:ext cx="2262752" cy="1600438"/>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1" i="0" u="none" strike="noStrike" kern="1200" cap="none" spc="0" normalizeH="0" baseline="0" noProof="0" dirty="0">
                <a:ln>
                  <a:noFill/>
                </a:ln>
                <a:solidFill>
                  <a:prstClr val="black"/>
                </a:solidFill>
                <a:effectLst/>
                <a:uLnTx/>
                <a:uFillTx/>
                <a:latin typeface="Calibri" panose="020F0502020204030204"/>
                <a:ea typeface="+mn-ea"/>
                <a:cs typeface="+mn-cs"/>
              </a:rPr>
              <a:t>Architettura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1" i="0" u="none" strike="noStrike" kern="1200" cap="none" spc="0" normalizeH="0" baseline="0" noProof="0" dirty="0">
                <a:ln>
                  <a:noFill/>
                </a:ln>
                <a:solidFill>
                  <a:prstClr val="black"/>
                </a:solidFill>
                <a:effectLst/>
                <a:uLnTx/>
                <a:uFillTx/>
                <a:latin typeface="Calibri" panose="020F0502020204030204"/>
                <a:ea typeface="+mn-ea"/>
                <a:cs typeface="+mn-cs"/>
              </a:rPr>
              <a:t>Design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1" i="0" u="none" strike="noStrike" kern="1200" cap="none" spc="0" normalizeH="0" baseline="0" noProof="0" dirty="0">
                <a:ln>
                  <a:noFill/>
                </a:ln>
                <a:solidFill>
                  <a:prstClr val="black"/>
                </a:solidFill>
                <a:effectLst/>
                <a:uLnTx/>
                <a:uFillTx/>
                <a:latin typeface="Calibri" panose="020F0502020204030204"/>
                <a:ea typeface="+mn-ea"/>
                <a:cs typeface="+mn-cs"/>
              </a:rPr>
              <a:t>Artigianato (artistico e funzionale)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1" i="0" u="none" strike="noStrike" kern="1200" cap="none" spc="0" normalizeH="0" baseline="0" noProof="0" dirty="0">
                <a:ln>
                  <a:noFill/>
                </a:ln>
                <a:solidFill>
                  <a:prstClr val="black"/>
                </a:solidFill>
                <a:effectLst/>
                <a:uLnTx/>
                <a:uFillTx/>
                <a:latin typeface="Calibri" panose="020F0502020204030204"/>
                <a:ea typeface="+mn-ea"/>
                <a:cs typeface="+mn-cs"/>
              </a:rPr>
              <a:t>Industria della moda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1" i="0" u="none" strike="noStrike" kern="1200" cap="none" spc="0" normalizeH="0" baseline="0" noProof="0" dirty="0">
                <a:ln>
                  <a:noFill/>
                </a:ln>
                <a:solidFill>
                  <a:prstClr val="black"/>
                </a:solidFill>
                <a:effectLst/>
                <a:uLnTx/>
                <a:uFillTx/>
                <a:latin typeface="Calibri" panose="020F0502020204030204"/>
                <a:ea typeface="+mn-ea"/>
                <a:cs typeface="+mn-cs"/>
              </a:rPr>
              <a:t>Food Design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1" i="0" u="none" strike="noStrike" kern="1200" cap="none" spc="0" normalizeH="0" baseline="0" noProof="0" dirty="0">
                <a:ln>
                  <a:noFill/>
                </a:ln>
                <a:solidFill>
                  <a:prstClr val="black"/>
                </a:solidFill>
                <a:effectLst/>
                <a:uLnTx/>
                <a:uFillTx/>
                <a:latin typeface="Calibri" panose="020F0502020204030204"/>
                <a:ea typeface="+mn-ea"/>
                <a:cs typeface="+mn-cs"/>
              </a:rPr>
              <a:t>Comunicazione </a:t>
            </a:r>
          </a:p>
        </p:txBody>
      </p:sp>
      <p:cxnSp>
        <p:nvCxnSpPr>
          <p:cNvPr id="8" name="Connettore 2 7">
            <a:extLst>
              <a:ext uri="{FF2B5EF4-FFF2-40B4-BE49-F238E27FC236}">
                <a16:creationId xmlns:a16="http://schemas.microsoft.com/office/drawing/2014/main" id="{CEC8F261-5BC8-9879-8725-B1EBD7CFF4A9}"/>
              </a:ext>
            </a:extLst>
          </p:cNvPr>
          <p:cNvCxnSpPr>
            <a:cxnSpLocks/>
          </p:cNvCxnSpPr>
          <p:nvPr/>
        </p:nvCxnSpPr>
        <p:spPr>
          <a:xfrm>
            <a:off x="7138692" y="1557736"/>
            <a:ext cx="82296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9" name="CasellaDiTesto 8">
            <a:extLst>
              <a:ext uri="{FF2B5EF4-FFF2-40B4-BE49-F238E27FC236}">
                <a16:creationId xmlns:a16="http://schemas.microsoft.com/office/drawing/2014/main" id="{8DF39D72-06A3-7653-F96A-A8E3EEE6F39B}"/>
              </a:ext>
            </a:extLst>
          </p:cNvPr>
          <p:cNvSpPr txBox="1"/>
          <p:nvPr/>
        </p:nvSpPr>
        <p:spPr>
          <a:xfrm>
            <a:off x="81280" y="3167390"/>
            <a:ext cx="261112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400" b="1" i="0" u="none" strike="noStrike" kern="1200" cap="none" spc="0" normalizeH="0" baseline="0" noProof="0" dirty="0">
                <a:ln>
                  <a:noFill/>
                </a:ln>
                <a:solidFill>
                  <a:prstClr val="black"/>
                </a:solidFill>
                <a:effectLst/>
                <a:uLnTx/>
                <a:uFillTx/>
                <a:latin typeface="Calibri" panose="020F0502020204030204"/>
                <a:ea typeface="+mn-ea"/>
                <a:cs typeface="+mn-cs"/>
              </a:rPr>
              <a:t>Experience economy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400" b="1" i="0" u="none" strike="noStrike" kern="1200" cap="none" spc="0" normalizeH="0" baseline="0" noProof="0" dirty="0">
                <a:ln>
                  <a:noFill/>
                </a:ln>
                <a:solidFill>
                  <a:prstClr val="black"/>
                </a:solidFill>
                <a:effectLst/>
                <a:uLnTx/>
                <a:uFillTx/>
                <a:latin typeface="Calibri" panose="020F0502020204030204"/>
                <a:ea typeface="+mn-ea"/>
                <a:cs typeface="+mn-cs"/>
              </a:rPr>
              <a:t>(4) </a:t>
            </a:r>
          </a:p>
        </p:txBody>
      </p:sp>
      <p:sp>
        <p:nvSpPr>
          <p:cNvPr id="10" name="CasellaDiTesto 9">
            <a:extLst>
              <a:ext uri="{FF2B5EF4-FFF2-40B4-BE49-F238E27FC236}">
                <a16:creationId xmlns:a16="http://schemas.microsoft.com/office/drawing/2014/main" id="{0E51ED15-3426-1294-0F3C-0F5F443A17BB}"/>
              </a:ext>
            </a:extLst>
          </p:cNvPr>
          <p:cNvSpPr txBox="1"/>
          <p:nvPr/>
        </p:nvSpPr>
        <p:spPr>
          <a:xfrm>
            <a:off x="2692400" y="2782669"/>
            <a:ext cx="5837159" cy="181588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1" i="0" u="none" strike="noStrike" kern="1200" cap="none" spc="0" normalizeH="0" baseline="0" noProof="0" dirty="0">
                <a:ln>
                  <a:noFill/>
                </a:ln>
                <a:solidFill>
                  <a:prstClr val="black"/>
                </a:solidFill>
                <a:effectLst/>
                <a:uLnTx/>
                <a:uFillTx/>
                <a:latin typeface="Calibri" panose="020F0502020204030204"/>
                <a:ea typeface="+mn-ea"/>
                <a:cs typeface="+mn-cs"/>
              </a:rPr>
              <a:t>Settori non culturali  con contenuti creativi pervasivi e penetranti </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1" i="1" u="none" strike="noStrike" kern="1200" cap="none" spc="0" normalizeH="0" baseline="0" noProof="0" dirty="0">
                <a:ln>
                  <a:noFill/>
                </a:ln>
                <a:solidFill>
                  <a:prstClr val="black"/>
                </a:solidFill>
                <a:effectLst/>
                <a:uLnTx/>
                <a:uFillTx/>
                <a:latin typeface="Calibri" panose="020F0502020204030204"/>
                <a:ea typeface="+mn-ea"/>
                <a:cs typeface="+mn-cs"/>
              </a:rPr>
              <a:t>Consumer </a:t>
            </a:r>
            <a:r>
              <a:rPr kumimoji="0" lang="it-IT" sz="1400" b="1" i="1" u="none" strike="noStrike" kern="1200" cap="none" spc="0" normalizeH="0" baseline="0" noProof="0" dirty="0" err="1">
                <a:ln>
                  <a:noFill/>
                </a:ln>
                <a:solidFill>
                  <a:prstClr val="black"/>
                </a:solidFill>
                <a:effectLst/>
                <a:uLnTx/>
                <a:uFillTx/>
                <a:latin typeface="Calibri" panose="020F0502020204030204"/>
                <a:ea typeface="+mn-ea"/>
                <a:cs typeface="+mn-cs"/>
              </a:rPr>
              <a:t>goods</a:t>
            </a:r>
            <a:r>
              <a:rPr kumimoji="0" lang="it-IT" sz="1400" b="1" i="1" u="none" strike="noStrike" kern="1200" cap="none" spc="0" normalizeH="0" baseline="0" noProof="0" dirty="0">
                <a:ln>
                  <a:noFill/>
                </a:ln>
                <a:solidFill>
                  <a:prstClr val="black"/>
                </a:solidFill>
                <a:effectLst/>
                <a:uLnTx/>
                <a:uFillTx/>
                <a:latin typeface="Calibri" panose="020F0502020204030204"/>
                <a:ea typeface="+mn-ea"/>
                <a:cs typeface="+mn-cs"/>
              </a:rPr>
              <a:t> </a:t>
            </a:r>
          </a:p>
          <a:p>
            <a:pPr marL="1200150" marR="0" lvl="2"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Produzioni alimentari tipiche (IGP; DOC; DOP; etc. )</a:t>
            </a:r>
          </a:p>
          <a:p>
            <a:pPr marL="1200150" marR="0" lvl="2"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Produzioni di stile </a:t>
            </a:r>
          </a:p>
          <a:p>
            <a:pPr marL="1200150" marR="0" lvl="2"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Trasporti territori città d’arte </a:t>
            </a:r>
          </a:p>
          <a:p>
            <a:pPr marL="1200150" marR="0" lvl="2"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Attività connesse alla edilizia in aree di pregio storico-culturale   </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Beni strumentali con elevata dotazione di elementi computazionali </a:t>
            </a:r>
          </a:p>
        </p:txBody>
      </p:sp>
    </p:spTree>
    <p:extLst>
      <p:ext uri="{BB962C8B-B14F-4D97-AF65-F5344CB8AC3E}">
        <p14:creationId xmlns:p14="http://schemas.microsoft.com/office/powerpoint/2010/main" val="2069476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fade">
                                      <p:cBhvr>
                                        <p:cTn id="21" dur="1000"/>
                                        <p:tgtEl>
                                          <p:spTgt spid="3">
                                            <p:txEl>
                                              <p:pRg st="0" end="0"/>
                                            </p:txEl>
                                          </p:spTgt>
                                        </p:tgtEl>
                                      </p:cBhvr>
                                    </p:animEffect>
                                    <p:anim calcmode="lin" valueType="num">
                                      <p:cBhvr>
                                        <p:cTn id="2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Effect transition="in" filter="fade">
                                      <p:cBhvr>
                                        <p:cTn id="28" dur="1000"/>
                                        <p:tgtEl>
                                          <p:spTgt spid="3">
                                            <p:txEl>
                                              <p:pRg st="1" end="1"/>
                                            </p:txEl>
                                          </p:spTgt>
                                        </p:tgtEl>
                                      </p:cBhvr>
                                    </p:animEffect>
                                    <p:anim calcmode="lin" valueType="num">
                                      <p:cBhvr>
                                        <p:cTn id="2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1000"/>
                                        <p:tgtEl>
                                          <p:spTgt spid="9"/>
                                        </p:tgtEl>
                                      </p:cBhvr>
                                    </p:animEffect>
                                    <p:anim calcmode="lin" valueType="num">
                                      <p:cBhvr>
                                        <p:cTn id="36" dur="1000" fill="hold"/>
                                        <p:tgtEl>
                                          <p:spTgt spid="9"/>
                                        </p:tgtEl>
                                        <p:attrNameLst>
                                          <p:attrName>ppt_x</p:attrName>
                                        </p:attrNameLst>
                                      </p:cBhvr>
                                      <p:tavLst>
                                        <p:tav tm="0">
                                          <p:val>
                                            <p:strVal val="#ppt_x"/>
                                          </p:val>
                                        </p:tav>
                                        <p:tav tm="100000">
                                          <p:val>
                                            <p:strVal val="#ppt_x"/>
                                          </p:val>
                                        </p:tav>
                                      </p:tavLst>
                                    </p:anim>
                                    <p:anim calcmode="lin" valueType="num">
                                      <p:cBhvr>
                                        <p:cTn id="3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1000"/>
                                        <p:tgtEl>
                                          <p:spTgt spid="10"/>
                                        </p:tgtEl>
                                      </p:cBhvr>
                                    </p:animEffect>
                                    <p:anim calcmode="lin" valueType="num">
                                      <p:cBhvr>
                                        <p:cTn id="43" dur="1000" fill="hold"/>
                                        <p:tgtEl>
                                          <p:spTgt spid="10"/>
                                        </p:tgtEl>
                                        <p:attrNameLst>
                                          <p:attrName>ppt_x</p:attrName>
                                        </p:attrNameLst>
                                      </p:cBhvr>
                                      <p:tavLst>
                                        <p:tav tm="0">
                                          <p:val>
                                            <p:strVal val="#ppt_x"/>
                                          </p:val>
                                        </p:tav>
                                        <p:tav tm="100000">
                                          <p:val>
                                            <p:strVal val="#ppt_x"/>
                                          </p:val>
                                        </p:tav>
                                      </p:tavLst>
                                    </p:anim>
                                    <p:anim calcmode="lin" valueType="num">
                                      <p:cBhvr>
                                        <p:cTn id="4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ella 5">
            <a:extLst>
              <a:ext uri="{FF2B5EF4-FFF2-40B4-BE49-F238E27FC236}">
                <a16:creationId xmlns:a16="http://schemas.microsoft.com/office/drawing/2014/main" id="{434407D1-0D00-3199-2D36-3D815ADC64D4}"/>
              </a:ext>
            </a:extLst>
          </p:cNvPr>
          <p:cNvGraphicFramePr>
            <a:graphicFrameLocks noGrp="1"/>
          </p:cNvGraphicFramePr>
          <p:nvPr/>
        </p:nvGraphicFramePr>
        <p:xfrm>
          <a:off x="1786759" y="1270068"/>
          <a:ext cx="8275139" cy="3828238"/>
        </p:xfrm>
        <a:graphic>
          <a:graphicData uri="http://schemas.openxmlformats.org/drawingml/2006/table">
            <a:tbl>
              <a:tblPr/>
              <a:tblGrid>
                <a:gridCol w="2105416">
                  <a:extLst>
                    <a:ext uri="{9D8B030D-6E8A-4147-A177-3AD203B41FA5}">
                      <a16:colId xmlns:a16="http://schemas.microsoft.com/office/drawing/2014/main" val="1552405612"/>
                    </a:ext>
                  </a:extLst>
                </a:gridCol>
                <a:gridCol w="1323048">
                  <a:extLst>
                    <a:ext uri="{9D8B030D-6E8A-4147-A177-3AD203B41FA5}">
                      <a16:colId xmlns:a16="http://schemas.microsoft.com/office/drawing/2014/main" val="1235413209"/>
                    </a:ext>
                  </a:extLst>
                </a:gridCol>
                <a:gridCol w="999036">
                  <a:extLst>
                    <a:ext uri="{9D8B030D-6E8A-4147-A177-3AD203B41FA5}">
                      <a16:colId xmlns:a16="http://schemas.microsoft.com/office/drawing/2014/main" val="3250122053"/>
                    </a:ext>
                  </a:extLst>
                </a:gridCol>
                <a:gridCol w="1039538">
                  <a:extLst>
                    <a:ext uri="{9D8B030D-6E8A-4147-A177-3AD203B41FA5}">
                      <a16:colId xmlns:a16="http://schemas.microsoft.com/office/drawing/2014/main" val="689597783"/>
                    </a:ext>
                  </a:extLst>
                </a:gridCol>
                <a:gridCol w="945034">
                  <a:extLst>
                    <a:ext uri="{9D8B030D-6E8A-4147-A177-3AD203B41FA5}">
                      <a16:colId xmlns:a16="http://schemas.microsoft.com/office/drawing/2014/main" val="2548217175"/>
                    </a:ext>
                  </a:extLst>
                </a:gridCol>
                <a:gridCol w="837030">
                  <a:extLst>
                    <a:ext uri="{9D8B030D-6E8A-4147-A177-3AD203B41FA5}">
                      <a16:colId xmlns:a16="http://schemas.microsoft.com/office/drawing/2014/main" val="150215920"/>
                    </a:ext>
                  </a:extLst>
                </a:gridCol>
                <a:gridCol w="1026037">
                  <a:extLst>
                    <a:ext uri="{9D8B030D-6E8A-4147-A177-3AD203B41FA5}">
                      <a16:colId xmlns:a16="http://schemas.microsoft.com/office/drawing/2014/main" val="3213904330"/>
                    </a:ext>
                  </a:extLst>
                </a:gridCol>
              </a:tblGrid>
              <a:tr h="198120">
                <a:tc gridSpan="7">
                  <a:txBody>
                    <a:bodyPr/>
                    <a:lstStyle/>
                    <a:p>
                      <a:pPr algn="ctr" fontAlgn="b"/>
                      <a:r>
                        <a:rPr lang="it-IT" sz="1200" b="1" i="0" u="none" strike="noStrike">
                          <a:solidFill>
                            <a:srgbClr val="000000"/>
                          </a:solidFill>
                          <a:effectLst/>
                          <a:latin typeface="Calibri" panose="020F0502020204030204" pitchFamily="34" charset="0"/>
                        </a:rPr>
                        <a:t>Valore aggiunto e occupazione del SPCCI per comparto </a:t>
                      </a:r>
                    </a:p>
                  </a:txBody>
                  <a:tcPr marL="7620" marR="7620" marT="7620" marB="0" anchor="b">
                    <a:lnL>
                      <a:noFill/>
                    </a:lnL>
                    <a:lnR>
                      <a:noFill/>
                    </a:lnR>
                    <a:lnT>
                      <a:noFill/>
                    </a:lnT>
                    <a:lnB>
                      <a:noFill/>
                    </a:lnB>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671945550"/>
                  </a:ext>
                </a:extLst>
              </a:tr>
              <a:tr h="198120">
                <a:tc gridSpan="7">
                  <a:txBody>
                    <a:bodyPr/>
                    <a:lstStyle/>
                    <a:p>
                      <a:pPr algn="ctr" fontAlgn="b"/>
                      <a:r>
                        <a:rPr lang="it-IT" sz="1100" b="0" i="1" u="none" strike="noStrike">
                          <a:solidFill>
                            <a:srgbClr val="000000"/>
                          </a:solidFill>
                          <a:effectLst/>
                          <a:latin typeface="Calibri" panose="020F0502020204030204" pitchFamily="34" charset="0"/>
                        </a:rPr>
                        <a:t>Anno 2021 (valori assoluti, composizioni percentuali e inc. sul totale economia)</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4016002372"/>
                  </a:ext>
                </a:extLst>
              </a:tr>
              <a:tr h="198120">
                <a:tc>
                  <a:txBody>
                    <a:bodyPr/>
                    <a:lstStyle/>
                    <a:p>
                      <a:pPr algn="l"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it-IT" sz="1200" b="0" i="0" u="none" strike="noStrike">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it-IT" sz="1200" b="0" i="0" u="none" strike="noStrike">
                          <a:solidFill>
                            <a:srgbClr val="000000"/>
                          </a:solidFill>
                          <a:effectLst/>
                          <a:latin typeface="Calibri" panose="020F0502020204030204" pitchFamily="34" charset="0"/>
                        </a:rPr>
                        <a:t> </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it-IT" sz="1200" b="0" i="0" u="none" strike="noStrike">
                          <a:solidFill>
                            <a:srgbClr val="000000"/>
                          </a:solidFill>
                          <a:effectLst/>
                          <a:latin typeface="Calibri" panose="020F0502020204030204" pitchFamily="34" charset="0"/>
                        </a:rPr>
                        <a:t> </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281025555"/>
                  </a:ext>
                </a:extLst>
              </a:tr>
              <a:tr h="198120">
                <a:tc>
                  <a:txBody>
                    <a:bodyPr/>
                    <a:lstStyle/>
                    <a:p>
                      <a:pPr algn="l"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gridSpan="3">
                  <a:txBody>
                    <a:bodyPr/>
                    <a:lstStyle/>
                    <a:p>
                      <a:pPr algn="ctr" fontAlgn="b"/>
                      <a:r>
                        <a:rPr lang="it-IT" sz="1200" b="1" i="0" u="none" strike="noStrike">
                          <a:solidFill>
                            <a:srgbClr val="000000"/>
                          </a:solidFill>
                          <a:effectLst/>
                          <a:latin typeface="Calibri" panose="020F0502020204030204" pitchFamily="34" charset="0"/>
                        </a:rPr>
                        <a:t>Valore aggiunto </a:t>
                      </a:r>
                    </a:p>
                  </a:txBody>
                  <a:tcPr marL="7620" marR="7620" marT="762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it-IT"/>
                    </a:p>
                  </a:txBody>
                  <a:tcPr/>
                </a:tc>
                <a:tc hMerge="1">
                  <a:txBody>
                    <a:bodyPr/>
                    <a:lstStyle/>
                    <a:p>
                      <a:endParaRPr lang="it-IT"/>
                    </a:p>
                  </a:txBody>
                  <a:tcPr/>
                </a:tc>
                <a:tc gridSpan="3">
                  <a:txBody>
                    <a:bodyPr/>
                    <a:lstStyle/>
                    <a:p>
                      <a:pPr algn="ctr" fontAlgn="b"/>
                      <a:r>
                        <a:rPr lang="it-IT" sz="1200" b="1" i="0" u="none" strike="noStrike">
                          <a:solidFill>
                            <a:srgbClr val="000000"/>
                          </a:solidFill>
                          <a:effectLst/>
                          <a:latin typeface="Calibri" panose="020F0502020204030204" pitchFamily="34" charset="0"/>
                        </a:rPr>
                        <a:t>Occupazione</a:t>
                      </a:r>
                    </a:p>
                  </a:txBody>
                  <a:tcPr marL="7620" marR="7620" marT="762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489169189"/>
                  </a:ext>
                </a:extLst>
              </a:tr>
              <a:tr h="594360">
                <a:tc>
                  <a:txBody>
                    <a:bodyPr/>
                    <a:lstStyle/>
                    <a:p>
                      <a:pPr algn="ctr" fontAlgn="ctr"/>
                      <a:r>
                        <a:rPr lang="it-IT" sz="1200" b="1" i="0" u="none" strike="noStrike">
                          <a:solidFill>
                            <a:srgbClr val="000000"/>
                          </a:solidFill>
                          <a:effectLst/>
                          <a:latin typeface="Calibri" panose="020F0502020204030204" pitchFamily="34" charset="0"/>
                        </a:rPr>
                        <a:t>Comparti </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t-IT" sz="1200" b="1" i="0" u="none" strike="noStrike" dirty="0">
                          <a:solidFill>
                            <a:srgbClr val="000000"/>
                          </a:solidFill>
                          <a:effectLst/>
                          <a:latin typeface="Calibri" panose="020F0502020204030204" pitchFamily="34" charset="0"/>
                        </a:rPr>
                        <a:t>Valori </a:t>
                      </a:r>
                      <a:r>
                        <a:rPr lang="it-IT" sz="1200" b="1" i="0" u="none" strike="noStrike" dirty="0" err="1">
                          <a:solidFill>
                            <a:srgbClr val="000000"/>
                          </a:solidFill>
                          <a:effectLst/>
                          <a:latin typeface="Calibri" panose="020F0502020204030204" pitchFamily="34" charset="0"/>
                        </a:rPr>
                        <a:t>ass.ti</a:t>
                      </a:r>
                      <a:r>
                        <a:rPr lang="it-IT" sz="1200" b="1" i="0" u="none" strike="noStrike" dirty="0">
                          <a:solidFill>
                            <a:srgbClr val="000000"/>
                          </a:solidFill>
                          <a:effectLst/>
                          <a:latin typeface="Calibri" panose="020F0502020204030204" pitchFamily="34" charset="0"/>
                        </a:rPr>
                        <a:t>         (m.ni di euro) </a:t>
                      </a:r>
                    </a:p>
                  </a:txBody>
                  <a:tcPr marL="7620" marR="7620" marT="762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1" i="0" u="none" strike="noStrike" dirty="0">
                          <a:solidFill>
                            <a:srgbClr val="000000"/>
                          </a:solidFill>
                          <a:effectLst/>
                          <a:latin typeface="Calibri" panose="020F0502020204030204" pitchFamily="34" charset="0"/>
                        </a:rPr>
                        <a:t>in % su totale SPCC </a:t>
                      </a:r>
                    </a:p>
                  </a:txBody>
                  <a:tcPr marL="7620" marR="7620" marT="762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1" i="0" u="none" strike="noStrike">
                          <a:solidFill>
                            <a:srgbClr val="000000"/>
                          </a:solidFill>
                          <a:effectLst/>
                          <a:latin typeface="Calibri" panose="020F0502020204030204" pitchFamily="34" charset="0"/>
                        </a:rPr>
                        <a:t>in % su totale economia </a:t>
                      </a:r>
                    </a:p>
                  </a:txBody>
                  <a:tcPr marL="7620" marR="7620" marT="762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1" i="0" u="none" strike="noStrike">
                          <a:solidFill>
                            <a:srgbClr val="000000"/>
                          </a:solidFill>
                          <a:effectLst/>
                          <a:latin typeface="Calibri" panose="020F0502020204030204" pitchFamily="34" charset="0"/>
                        </a:rPr>
                        <a:t>Valori ass.ti (.000)</a:t>
                      </a:r>
                    </a:p>
                  </a:txBody>
                  <a:tcPr marL="7620" marR="7620" marT="762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1" i="0" u="none" strike="noStrike" dirty="0">
                          <a:solidFill>
                            <a:srgbClr val="000000"/>
                          </a:solidFill>
                          <a:effectLst/>
                          <a:latin typeface="Calibri" panose="020F0502020204030204" pitchFamily="34" charset="0"/>
                        </a:rPr>
                        <a:t>in % su totale SPCC </a:t>
                      </a:r>
                    </a:p>
                  </a:txBody>
                  <a:tcPr marL="7620" marR="7620" marT="762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1" i="0" u="none" strike="noStrike">
                          <a:solidFill>
                            <a:srgbClr val="000000"/>
                          </a:solidFill>
                          <a:effectLst/>
                          <a:latin typeface="Calibri" panose="020F0502020204030204" pitchFamily="34" charset="0"/>
                        </a:rPr>
                        <a:t>in % su totale economia </a:t>
                      </a:r>
                    </a:p>
                  </a:txBody>
                  <a:tcPr marL="7620" marR="7620" marT="762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80016847"/>
                  </a:ext>
                </a:extLst>
              </a:tr>
              <a:tr h="198120">
                <a:tc>
                  <a:txBody>
                    <a:bodyPr/>
                    <a:lstStyle/>
                    <a:p>
                      <a:pPr algn="l"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it-IT" sz="1200" b="0" i="0" u="none" strike="noStrike">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496641766"/>
                  </a:ext>
                </a:extLst>
              </a:tr>
              <a:tr h="198120">
                <a:tc>
                  <a:txBody>
                    <a:bodyPr/>
                    <a:lstStyle/>
                    <a:p>
                      <a:pPr algn="l" fontAlgn="b"/>
                      <a:r>
                        <a:rPr lang="it-IT" sz="1200" b="0" i="0" u="none" strike="noStrike">
                          <a:solidFill>
                            <a:srgbClr val="000000"/>
                          </a:solidFill>
                          <a:effectLst/>
                          <a:latin typeface="Calibri" panose="020F0502020204030204" pitchFamily="34" charset="0"/>
                        </a:rPr>
                        <a:t>Architettura e design</a:t>
                      </a:r>
                    </a:p>
                  </a:txBody>
                  <a:tcPr marL="7620" marR="7620" marT="7620" marB="0" anchor="b">
                    <a:lnL>
                      <a:noFill/>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                  7.090,7 </a:t>
                      </a:r>
                    </a:p>
                  </a:txBody>
                  <a:tcPr marL="7620" marR="7620" marT="7620" marB="0" anchor="b">
                    <a:lnL>
                      <a:noFill/>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8,0</a:t>
                      </a:r>
                    </a:p>
                  </a:txBody>
                  <a:tcPr marL="7620" marR="7620" marT="7620" marB="0" anchor="b">
                    <a:lnL>
                      <a:noFill/>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0,4</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it-IT" sz="1200" b="0" i="0" u="none" strike="noStrike">
                          <a:solidFill>
                            <a:srgbClr val="000000"/>
                          </a:solidFill>
                          <a:effectLst/>
                          <a:latin typeface="Calibri" panose="020F0502020204030204" pitchFamily="34" charset="0"/>
                        </a:rPr>
                        <a:t>            147,9 </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10,1</a:t>
                      </a:r>
                    </a:p>
                  </a:txBody>
                  <a:tcPr marL="7620" marR="7620" marT="7620" marB="0" anchor="b">
                    <a:lnL>
                      <a:noFill/>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0,6</a:t>
                      </a:r>
                    </a:p>
                  </a:txBody>
                  <a:tcPr marL="7620" marR="7620" marT="7620" marB="0" anchor="b">
                    <a:lnL>
                      <a:noFill/>
                    </a:lnL>
                    <a:lnR>
                      <a:noFill/>
                    </a:lnR>
                    <a:lnT>
                      <a:noFill/>
                    </a:lnT>
                    <a:lnB>
                      <a:noFill/>
                    </a:lnB>
                  </a:tcPr>
                </a:tc>
                <a:extLst>
                  <a:ext uri="{0D108BD9-81ED-4DB2-BD59-A6C34878D82A}">
                    <a16:rowId xmlns:a16="http://schemas.microsoft.com/office/drawing/2014/main" val="1001629961"/>
                  </a:ext>
                </a:extLst>
              </a:tr>
              <a:tr h="198120">
                <a:tc>
                  <a:txBody>
                    <a:bodyPr/>
                    <a:lstStyle/>
                    <a:p>
                      <a:pPr algn="l" fontAlgn="b"/>
                      <a:r>
                        <a:rPr lang="it-IT" sz="1200" b="0" i="0" u="none" strike="noStrike">
                          <a:solidFill>
                            <a:srgbClr val="000000"/>
                          </a:solidFill>
                          <a:effectLst/>
                          <a:latin typeface="Calibri" panose="020F0502020204030204" pitchFamily="34" charset="0"/>
                        </a:rPr>
                        <a:t>Comunicazione</a:t>
                      </a:r>
                    </a:p>
                  </a:txBody>
                  <a:tcPr marL="7620" marR="7620" marT="7620" marB="0" anchor="b">
                    <a:lnL>
                      <a:noFill/>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                  4.845,7 </a:t>
                      </a:r>
                    </a:p>
                  </a:txBody>
                  <a:tcPr marL="7620" marR="7620" marT="7620" marB="0" anchor="b">
                    <a:lnL>
                      <a:noFill/>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5,5</a:t>
                      </a:r>
                    </a:p>
                  </a:txBody>
                  <a:tcPr marL="7620" marR="7620" marT="7620" marB="0" anchor="b">
                    <a:lnL>
                      <a:noFill/>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0,3</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it-IT" sz="1200" b="0" i="0" u="none" strike="noStrike">
                          <a:solidFill>
                            <a:srgbClr val="000000"/>
                          </a:solidFill>
                          <a:effectLst/>
                          <a:latin typeface="Calibri" panose="020F0502020204030204" pitchFamily="34" charset="0"/>
                        </a:rPr>
                        <a:t>            111,0 </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7,6</a:t>
                      </a:r>
                    </a:p>
                  </a:txBody>
                  <a:tcPr marL="7620" marR="7620" marT="7620" marB="0" anchor="b">
                    <a:lnL>
                      <a:noFill/>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0,4</a:t>
                      </a:r>
                    </a:p>
                  </a:txBody>
                  <a:tcPr marL="7620" marR="7620" marT="7620" marB="0" anchor="b">
                    <a:lnL>
                      <a:noFill/>
                    </a:lnL>
                    <a:lnR>
                      <a:noFill/>
                    </a:lnR>
                    <a:lnT>
                      <a:noFill/>
                    </a:lnT>
                    <a:lnB>
                      <a:noFill/>
                    </a:lnB>
                  </a:tcPr>
                </a:tc>
                <a:extLst>
                  <a:ext uri="{0D108BD9-81ED-4DB2-BD59-A6C34878D82A}">
                    <a16:rowId xmlns:a16="http://schemas.microsoft.com/office/drawing/2014/main" val="2540911679"/>
                  </a:ext>
                </a:extLst>
              </a:tr>
              <a:tr h="269698">
                <a:tc>
                  <a:txBody>
                    <a:bodyPr/>
                    <a:lstStyle/>
                    <a:p>
                      <a:pPr algn="l" fontAlgn="b"/>
                      <a:r>
                        <a:rPr lang="it-IT" sz="1200" b="0" i="0" u="none" strike="noStrike">
                          <a:solidFill>
                            <a:srgbClr val="000000"/>
                          </a:solidFill>
                          <a:effectLst/>
                          <a:latin typeface="Calibri" panose="020F0502020204030204" pitchFamily="34" charset="0"/>
                        </a:rPr>
                        <a:t>Audiovisivo e musica </a:t>
                      </a:r>
                    </a:p>
                  </a:txBody>
                  <a:tcPr marL="7620" marR="7620" marT="7620" marB="0" anchor="b">
                    <a:lnL>
                      <a:noFill/>
                    </a:lnL>
                    <a:lnR>
                      <a:noFill/>
                    </a:lnR>
                    <a:lnT>
                      <a:noFill/>
                    </a:lnT>
                    <a:lnB>
                      <a:noFill/>
                    </a:lnB>
                  </a:tcPr>
                </a:tc>
                <a:tc>
                  <a:txBody>
                    <a:bodyPr/>
                    <a:lstStyle/>
                    <a:p>
                      <a:pPr algn="ctr" fontAlgn="b"/>
                      <a:r>
                        <a:rPr lang="it-IT" sz="1200" b="0" i="0" u="none" strike="noStrike" dirty="0">
                          <a:solidFill>
                            <a:srgbClr val="000000"/>
                          </a:solidFill>
                          <a:effectLst/>
                          <a:latin typeface="Calibri" panose="020F0502020204030204" pitchFamily="34" charset="0"/>
                        </a:rPr>
                        <a:t>                  5.226,7 </a:t>
                      </a:r>
                    </a:p>
                  </a:txBody>
                  <a:tcPr marL="7620" marR="7620" marT="7620" marB="0" anchor="b">
                    <a:lnL>
                      <a:noFill/>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5,9</a:t>
                      </a:r>
                    </a:p>
                  </a:txBody>
                  <a:tcPr marL="7620" marR="7620" marT="7620" marB="0" anchor="b">
                    <a:lnL>
                      <a:noFill/>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0,3</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it-IT" sz="1200" b="0" i="0" u="none" strike="noStrike">
                          <a:solidFill>
                            <a:srgbClr val="000000"/>
                          </a:solidFill>
                          <a:effectLst/>
                          <a:latin typeface="Calibri" panose="020F0502020204030204" pitchFamily="34" charset="0"/>
                        </a:rPr>
                        <a:t>              55,3 </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3,8</a:t>
                      </a:r>
                    </a:p>
                  </a:txBody>
                  <a:tcPr marL="7620" marR="7620" marT="7620" marB="0" anchor="b">
                    <a:lnL>
                      <a:noFill/>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0,2</a:t>
                      </a:r>
                    </a:p>
                  </a:txBody>
                  <a:tcPr marL="7620" marR="7620" marT="7620" marB="0" anchor="b">
                    <a:lnL>
                      <a:noFill/>
                    </a:lnL>
                    <a:lnR>
                      <a:noFill/>
                    </a:lnR>
                    <a:lnT>
                      <a:noFill/>
                    </a:lnT>
                    <a:lnB>
                      <a:noFill/>
                    </a:lnB>
                  </a:tcPr>
                </a:tc>
                <a:extLst>
                  <a:ext uri="{0D108BD9-81ED-4DB2-BD59-A6C34878D82A}">
                    <a16:rowId xmlns:a16="http://schemas.microsoft.com/office/drawing/2014/main" val="3218176287"/>
                  </a:ext>
                </a:extLst>
              </a:tr>
              <a:tr h="198120">
                <a:tc>
                  <a:txBody>
                    <a:bodyPr/>
                    <a:lstStyle/>
                    <a:p>
                      <a:pPr algn="l" fontAlgn="b"/>
                      <a:r>
                        <a:rPr lang="it-IT" sz="1200" b="0" i="0" u="none" strike="noStrike" dirty="0">
                          <a:solidFill>
                            <a:srgbClr val="000000"/>
                          </a:solidFill>
                          <a:effectLst/>
                          <a:highlight>
                            <a:srgbClr val="FFFF00"/>
                          </a:highlight>
                          <a:latin typeface="Calibri" panose="020F0502020204030204" pitchFamily="34" charset="0"/>
                        </a:rPr>
                        <a:t>Videogiochi e software</a:t>
                      </a:r>
                    </a:p>
                  </a:txBody>
                  <a:tcPr marL="7620" marR="7620" marT="7620" marB="0" anchor="b">
                    <a:lnL>
                      <a:noFill/>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                13.988,4 </a:t>
                      </a:r>
                    </a:p>
                  </a:txBody>
                  <a:tcPr marL="7620" marR="7620" marT="7620" marB="0" anchor="b">
                    <a:lnL>
                      <a:noFill/>
                    </a:lnL>
                    <a:lnR>
                      <a:noFill/>
                    </a:lnR>
                    <a:lnT>
                      <a:noFill/>
                    </a:lnT>
                    <a:lnB>
                      <a:noFill/>
                    </a:lnB>
                  </a:tcPr>
                </a:tc>
                <a:tc>
                  <a:txBody>
                    <a:bodyPr/>
                    <a:lstStyle/>
                    <a:p>
                      <a:pPr algn="ctr" fontAlgn="b"/>
                      <a:r>
                        <a:rPr lang="it-IT" sz="1200" b="0" i="0" u="none" strike="noStrike" dirty="0">
                          <a:solidFill>
                            <a:srgbClr val="000000"/>
                          </a:solidFill>
                          <a:effectLst/>
                          <a:highlight>
                            <a:srgbClr val="FFFF00"/>
                          </a:highlight>
                          <a:latin typeface="Calibri" panose="020F0502020204030204" pitchFamily="34" charset="0"/>
                        </a:rPr>
                        <a:t>15,8</a:t>
                      </a:r>
                    </a:p>
                  </a:txBody>
                  <a:tcPr marL="7620" marR="7620" marT="7620" marB="0" anchor="b">
                    <a:lnL>
                      <a:noFill/>
                    </a:lnL>
                    <a:lnR>
                      <a:noFill/>
                    </a:lnR>
                    <a:lnT>
                      <a:noFill/>
                    </a:lnT>
                    <a:lnB>
                      <a:noFill/>
                    </a:lnB>
                  </a:tcPr>
                </a:tc>
                <a:tc>
                  <a:txBody>
                    <a:bodyPr/>
                    <a:lstStyle/>
                    <a:p>
                      <a:pPr algn="ctr" fontAlgn="b"/>
                      <a:r>
                        <a:rPr lang="it-IT" sz="1200" b="0" i="0" u="none" strike="noStrike" dirty="0">
                          <a:solidFill>
                            <a:srgbClr val="000000"/>
                          </a:solidFill>
                          <a:effectLst/>
                          <a:highlight>
                            <a:srgbClr val="FFFF00"/>
                          </a:highlight>
                          <a:latin typeface="Calibri" panose="020F0502020204030204" pitchFamily="34" charset="0"/>
                        </a:rPr>
                        <a:t>0,9</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it-IT" sz="1200" b="0" i="0" u="none" strike="noStrike" dirty="0">
                          <a:solidFill>
                            <a:srgbClr val="000000"/>
                          </a:solidFill>
                          <a:effectLst/>
                          <a:highlight>
                            <a:srgbClr val="FFFF00"/>
                          </a:highlight>
                          <a:latin typeface="Calibri" panose="020F0502020204030204" pitchFamily="34" charset="0"/>
                        </a:rPr>
                        <a:t>            178,9 </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200" b="0" i="0" u="none" strike="noStrike" dirty="0">
                          <a:solidFill>
                            <a:srgbClr val="000000"/>
                          </a:solidFill>
                          <a:effectLst/>
                          <a:highlight>
                            <a:srgbClr val="FFFF00"/>
                          </a:highlight>
                          <a:latin typeface="Calibri" panose="020F0502020204030204" pitchFamily="34" charset="0"/>
                        </a:rPr>
                        <a:t>12,3</a:t>
                      </a:r>
                    </a:p>
                  </a:txBody>
                  <a:tcPr marL="7620" marR="7620" marT="7620" marB="0" anchor="b">
                    <a:lnL>
                      <a:noFill/>
                    </a:lnL>
                    <a:lnR>
                      <a:noFill/>
                    </a:lnR>
                    <a:lnT>
                      <a:noFill/>
                    </a:lnT>
                    <a:lnB>
                      <a:noFill/>
                    </a:lnB>
                  </a:tcPr>
                </a:tc>
                <a:tc>
                  <a:txBody>
                    <a:bodyPr/>
                    <a:lstStyle/>
                    <a:p>
                      <a:pPr algn="ctr" fontAlgn="b"/>
                      <a:r>
                        <a:rPr lang="it-IT" sz="1200" b="0" i="0" u="none" strike="noStrike" dirty="0">
                          <a:solidFill>
                            <a:srgbClr val="000000"/>
                          </a:solidFill>
                          <a:effectLst/>
                          <a:highlight>
                            <a:srgbClr val="FFFF00"/>
                          </a:highlight>
                          <a:latin typeface="Calibri" panose="020F0502020204030204" pitchFamily="34" charset="0"/>
                        </a:rPr>
                        <a:t>0,7</a:t>
                      </a:r>
                    </a:p>
                  </a:txBody>
                  <a:tcPr marL="7620" marR="7620" marT="7620" marB="0" anchor="b">
                    <a:lnL>
                      <a:noFill/>
                    </a:lnL>
                    <a:lnR>
                      <a:noFill/>
                    </a:lnR>
                    <a:lnT>
                      <a:noFill/>
                    </a:lnT>
                    <a:lnB>
                      <a:noFill/>
                    </a:lnB>
                  </a:tcPr>
                </a:tc>
                <a:extLst>
                  <a:ext uri="{0D108BD9-81ED-4DB2-BD59-A6C34878D82A}">
                    <a16:rowId xmlns:a16="http://schemas.microsoft.com/office/drawing/2014/main" val="584328076"/>
                  </a:ext>
                </a:extLst>
              </a:tr>
              <a:tr h="198120">
                <a:tc>
                  <a:txBody>
                    <a:bodyPr/>
                    <a:lstStyle/>
                    <a:p>
                      <a:pPr algn="l" fontAlgn="b"/>
                      <a:r>
                        <a:rPr lang="it-IT" sz="1200" b="0" i="0" u="none" strike="noStrike" dirty="0">
                          <a:solidFill>
                            <a:srgbClr val="000000"/>
                          </a:solidFill>
                          <a:effectLst/>
                          <a:highlight>
                            <a:srgbClr val="FFFF00"/>
                          </a:highlight>
                          <a:latin typeface="Calibri" panose="020F0502020204030204" pitchFamily="34" charset="0"/>
                        </a:rPr>
                        <a:t>Editoria e stampa</a:t>
                      </a:r>
                    </a:p>
                  </a:txBody>
                  <a:tcPr marL="7620" marR="7620" marT="7620" marB="0" anchor="b">
                    <a:lnL>
                      <a:noFill/>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                10.541,8 </a:t>
                      </a:r>
                    </a:p>
                  </a:txBody>
                  <a:tcPr marL="7620" marR="7620" marT="7620" marB="0" anchor="b">
                    <a:lnL>
                      <a:noFill/>
                    </a:lnL>
                    <a:lnR>
                      <a:noFill/>
                    </a:lnR>
                    <a:lnT>
                      <a:noFill/>
                    </a:lnT>
                    <a:lnB>
                      <a:noFill/>
                    </a:lnB>
                  </a:tcPr>
                </a:tc>
                <a:tc>
                  <a:txBody>
                    <a:bodyPr/>
                    <a:lstStyle/>
                    <a:p>
                      <a:pPr algn="ctr" fontAlgn="b"/>
                      <a:r>
                        <a:rPr lang="it-IT" sz="1200" b="0" i="0" u="none" strike="noStrike" dirty="0">
                          <a:solidFill>
                            <a:srgbClr val="000000"/>
                          </a:solidFill>
                          <a:effectLst/>
                          <a:highlight>
                            <a:srgbClr val="FFFF00"/>
                          </a:highlight>
                          <a:latin typeface="Calibri" panose="020F0502020204030204" pitchFamily="34" charset="0"/>
                        </a:rPr>
                        <a:t>11,9</a:t>
                      </a:r>
                    </a:p>
                  </a:txBody>
                  <a:tcPr marL="7620" marR="7620" marT="7620" marB="0" anchor="b">
                    <a:lnL>
                      <a:noFill/>
                    </a:lnL>
                    <a:lnR>
                      <a:noFill/>
                    </a:lnR>
                    <a:lnT>
                      <a:noFill/>
                    </a:lnT>
                    <a:lnB>
                      <a:noFill/>
                    </a:lnB>
                  </a:tcPr>
                </a:tc>
                <a:tc>
                  <a:txBody>
                    <a:bodyPr/>
                    <a:lstStyle/>
                    <a:p>
                      <a:pPr algn="ctr" fontAlgn="b"/>
                      <a:r>
                        <a:rPr lang="it-IT" sz="1200" b="0" i="0" u="none" strike="noStrike" dirty="0">
                          <a:solidFill>
                            <a:srgbClr val="000000"/>
                          </a:solidFill>
                          <a:effectLst/>
                          <a:highlight>
                            <a:srgbClr val="FFFF00"/>
                          </a:highlight>
                          <a:latin typeface="Calibri" panose="020F0502020204030204" pitchFamily="34" charset="0"/>
                        </a:rPr>
                        <a:t>0,7</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it-IT" sz="1200" b="0" i="0" u="none" strike="noStrike" dirty="0">
                          <a:solidFill>
                            <a:srgbClr val="000000"/>
                          </a:solidFill>
                          <a:effectLst/>
                          <a:highlight>
                            <a:srgbClr val="FFFF00"/>
                          </a:highlight>
                          <a:latin typeface="Calibri" panose="020F0502020204030204" pitchFamily="34" charset="0"/>
                        </a:rPr>
                        <a:t>            195,4 </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200" b="0" i="0" u="none" strike="noStrike" dirty="0">
                          <a:solidFill>
                            <a:srgbClr val="000000"/>
                          </a:solidFill>
                          <a:effectLst/>
                          <a:highlight>
                            <a:srgbClr val="FFFF00"/>
                          </a:highlight>
                          <a:latin typeface="Calibri" panose="020F0502020204030204" pitchFamily="34" charset="0"/>
                        </a:rPr>
                        <a:t>13,4</a:t>
                      </a:r>
                    </a:p>
                  </a:txBody>
                  <a:tcPr marL="7620" marR="7620" marT="7620" marB="0" anchor="b">
                    <a:lnL>
                      <a:noFill/>
                    </a:lnL>
                    <a:lnR>
                      <a:noFill/>
                    </a:lnR>
                    <a:lnT>
                      <a:noFill/>
                    </a:lnT>
                    <a:lnB>
                      <a:noFill/>
                    </a:lnB>
                  </a:tcPr>
                </a:tc>
                <a:tc>
                  <a:txBody>
                    <a:bodyPr/>
                    <a:lstStyle/>
                    <a:p>
                      <a:pPr algn="ctr" fontAlgn="b"/>
                      <a:r>
                        <a:rPr lang="it-IT" sz="1200" b="0" i="0" u="none" strike="noStrike" dirty="0">
                          <a:solidFill>
                            <a:srgbClr val="000000"/>
                          </a:solidFill>
                          <a:effectLst/>
                          <a:highlight>
                            <a:srgbClr val="FFFF00"/>
                          </a:highlight>
                          <a:latin typeface="Calibri" panose="020F0502020204030204" pitchFamily="34" charset="0"/>
                        </a:rPr>
                        <a:t>0,8</a:t>
                      </a:r>
                    </a:p>
                  </a:txBody>
                  <a:tcPr marL="7620" marR="7620" marT="7620" marB="0" anchor="b">
                    <a:lnL>
                      <a:noFill/>
                    </a:lnL>
                    <a:lnR>
                      <a:noFill/>
                    </a:lnR>
                    <a:lnT>
                      <a:noFill/>
                    </a:lnT>
                    <a:lnB>
                      <a:noFill/>
                    </a:lnB>
                  </a:tcPr>
                </a:tc>
                <a:extLst>
                  <a:ext uri="{0D108BD9-81ED-4DB2-BD59-A6C34878D82A}">
                    <a16:rowId xmlns:a16="http://schemas.microsoft.com/office/drawing/2014/main" val="449519783"/>
                  </a:ext>
                </a:extLst>
              </a:tr>
              <a:tr h="198120">
                <a:tc>
                  <a:txBody>
                    <a:bodyPr/>
                    <a:lstStyle/>
                    <a:p>
                      <a:pPr algn="l" fontAlgn="b"/>
                      <a:r>
                        <a:rPr lang="it-IT" sz="1200" b="0" i="0" u="none" strike="noStrike">
                          <a:solidFill>
                            <a:srgbClr val="000000"/>
                          </a:solidFill>
                          <a:effectLst/>
                          <a:latin typeface="Calibri" panose="020F0502020204030204" pitchFamily="34" charset="0"/>
                        </a:rPr>
                        <a:t>Performing arts e arti visive </a:t>
                      </a:r>
                    </a:p>
                  </a:txBody>
                  <a:tcPr marL="7620" marR="7620" marT="7620" marB="0" anchor="b">
                    <a:lnL>
                      <a:noFill/>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                  4.224,7 </a:t>
                      </a:r>
                    </a:p>
                  </a:txBody>
                  <a:tcPr marL="7620" marR="7620" marT="7620" marB="0" anchor="b">
                    <a:lnL>
                      <a:noFill/>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4,8</a:t>
                      </a:r>
                    </a:p>
                  </a:txBody>
                  <a:tcPr marL="7620" marR="7620" marT="7620" marB="0" anchor="b">
                    <a:lnL>
                      <a:noFill/>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0,3</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it-IT" sz="1200" b="0" i="0" u="none" strike="noStrike">
                          <a:solidFill>
                            <a:srgbClr val="000000"/>
                          </a:solidFill>
                          <a:effectLst/>
                          <a:latin typeface="Calibri" panose="020F0502020204030204" pitchFamily="34" charset="0"/>
                        </a:rPr>
                        <a:t>              91,2 </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6,2</a:t>
                      </a:r>
                    </a:p>
                  </a:txBody>
                  <a:tcPr marL="7620" marR="7620" marT="7620" marB="0" anchor="b">
                    <a:lnL>
                      <a:noFill/>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0,4</a:t>
                      </a:r>
                    </a:p>
                  </a:txBody>
                  <a:tcPr marL="7620" marR="7620" marT="7620" marB="0" anchor="b">
                    <a:lnL>
                      <a:noFill/>
                    </a:lnL>
                    <a:lnR>
                      <a:noFill/>
                    </a:lnR>
                    <a:lnT>
                      <a:noFill/>
                    </a:lnT>
                    <a:lnB>
                      <a:noFill/>
                    </a:lnB>
                  </a:tcPr>
                </a:tc>
                <a:extLst>
                  <a:ext uri="{0D108BD9-81ED-4DB2-BD59-A6C34878D82A}">
                    <a16:rowId xmlns:a16="http://schemas.microsoft.com/office/drawing/2014/main" val="143652431"/>
                  </a:ext>
                </a:extLst>
              </a:tr>
              <a:tr h="198120">
                <a:tc>
                  <a:txBody>
                    <a:bodyPr/>
                    <a:lstStyle/>
                    <a:p>
                      <a:pPr algn="l" fontAlgn="b"/>
                      <a:r>
                        <a:rPr lang="it-IT" sz="1200" b="0" i="0" u="none" strike="noStrike" dirty="0">
                          <a:solidFill>
                            <a:srgbClr val="000000"/>
                          </a:solidFill>
                          <a:effectLst/>
                          <a:highlight>
                            <a:srgbClr val="00FFFF"/>
                          </a:highlight>
                          <a:latin typeface="Calibri" panose="020F0502020204030204" pitchFamily="34" charset="0"/>
                        </a:rPr>
                        <a:t>Patrimonio storico e artistico </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a:solidFill>
                            <a:srgbClr val="000000"/>
                          </a:solidFill>
                          <a:effectLst/>
                          <a:latin typeface="Calibri" panose="020F0502020204030204" pitchFamily="34" charset="0"/>
                        </a:rPr>
                        <a:t>                  2.696,2 </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a:solidFill>
                            <a:srgbClr val="000000"/>
                          </a:solidFill>
                          <a:effectLst/>
                          <a:highlight>
                            <a:srgbClr val="00FFFF"/>
                          </a:highlight>
                          <a:latin typeface="Calibri" panose="020F0502020204030204" pitchFamily="34" charset="0"/>
                        </a:rPr>
                        <a:t>3,0</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a:solidFill>
                            <a:srgbClr val="000000"/>
                          </a:solidFill>
                          <a:effectLst/>
                          <a:highlight>
                            <a:srgbClr val="00FFFF"/>
                          </a:highlight>
                          <a:latin typeface="Calibri" panose="020F0502020204030204" pitchFamily="34" charset="0"/>
                        </a:rPr>
                        <a:t>0,2</a:t>
                      </a:r>
                    </a:p>
                  </a:txBody>
                  <a:tcPr marL="7620" marR="7620" marT="762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it-IT" sz="1200" b="0" i="0" u="none" strike="noStrike">
                          <a:solidFill>
                            <a:srgbClr val="000000"/>
                          </a:solidFill>
                          <a:effectLst/>
                          <a:latin typeface="Calibri" panose="020F0502020204030204" pitchFamily="34" charset="0"/>
                        </a:rPr>
                        <a:t>              51,1 </a:t>
                      </a:r>
                    </a:p>
                  </a:txBody>
                  <a:tcPr marL="7620" marR="7620" marT="762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a:solidFill>
                            <a:srgbClr val="000000"/>
                          </a:solidFill>
                          <a:effectLst/>
                          <a:latin typeface="Calibri" panose="020F0502020204030204" pitchFamily="34" charset="0"/>
                        </a:rPr>
                        <a:t>3,5</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a:solidFill>
                            <a:srgbClr val="000000"/>
                          </a:solidFill>
                          <a:effectLst/>
                          <a:latin typeface="Calibri" panose="020F0502020204030204" pitchFamily="34" charset="0"/>
                        </a:rPr>
                        <a:t>0,2</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7204426"/>
                  </a:ext>
                </a:extLst>
              </a:tr>
              <a:tr h="111409">
                <a:tc>
                  <a:txBody>
                    <a:bodyPr/>
                    <a:lstStyle/>
                    <a:p>
                      <a:pPr algn="r" fontAlgn="b"/>
                      <a:r>
                        <a:rPr lang="it-IT" sz="1200" b="1" i="0" u="none" strike="noStrike">
                          <a:solidFill>
                            <a:srgbClr val="000000"/>
                          </a:solidFill>
                          <a:effectLst/>
                          <a:latin typeface="Calibri" panose="020F0502020204030204" pitchFamily="34" charset="0"/>
                        </a:rPr>
                        <a:t>CORE CULTURA</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it-IT" sz="1200" b="1" i="0" u="none" strike="noStrike">
                          <a:solidFill>
                            <a:srgbClr val="000000"/>
                          </a:solidFill>
                          <a:effectLst/>
                          <a:latin typeface="Calibri" panose="020F0502020204030204" pitchFamily="34" charset="0"/>
                        </a:rPr>
                        <a:t>                48.614,2 </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it-IT" sz="1200" b="1" i="0" u="none" strike="noStrike" dirty="0">
                          <a:solidFill>
                            <a:srgbClr val="000000"/>
                          </a:solidFill>
                          <a:effectLst/>
                          <a:highlight>
                            <a:srgbClr val="FFFF00"/>
                          </a:highlight>
                          <a:latin typeface="Calibri" panose="020F0502020204030204" pitchFamily="34" charset="0"/>
                        </a:rPr>
                        <a:t>54,9</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it-IT" sz="1200" b="1" i="0" u="none" strike="noStrike" dirty="0">
                          <a:solidFill>
                            <a:srgbClr val="000000"/>
                          </a:solidFill>
                          <a:effectLst/>
                          <a:highlight>
                            <a:srgbClr val="FFFF00"/>
                          </a:highlight>
                          <a:latin typeface="Calibri" panose="020F0502020204030204" pitchFamily="34" charset="0"/>
                        </a:rPr>
                        <a:t>3,1</a:t>
                      </a:r>
                    </a:p>
                  </a:txBody>
                  <a:tcPr marL="7620" marR="7620" marT="762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it-IT" sz="1200" b="1" i="0" u="none" strike="noStrike">
                          <a:solidFill>
                            <a:srgbClr val="000000"/>
                          </a:solidFill>
                          <a:effectLst/>
                          <a:latin typeface="Calibri" panose="020F0502020204030204" pitchFamily="34" charset="0"/>
                        </a:rPr>
                        <a:t>            830,8 </a:t>
                      </a:r>
                    </a:p>
                  </a:txBody>
                  <a:tcPr marL="7620" marR="7620" marT="762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it-IT" sz="1200" b="1" i="0" u="none" strike="noStrike" dirty="0">
                          <a:solidFill>
                            <a:srgbClr val="000000"/>
                          </a:solidFill>
                          <a:effectLst/>
                          <a:highlight>
                            <a:srgbClr val="FFFF00"/>
                          </a:highlight>
                          <a:latin typeface="Calibri" panose="020F0502020204030204" pitchFamily="34" charset="0"/>
                        </a:rPr>
                        <a:t>56,9</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it-IT" sz="1200" b="1" i="0" u="none" strike="noStrike" dirty="0">
                          <a:solidFill>
                            <a:srgbClr val="000000"/>
                          </a:solidFill>
                          <a:effectLst/>
                          <a:highlight>
                            <a:srgbClr val="FFFF00"/>
                          </a:highlight>
                          <a:latin typeface="Calibri" panose="020F0502020204030204" pitchFamily="34" charset="0"/>
                        </a:rPr>
                        <a:t>3,3</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689161383"/>
                  </a:ext>
                </a:extLst>
              </a:tr>
              <a:tr h="198120">
                <a:tc>
                  <a:txBody>
                    <a:bodyPr/>
                    <a:lstStyle/>
                    <a:p>
                      <a:pPr algn="r" fontAlgn="b"/>
                      <a:r>
                        <a:rPr lang="it-IT" sz="1200" b="1" i="0" u="none" strike="noStrike">
                          <a:solidFill>
                            <a:srgbClr val="000000"/>
                          </a:solidFill>
                          <a:effectLst/>
                          <a:latin typeface="Calibri" panose="020F0502020204030204" pitchFamily="34" charset="0"/>
                        </a:rPr>
                        <a:t>CREATIVE DRIVEN </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t-IT" sz="1200" b="1" i="0" u="none" strike="noStrike">
                          <a:solidFill>
                            <a:srgbClr val="000000"/>
                          </a:solidFill>
                          <a:effectLst/>
                          <a:latin typeface="Calibri" panose="020F0502020204030204" pitchFamily="34" charset="0"/>
                        </a:rPr>
                        <a:t>                39.970,2 </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t-IT" sz="1200" b="1" i="0" u="none" strike="noStrike" dirty="0">
                          <a:solidFill>
                            <a:srgbClr val="000000"/>
                          </a:solidFill>
                          <a:effectLst/>
                          <a:highlight>
                            <a:srgbClr val="FFFF00"/>
                          </a:highlight>
                          <a:latin typeface="Calibri" panose="020F0502020204030204" pitchFamily="34" charset="0"/>
                        </a:rPr>
                        <a:t>45,1</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t-IT" sz="1200" b="1" i="0" u="none" strike="noStrike" dirty="0">
                          <a:solidFill>
                            <a:srgbClr val="000000"/>
                          </a:solidFill>
                          <a:effectLst/>
                          <a:highlight>
                            <a:srgbClr val="FFFF00"/>
                          </a:highlight>
                          <a:latin typeface="Calibri" panose="020F0502020204030204" pitchFamily="34" charset="0"/>
                        </a:rPr>
                        <a:t>2,5</a:t>
                      </a:r>
                    </a:p>
                  </a:txBody>
                  <a:tcPr marL="7620" marR="7620" marT="762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it-IT" sz="1200" b="1" i="0" u="none" strike="noStrike">
                          <a:solidFill>
                            <a:srgbClr val="000000"/>
                          </a:solidFill>
                          <a:effectLst/>
                          <a:latin typeface="Calibri" panose="020F0502020204030204" pitchFamily="34" charset="0"/>
                        </a:rPr>
                        <a:t>            629,0 </a:t>
                      </a:r>
                    </a:p>
                  </a:txBody>
                  <a:tcPr marL="7620" marR="7620" marT="762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t-IT" sz="1200" b="1" i="0" u="none" strike="noStrike" dirty="0">
                          <a:solidFill>
                            <a:srgbClr val="000000"/>
                          </a:solidFill>
                          <a:effectLst/>
                          <a:highlight>
                            <a:srgbClr val="FFFF00"/>
                          </a:highlight>
                          <a:latin typeface="Calibri" panose="020F0502020204030204" pitchFamily="34" charset="0"/>
                        </a:rPr>
                        <a:t>43,1</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t-IT" sz="1200" b="1" i="0" u="none" strike="noStrike" dirty="0">
                          <a:solidFill>
                            <a:srgbClr val="000000"/>
                          </a:solidFill>
                          <a:effectLst/>
                          <a:highlight>
                            <a:srgbClr val="FFFF00"/>
                          </a:highlight>
                          <a:latin typeface="Calibri" panose="020F0502020204030204" pitchFamily="34" charset="0"/>
                        </a:rPr>
                        <a:t>2,5</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82773924"/>
                  </a:ext>
                </a:extLst>
              </a:tr>
              <a:tr h="198120">
                <a:tc>
                  <a:txBody>
                    <a:bodyPr/>
                    <a:lstStyle/>
                    <a:p>
                      <a:pPr algn="l" fontAlgn="b"/>
                      <a:r>
                        <a:rPr lang="it-IT" sz="1200" b="1" i="0" u="none" strike="noStrike">
                          <a:solidFill>
                            <a:srgbClr val="000000"/>
                          </a:solidFill>
                          <a:effectLst/>
                          <a:latin typeface="Calibri" panose="020F0502020204030204" pitchFamily="34" charset="0"/>
                        </a:rPr>
                        <a:t>    TOTALE SPCC</a:t>
                      </a:r>
                    </a:p>
                  </a:txBody>
                  <a:tcPr marL="7620" marR="7620" marT="762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1" i="0" u="none" strike="noStrike">
                          <a:solidFill>
                            <a:srgbClr val="000000"/>
                          </a:solidFill>
                          <a:effectLst/>
                          <a:latin typeface="Calibri" panose="020F0502020204030204" pitchFamily="34" charset="0"/>
                        </a:rPr>
                        <a:t>                88.584,4 </a:t>
                      </a:r>
                    </a:p>
                  </a:txBody>
                  <a:tcPr marL="7620" marR="7620" marT="762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1" i="0" u="none" strike="noStrike">
                          <a:solidFill>
                            <a:srgbClr val="000000"/>
                          </a:solidFill>
                          <a:effectLst/>
                          <a:latin typeface="Calibri" panose="020F0502020204030204" pitchFamily="34" charset="0"/>
                        </a:rPr>
                        <a:t>100,0</a:t>
                      </a:r>
                    </a:p>
                  </a:txBody>
                  <a:tcPr marL="7620" marR="7620" marT="762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1" i="0" u="none" strike="noStrike" dirty="0">
                          <a:solidFill>
                            <a:srgbClr val="000000"/>
                          </a:solidFill>
                          <a:effectLst/>
                          <a:highlight>
                            <a:srgbClr val="FFFF00"/>
                          </a:highlight>
                          <a:latin typeface="Calibri" panose="020F0502020204030204" pitchFamily="34" charset="0"/>
                        </a:rPr>
                        <a:t>5,6</a:t>
                      </a:r>
                    </a:p>
                  </a:txBody>
                  <a:tcPr marL="7620" marR="7620" marT="762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1" i="0" u="none" strike="noStrike">
                          <a:solidFill>
                            <a:srgbClr val="000000"/>
                          </a:solidFill>
                          <a:effectLst/>
                          <a:latin typeface="Calibri" panose="020F0502020204030204" pitchFamily="34" charset="0"/>
                        </a:rPr>
                        <a:t>         1.459,8 </a:t>
                      </a:r>
                    </a:p>
                  </a:txBody>
                  <a:tcPr marL="7620" marR="7620" marT="762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1" i="0" u="none" strike="noStrike">
                          <a:solidFill>
                            <a:srgbClr val="000000"/>
                          </a:solidFill>
                          <a:effectLst/>
                          <a:latin typeface="Calibri" panose="020F0502020204030204" pitchFamily="34" charset="0"/>
                        </a:rPr>
                        <a:t>100</a:t>
                      </a:r>
                    </a:p>
                  </a:txBody>
                  <a:tcPr marL="7620" marR="7620" marT="762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1" i="0" u="none" strike="noStrike" dirty="0">
                          <a:solidFill>
                            <a:srgbClr val="000000"/>
                          </a:solidFill>
                          <a:effectLst/>
                          <a:highlight>
                            <a:srgbClr val="FFFF00"/>
                          </a:highlight>
                          <a:latin typeface="Calibri" panose="020F0502020204030204" pitchFamily="34" charset="0"/>
                        </a:rPr>
                        <a:t>5,8</a:t>
                      </a:r>
                    </a:p>
                  </a:txBody>
                  <a:tcPr marL="7620" marR="7620" marT="762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8673502"/>
                  </a:ext>
                </a:extLst>
              </a:tr>
              <a:tr h="198120">
                <a:tc>
                  <a:txBody>
                    <a:bodyPr/>
                    <a:lstStyle/>
                    <a:p>
                      <a:pPr algn="l" fontAlgn="b"/>
                      <a:r>
                        <a:rPr lang="it-IT" sz="900" b="0" i="0" u="none" strike="noStrike">
                          <a:solidFill>
                            <a:srgbClr val="000000"/>
                          </a:solidFill>
                          <a:effectLst/>
                          <a:latin typeface="Calibri" panose="020F0502020204030204" pitchFamily="34" charset="0"/>
                        </a:rPr>
                        <a:t>Fonte : - Symbola - Io sono cultura - 2022 </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it-IT" sz="1100" b="0" i="0" u="none" strike="noStrike">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it-IT" sz="1200" b="0" i="0" u="none" strike="noStrike" dirty="0">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819829028"/>
                  </a:ext>
                </a:extLst>
              </a:tr>
            </a:tbl>
          </a:graphicData>
        </a:graphic>
      </p:graphicFrame>
    </p:spTree>
    <p:extLst>
      <p:ext uri="{BB962C8B-B14F-4D97-AF65-F5344CB8AC3E}">
        <p14:creationId xmlns:p14="http://schemas.microsoft.com/office/powerpoint/2010/main" val="262453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la 2">
            <a:extLst>
              <a:ext uri="{FF2B5EF4-FFF2-40B4-BE49-F238E27FC236}">
                <a16:creationId xmlns:a16="http://schemas.microsoft.com/office/drawing/2014/main" id="{4A954EDC-829E-9005-A565-B9E65D5C2816}"/>
              </a:ext>
            </a:extLst>
          </p:cNvPr>
          <p:cNvGraphicFramePr>
            <a:graphicFrameLocks noGrp="1"/>
          </p:cNvGraphicFramePr>
          <p:nvPr/>
        </p:nvGraphicFramePr>
        <p:xfrm>
          <a:off x="2301493" y="1863090"/>
          <a:ext cx="6978769" cy="3131820"/>
        </p:xfrm>
        <a:graphic>
          <a:graphicData uri="http://schemas.openxmlformats.org/drawingml/2006/table">
            <a:tbl>
              <a:tblPr/>
              <a:tblGrid>
                <a:gridCol w="1725472">
                  <a:extLst>
                    <a:ext uri="{9D8B030D-6E8A-4147-A177-3AD203B41FA5}">
                      <a16:colId xmlns:a16="http://schemas.microsoft.com/office/drawing/2014/main" val="3475002918"/>
                    </a:ext>
                  </a:extLst>
                </a:gridCol>
                <a:gridCol w="882668">
                  <a:extLst>
                    <a:ext uri="{9D8B030D-6E8A-4147-A177-3AD203B41FA5}">
                      <a16:colId xmlns:a16="http://schemas.microsoft.com/office/drawing/2014/main" val="3088762767"/>
                    </a:ext>
                  </a:extLst>
                </a:gridCol>
                <a:gridCol w="868431">
                  <a:extLst>
                    <a:ext uri="{9D8B030D-6E8A-4147-A177-3AD203B41FA5}">
                      <a16:colId xmlns:a16="http://schemas.microsoft.com/office/drawing/2014/main" val="1064927386"/>
                    </a:ext>
                  </a:extLst>
                </a:gridCol>
                <a:gridCol w="839958">
                  <a:extLst>
                    <a:ext uri="{9D8B030D-6E8A-4147-A177-3AD203B41FA5}">
                      <a16:colId xmlns:a16="http://schemas.microsoft.com/office/drawing/2014/main" val="501688406"/>
                    </a:ext>
                  </a:extLst>
                </a:gridCol>
                <a:gridCol w="839958">
                  <a:extLst>
                    <a:ext uri="{9D8B030D-6E8A-4147-A177-3AD203B41FA5}">
                      <a16:colId xmlns:a16="http://schemas.microsoft.com/office/drawing/2014/main" val="238623403"/>
                    </a:ext>
                  </a:extLst>
                </a:gridCol>
                <a:gridCol w="854195">
                  <a:extLst>
                    <a:ext uri="{9D8B030D-6E8A-4147-A177-3AD203B41FA5}">
                      <a16:colId xmlns:a16="http://schemas.microsoft.com/office/drawing/2014/main" val="4213127643"/>
                    </a:ext>
                  </a:extLst>
                </a:gridCol>
                <a:gridCol w="968087">
                  <a:extLst>
                    <a:ext uri="{9D8B030D-6E8A-4147-A177-3AD203B41FA5}">
                      <a16:colId xmlns:a16="http://schemas.microsoft.com/office/drawing/2014/main" val="1983639030"/>
                    </a:ext>
                  </a:extLst>
                </a:gridCol>
              </a:tblGrid>
              <a:tr h="198120">
                <a:tc gridSpan="7">
                  <a:txBody>
                    <a:bodyPr/>
                    <a:lstStyle/>
                    <a:p>
                      <a:pPr algn="ctr" fontAlgn="b"/>
                      <a:r>
                        <a:rPr lang="it-IT" sz="1200" b="1" i="0" u="none" strike="noStrike">
                          <a:solidFill>
                            <a:srgbClr val="000000"/>
                          </a:solidFill>
                          <a:effectLst/>
                          <a:latin typeface="Calibri" panose="020F0502020204030204" pitchFamily="34" charset="0"/>
                        </a:rPr>
                        <a:t>Valore aggiunto e occupazione del SPCC nelle macro-aree e nelle regioni ed in Sicilia </a:t>
                      </a:r>
                    </a:p>
                  </a:txBody>
                  <a:tcPr marL="7620" marR="7620" marT="7620" marB="0" anchor="b">
                    <a:lnL>
                      <a:noFill/>
                    </a:lnL>
                    <a:lnR>
                      <a:noFill/>
                    </a:lnR>
                    <a:lnT>
                      <a:noFill/>
                    </a:lnT>
                    <a:lnB>
                      <a:noFill/>
                    </a:lnB>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2301116297"/>
                  </a:ext>
                </a:extLst>
              </a:tr>
              <a:tr h="182880">
                <a:tc gridSpan="7">
                  <a:txBody>
                    <a:bodyPr/>
                    <a:lstStyle/>
                    <a:p>
                      <a:pPr algn="ctr" fontAlgn="b"/>
                      <a:r>
                        <a:rPr lang="it-IT" sz="1100" b="0" i="1" u="none" strike="noStrike">
                          <a:solidFill>
                            <a:srgbClr val="000000"/>
                          </a:solidFill>
                          <a:effectLst/>
                          <a:latin typeface="Calibri" panose="020F0502020204030204" pitchFamily="34" charset="0"/>
                        </a:rPr>
                        <a:t>Anno 2021 (valori assoluti, composizioni percentuali e inc. sul totale economia)</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961241406"/>
                  </a:ext>
                </a:extLst>
              </a:tr>
              <a:tr h="182880">
                <a:tc>
                  <a:txBody>
                    <a:bodyPr/>
                    <a:lstStyle/>
                    <a:p>
                      <a:pPr algn="l" fontAlgn="b"/>
                      <a:r>
                        <a:rPr lang="it-IT" sz="1100" b="0" i="0" u="none" strike="noStrike">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it-IT" sz="1100" b="0" i="0" u="none" strike="noStrike">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it-IT" sz="1100" b="0" i="0" u="none" strike="noStrike">
                          <a:solidFill>
                            <a:srgbClr val="000000"/>
                          </a:solidFill>
                          <a:effectLst/>
                          <a:latin typeface="Calibri" panose="020F0502020204030204" pitchFamily="34" charset="0"/>
                        </a:rPr>
                        <a:t> </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it-IT" sz="1100" b="0" i="0" u="none" strike="noStrike">
                          <a:solidFill>
                            <a:srgbClr val="000000"/>
                          </a:solidFill>
                          <a:effectLst/>
                          <a:latin typeface="Calibri" panose="020F0502020204030204" pitchFamily="34" charset="0"/>
                        </a:rPr>
                        <a:t> </a:t>
                      </a:r>
                    </a:p>
                  </a:txBody>
                  <a:tcPr marL="7620" marR="7620" marT="762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it-IT" sz="1100" b="0" i="0" u="none" strike="noStrike">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it-IT" sz="1100" b="0" i="0" u="none" strike="noStrike">
                          <a:solidFill>
                            <a:srgbClr val="000000"/>
                          </a:solidFill>
                          <a:effectLst/>
                          <a:latin typeface="Calibri" panose="020F0502020204030204" pitchFamily="34" charset="0"/>
                        </a:rPr>
                        <a:t> </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it-IT" sz="1100" b="0" i="0" u="none" strike="noStrike">
                          <a:solidFill>
                            <a:srgbClr val="000000"/>
                          </a:solidFill>
                          <a:effectLst/>
                          <a:latin typeface="Calibri" panose="020F0502020204030204" pitchFamily="34" charset="0"/>
                        </a:rPr>
                        <a:t> </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17567850"/>
                  </a:ext>
                </a:extLst>
              </a:tr>
              <a:tr h="182880">
                <a:tc>
                  <a:txBody>
                    <a:bodyPr/>
                    <a:lstStyle/>
                    <a:p>
                      <a:pPr algn="l" fontAlgn="b"/>
                      <a:r>
                        <a:rPr lang="it-IT" sz="1100" b="0" i="0" u="none" strike="noStrike">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3">
                  <a:txBody>
                    <a:bodyPr/>
                    <a:lstStyle/>
                    <a:p>
                      <a:pPr algn="ctr" fontAlgn="b"/>
                      <a:r>
                        <a:rPr lang="it-IT" sz="1100" b="1" i="0" u="none" strike="noStrike">
                          <a:solidFill>
                            <a:srgbClr val="000000"/>
                          </a:solidFill>
                          <a:effectLst/>
                          <a:latin typeface="Calibri" panose="020F0502020204030204" pitchFamily="34" charset="0"/>
                        </a:rPr>
                        <a:t>Valore aggiunto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it-IT"/>
                    </a:p>
                  </a:txBody>
                  <a:tcPr/>
                </a:tc>
                <a:tc hMerge="1">
                  <a:txBody>
                    <a:bodyPr/>
                    <a:lstStyle/>
                    <a:p>
                      <a:endParaRPr lang="it-IT"/>
                    </a:p>
                  </a:txBody>
                  <a:tcPr/>
                </a:tc>
                <a:tc gridSpan="3">
                  <a:txBody>
                    <a:bodyPr/>
                    <a:lstStyle/>
                    <a:p>
                      <a:pPr algn="ctr" fontAlgn="b"/>
                      <a:r>
                        <a:rPr lang="it-IT" sz="1100" b="1" i="0" u="none" strike="noStrike">
                          <a:solidFill>
                            <a:srgbClr val="000000"/>
                          </a:solidFill>
                          <a:effectLst/>
                          <a:latin typeface="Calibri" panose="020F0502020204030204" pitchFamily="34" charset="0"/>
                        </a:rPr>
                        <a:t>Occupazione </a:t>
                      </a:r>
                    </a:p>
                  </a:txBody>
                  <a:tcPr marL="7620" marR="7620" marT="762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2269787371"/>
                  </a:ext>
                </a:extLst>
              </a:tr>
              <a:tr h="556260">
                <a:tc>
                  <a:txBody>
                    <a:bodyPr/>
                    <a:lstStyle/>
                    <a:p>
                      <a:pPr algn="l" fontAlgn="b"/>
                      <a:r>
                        <a:rPr lang="it-IT" sz="1100" b="0" i="0" u="none" strike="noStrike">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panose="020F0502020204030204" pitchFamily="34" charset="0"/>
                        </a:rPr>
                        <a:t>M.ni di euro</a:t>
                      </a:r>
                    </a:p>
                  </a:txBody>
                  <a:tcPr marL="7620" marR="7620" marT="762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panose="020F0502020204030204" pitchFamily="34" charset="0"/>
                        </a:rPr>
                        <a:t>in % totale Italia </a:t>
                      </a:r>
                    </a:p>
                  </a:txBody>
                  <a:tcPr marL="7620" marR="7620" marT="762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panose="020F0502020204030204" pitchFamily="34" charset="0"/>
                        </a:rPr>
                        <a:t>in % totale economia </a:t>
                      </a:r>
                    </a:p>
                  </a:txBody>
                  <a:tcPr marL="7620" marR="7620" marT="762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panose="020F0502020204030204" pitchFamily="34" charset="0"/>
                        </a:rPr>
                        <a:t>Migliaia </a:t>
                      </a:r>
                    </a:p>
                  </a:txBody>
                  <a:tcPr marL="7620" marR="7620" marT="762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panose="020F0502020204030204" pitchFamily="34" charset="0"/>
                        </a:rPr>
                        <a:t>In % totale Italia </a:t>
                      </a:r>
                    </a:p>
                  </a:txBody>
                  <a:tcPr marL="7620" marR="7620" marT="762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panose="020F0502020204030204" pitchFamily="34" charset="0"/>
                        </a:rPr>
                        <a:t>In % totale economia </a:t>
                      </a:r>
                    </a:p>
                  </a:txBody>
                  <a:tcPr marL="7620" marR="7620" marT="762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23694744"/>
                  </a:ext>
                </a:extLst>
              </a:tr>
              <a:tr h="182880">
                <a:tc>
                  <a:txBody>
                    <a:bodyPr/>
                    <a:lstStyle/>
                    <a:p>
                      <a:pPr algn="l" fontAlgn="b"/>
                      <a:r>
                        <a:rPr lang="it-IT" sz="1100" b="1" i="0" u="none" strike="noStrike">
                          <a:solidFill>
                            <a:srgbClr val="000000"/>
                          </a:solidFill>
                          <a:effectLst/>
                          <a:latin typeface="Calibri" panose="020F0502020204030204" pitchFamily="34" charset="0"/>
                        </a:rPr>
                        <a:t>Nord-Ovest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it-IT" sz="1100" b="1" i="0" u="none" strike="noStrike">
                          <a:solidFill>
                            <a:srgbClr val="000000"/>
                          </a:solidFill>
                          <a:effectLst/>
                          <a:latin typeface="Calibri" panose="020F0502020204030204" pitchFamily="34" charset="0"/>
                        </a:rPr>
                        <a:t>       33.805,1 </a:t>
                      </a:r>
                    </a:p>
                  </a:txBody>
                  <a:tcPr marL="7620" marR="7620" marT="762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it-IT" sz="1100" b="1" i="0" u="none" strike="noStrike">
                          <a:solidFill>
                            <a:srgbClr val="000000"/>
                          </a:solidFill>
                          <a:effectLst/>
                          <a:latin typeface="Calibri" panose="020F0502020204030204" pitchFamily="34" charset="0"/>
                        </a:rPr>
                        <a:t>              38,2 </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it-IT" sz="1100" b="1" i="0" u="none" strike="noStrike">
                          <a:solidFill>
                            <a:srgbClr val="000000"/>
                          </a:solidFill>
                          <a:effectLst/>
                          <a:latin typeface="Calibri" panose="020F0502020204030204" pitchFamily="34" charset="0"/>
                        </a:rPr>
                        <a:t>                6,5 </a:t>
                      </a:r>
                    </a:p>
                  </a:txBody>
                  <a:tcPr marL="7620" marR="7620" marT="762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it-IT" sz="1100" b="1" i="0" u="none" strike="noStrike">
                          <a:solidFill>
                            <a:srgbClr val="000000"/>
                          </a:solidFill>
                          <a:effectLst/>
                          <a:latin typeface="Calibri" panose="020F0502020204030204" pitchFamily="34" charset="0"/>
                        </a:rPr>
                        <a:t>           504,1 </a:t>
                      </a:r>
                    </a:p>
                  </a:txBody>
                  <a:tcPr marL="7620" marR="7620" marT="762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it-IT" sz="1100" b="1" i="0" u="none" strike="noStrike">
                          <a:solidFill>
                            <a:srgbClr val="000000"/>
                          </a:solidFill>
                          <a:effectLst/>
                          <a:latin typeface="Calibri" panose="020F0502020204030204" pitchFamily="34" charset="0"/>
                        </a:rPr>
                        <a:t>              34,5 </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it-IT" sz="1100" b="1" i="0" u="none" strike="noStrike">
                          <a:solidFill>
                            <a:srgbClr val="000000"/>
                          </a:solidFill>
                          <a:effectLst/>
                          <a:latin typeface="Calibri" panose="020F0502020204030204" pitchFamily="34" charset="0"/>
                        </a:rPr>
                        <a:t>                   6,8 </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683723529"/>
                  </a:ext>
                </a:extLst>
              </a:tr>
              <a:tr h="182880">
                <a:tc>
                  <a:txBody>
                    <a:bodyPr/>
                    <a:lstStyle/>
                    <a:p>
                      <a:pPr algn="l" fontAlgn="b"/>
                      <a:r>
                        <a:rPr lang="it-IT" sz="1100" b="0" i="0" u="none" strike="noStrike">
                          <a:solidFill>
                            <a:srgbClr val="000000"/>
                          </a:solidFill>
                          <a:effectLst/>
                          <a:latin typeface="Calibri" panose="020F0502020204030204" pitchFamily="34" charset="0"/>
                        </a:rPr>
                        <a:t>         - Lombardia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       23.758,6 </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dirty="0">
                          <a:solidFill>
                            <a:srgbClr val="000000"/>
                          </a:solidFill>
                          <a:effectLst/>
                          <a:latin typeface="Calibri" panose="020F0502020204030204" pitchFamily="34" charset="0"/>
                        </a:rPr>
                        <a:t>               26,8 </a:t>
                      </a:r>
                    </a:p>
                  </a:txBody>
                  <a:tcPr marL="7620" marR="7620" marT="7620" marB="0" anchor="b">
                    <a:lnL>
                      <a:noFill/>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                6,8 </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           343,6 </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              23,5 </a:t>
                      </a:r>
                    </a:p>
                  </a:txBody>
                  <a:tcPr marL="7620" marR="7620" marT="7620" marB="0" anchor="b">
                    <a:lnL>
                      <a:noFill/>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                    7,2 </a:t>
                      </a:r>
                    </a:p>
                  </a:txBody>
                  <a:tcPr marL="7620" marR="7620" marT="7620" marB="0" anchor="b">
                    <a:lnL>
                      <a:noFill/>
                    </a:lnL>
                    <a:lnR>
                      <a:noFill/>
                    </a:lnR>
                    <a:lnT>
                      <a:noFill/>
                    </a:lnT>
                    <a:lnB>
                      <a:noFill/>
                    </a:lnB>
                  </a:tcPr>
                </a:tc>
                <a:extLst>
                  <a:ext uri="{0D108BD9-81ED-4DB2-BD59-A6C34878D82A}">
                    <a16:rowId xmlns:a16="http://schemas.microsoft.com/office/drawing/2014/main" val="2629838568"/>
                  </a:ext>
                </a:extLst>
              </a:tr>
              <a:tr h="182880">
                <a:tc>
                  <a:txBody>
                    <a:bodyPr/>
                    <a:lstStyle/>
                    <a:p>
                      <a:pPr algn="l" fontAlgn="b"/>
                      <a:r>
                        <a:rPr lang="it-IT" sz="1100" b="1" i="0" u="none" strike="noStrike">
                          <a:solidFill>
                            <a:srgbClr val="000000"/>
                          </a:solidFill>
                          <a:effectLst/>
                          <a:latin typeface="Calibri" panose="020F0502020204030204" pitchFamily="34" charset="0"/>
                        </a:rPr>
                        <a:t>Nord-Est</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1" i="0" u="none" strike="noStrike">
                          <a:solidFill>
                            <a:srgbClr val="000000"/>
                          </a:solidFill>
                          <a:effectLst/>
                          <a:latin typeface="Calibri" panose="020F0502020204030204" pitchFamily="34" charset="0"/>
                        </a:rPr>
                        <a:t>       19.087,0 </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1" i="0" u="none" strike="noStrike" dirty="0">
                          <a:solidFill>
                            <a:srgbClr val="000000"/>
                          </a:solidFill>
                          <a:effectLst/>
                          <a:latin typeface="Calibri" panose="020F0502020204030204" pitchFamily="34" charset="0"/>
                        </a:rPr>
                        <a:t>              21,5 </a:t>
                      </a:r>
                    </a:p>
                  </a:txBody>
                  <a:tcPr marL="7620" marR="7620" marT="7620" marB="0" anchor="b">
                    <a:lnL>
                      <a:noFill/>
                    </a:lnL>
                    <a:lnR>
                      <a:noFill/>
                    </a:lnR>
                    <a:lnT>
                      <a:noFill/>
                    </a:lnT>
                    <a:lnB>
                      <a:noFill/>
                    </a:lnB>
                  </a:tcPr>
                </a:tc>
                <a:tc>
                  <a:txBody>
                    <a:bodyPr/>
                    <a:lstStyle/>
                    <a:p>
                      <a:pPr algn="ctr" fontAlgn="b"/>
                      <a:r>
                        <a:rPr lang="it-IT" sz="1100" b="1" i="0" u="none" strike="noStrike">
                          <a:solidFill>
                            <a:srgbClr val="000000"/>
                          </a:solidFill>
                          <a:effectLst/>
                          <a:latin typeface="Calibri" panose="020F0502020204030204" pitchFamily="34" charset="0"/>
                        </a:rPr>
                        <a:t>                5,2 </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1" i="0" u="none" strike="noStrike">
                          <a:solidFill>
                            <a:srgbClr val="000000"/>
                          </a:solidFill>
                          <a:effectLst/>
                          <a:latin typeface="Calibri" panose="020F0502020204030204" pitchFamily="34" charset="0"/>
                        </a:rPr>
                        <a:t>           323,4 </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1" i="0" u="none" strike="noStrike">
                          <a:solidFill>
                            <a:srgbClr val="000000"/>
                          </a:solidFill>
                          <a:effectLst/>
                          <a:latin typeface="Calibri" panose="020F0502020204030204" pitchFamily="34" charset="0"/>
                        </a:rPr>
                        <a:t>              22,2 </a:t>
                      </a:r>
                    </a:p>
                  </a:txBody>
                  <a:tcPr marL="7620" marR="7620" marT="7620" marB="0" anchor="b">
                    <a:lnL>
                      <a:noFill/>
                    </a:lnL>
                    <a:lnR>
                      <a:noFill/>
                    </a:lnR>
                    <a:lnT>
                      <a:noFill/>
                    </a:lnT>
                    <a:lnB>
                      <a:noFill/>
                    </a:lnB>
                  </a:tcPr>
                </a:tc>
                <a:tc>
                  <a:txBody>
                    <a:bodyPr/>
                    <a:lstStyle/>
                    <a:p>
                      <a:pPr algn="ctr" fontAlgn="b"/>
                      <a:r>
                        <a:rPr lang="it-IT" sz="1100" b="1" i="0" u="none" strike="noStrike">
                          <a:solidFill>
                            <a:srgbClr val="000000"/>
                          </a:solidFill>
                          <a:effectLst/>
                          <a:latin typeface="Calibri" panose="020F0502020204030204" pitchFamily="34" charset="0"/>
                        </a:rPr>
                        <a:t>                   5,8 </a:t>
                      </a:r>
                    </a:p>
                  </a:txBody>
                  <a:tcPr marL="7620" marR="7620" marT="7620" marB="0" anchor="b">
                    <a:lnL>
                      <a:noFill/>
                    </a:lnL>
                    <a:lnR>
                      <a:noFill/>
                    </a:lnR>
                    <a:lnT>
                      <a:noFill/>
                    </a:lnT>
                    <a:lnB>
                      <a:noFill/>
                    </a:lnB>
                  </a:tcPr>
                </a:tc>
                <a:extLst>
                  <a:ext uri="{0D108BD9-81ED-4DB2-BD59-A6C34878D82A}">
                    <a16:rowId xmlns:a16="http://schemas.microsoft.com/office/drawing/2014/main" val="3058297414"/>
                  </a:ext>
                </a:extLst>
              </a:tr>
              <a:tr h="182880">
                <a:tc>
                  <a:txBody>
                    <a:bodyPr/>
                    <a:lstStyle/>
                    <a:p>
                      <a:pPr algn="l" fontAlgn="b"/>
                      <a:r>
                        <a:rPr lang="it-IT" sz="1100" b="0" i="0" u="none" strike="noStrike">
                          <a:solidFill>
                            <a:srgbClr val="000000"/>
                          </a:solidFill>
                          <a:effectLst/>
                          <a:latin typeface="Calibri" panose="020F0502020204030204" pitchFamily="34" charset="0"/>
                        </a:rPr>
                        <a:t>        - Veneto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         7.918,3 </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                 8,9 </a:t>
                      </a:r>
                    </a:p>
                  </a:txBody>
                  <a:tcPr marL="7620" marR="7620" marT="7620" marB="0" anchor="b">
                    <a:lnL>
                      <a:noFill/>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                5,4 </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           136,9 </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                9,4 </a:t>
                      </a:r>
                    </a:p>
                  </a:txBody>
                  <a:tcPr marL="7620" marR="7620" marT="7620" marB="0" anchor="b">
                    <a:lnL>
                      <a:noFill/>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                    5,9 </a:t>
                      </a:r>
                    </a:p>
                  </a:txBody>
                  <a:tcPr marL="7620" marR="7620" marT="7620" marB="0" anchor="b">
                    <a:lnL>
                      <a:noFill/>
                    </a:lnL>
                    <a:lnR>
                      <a:noFill/>
                    </a:lnR>
                    <a:lnT>
                      <a:noFill/>
                    </a:lnT>
                    <a:lnB>
                      <a:noFill/>
                    </a:lnB>
                  </a:tcPr>
                </a:tc>
                <a:extLst>
                  <a:ext uri="{0D108BD9-81ED-4DB2-BD59-A6C34878D82A}">
                    <a16:rowId xmlns:a16="http://schemas.microsoft.com/office/drawing/2014/main" val="1796197780"/>
                  </a:ext>
                </a:extLst>
              </a:tr>
              <a:tr h="182880">
                <a:tc>
                  <a:txBody>
                    <a:bodyPr/>
                    <a:lstStyle/>
                    <a:p>
                      <a:pPr algn="l" fontAlgn="b"/>
                      <a:r>
                        <a:rPr lang="it-IT" sz="1100" b="1" i="0" u="none" strike="noStrike">
                          <a:solidFill>
                            <a:srgbClr val="000000"/>
                          </a:solidFill>
                          <a:effectLst/>
                          <a:latin typeface="Calibri" panose="020F0502020204030204" pitchFamily="34" charset="0"/>
                        </a:rPr>
                        <a:t>Centro</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1" i="0" u="none" strike="noStrike">
                          <a:solidFill>
                            <a:srgbClr val="000000"/>
                          </a:solidFill>
                          <a:effectLst/>
                          <a:latin typeface="Calibri" panose="020F0502020204030204" pitchFamily="34" charset="0"/>
                        </a:rPr>
                        <a:t>       22.022,2 </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1" i="0" u="none" strike="noStrike" dirty="0">
                          <a:solidFill>
                            <a:srgbClr val="000000"/>
                          </a:solidFill>
                          <a:effectLst/>
                          <a:latin typeface="Calibri" panose="020F0502020204030204" pitchFamily="34" charset="0"/>
                        </a:rPr>
                        <a:t>              24,9 </a:t>
                      </a:r>
                    </a:p>
                  </a:txBody>
                  <a:tcPr marL="7620" marR="7620" marT="7620" marB="0" anchor="b">
                    <a:lnL>
                      <a:noFill/>
                    </a:lnL>
                    <a:lnR>
                      <a:noFill/>
                    </a:lnR>
                    <a:lnT>
                      <a:noFill/>
                    </a:lnT>
                    <a:lnB>
                      <a:noFill/>
                    </a:lnB>
                  </a:tcPr>
                </a:tc>
                <a:tc>
                  <a:txBody>
                    <a:bodyPr/>
                    <a:lstStyle/>
                    <a:p>
                      <a:pPr algn="ctr" fontAlgn="b"/>
                      <a:r>
                        <a:rPr lang="it-IT" sz="1100" b="1" i="0" u="none" strike="noStrike">
                          <a:solidFill>
                            <a:srgbClr val="000000"/>
                          </a:solidFill>
                          <a:effectLst/>
                          <a:latin typeface="Calibri" panose="020F0502020204030204" pitchFamily="34" charset="0"/>
                        </a:rPr>
                        <a:t>                6,5 </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1" i="0" u="none" strike="noStrike">
                          <a:solidFill>
                            <a:srgbClr val="000000"/>
                          </a:solidFill>
                          <a:effectLst/>
                          <a:latin typeface="Calibri" panose="020F0502020204030204" pitchFamily="34" charset="0"/>
                        </a:rPr>
                        <a:t>           349,6 </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1" i="0" u="none" strike="noStrike">
                          <a:solidFill>
                            <a:srgbClr val="000000"/>
                          </a:solidFill>
                          <a:effectLst/>
                          <a:latin typeface="Calibri" panose="020F0502020204030204" pitchFamily="34" charset="0"/>
                        </a:rPr>
                        <a:t>              23,9 </a:t>
                      </a:r>
                    </a:p>
                  </a:txBody>
                  <a:tcPr marL="7620" marR="7620" marT="7620" marB="0" anchor="b">
                    <a:lnL>
                      <a:noFill/>
                    </a:lnL>
                    <a:lnR>
                      <a:noFill/>
                    </a:lnR>
                    <a:lnT>
                      <a:noFill/>
                    </a:lnT>
                    <a:lnB>
                      <a:noFill/>
                    </a:lnB>
                  </a:tcPr>
                </a:tc>
                <a:tc>
                  <a:txBody>
                    <a:bodyPr/>
                    <a:lstStyle/>
                    <a:p>
                      <a:pPr algn="ctr" fontAlgn="b"/>
                      <a:r>
                        <a:rPr lang="it-IT" sz="1100" b="1" i="0" u="none" strike="noStrike">
                          <a:solidFill>
                            <a:srgbClr val="000000"/>
                          </a:solidFill>
                          <a:effectLst/>
                          <a:latin typeface="Calibri" panose="020F0502020204030204" pitchFamily="34" charset="0"/>
                        </a:rPr>
                        <a:t>                   6,5 </a:t>
                      </a:r>
                    </a:p>
                  </a:txBody>
                  <a:tcPr marL="7620" marR="7620" marT="7620" marB="0" anchor="b">
                    <a:lnL>
                      <a:noFill/>
                    </a:lnL>
                    <a:lnR>
                      <a:noFill/>
                    </a:lnR>
                    <a:lnT>
                      <a:noFill/>
                    </a:lnT>
                    <a:lnB>
                      <a:noFill/>
                    </a:lnB>
                  </a:tcPr>
                </a:tc>
                <a:extLst>
                  <a:ext uri="{0D108BD9-81ED-4DB2-BD59-A6C34878D82A}">
                    <a16:rowId xmlns:a16="http://schemas.microsoft.com/office/drawing/2014/main" val="2948246182"/>
                  </a:ext>
                </a:extLst>
              </a:tr>
              <a:tr h="182880">
                <a:tc>
                  <a:txBody>
                    <a:bodyPr/>
                    <a:lstStyle/>
                    <a:p>
                      <a:pPr algn="l" fontAlgn="b"/>
                      <a:r>
                        <a:rPr lang="it-IT" sz="1100" b="0" i="0" u="none" strike="noStrike">
                          <a:solidFill>
                            <a:srgbClr val="000000"/>
                          </a:solidFill>
                          <a:effectLst/>
                          <a:latin typeface="Calibri" panose="020F0502020204030204" pitchFamily="34" charset="0"/>
                        </a:rPr>
                        <a:t>        - Lazio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       13.447,5 </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               15,2 </a:t>
                      </a:r>
                    </a:p>
                  </a:txBody>
                  <a:tcPr marL="7620" marR="7620" marT="7620" marB="0" anchor="b">
                    <a:lnL>
                      <a:noFill/>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                7,6 </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           190,2 </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              13,0 </a:t>
                      </a:r>
                    </a:p>
                  </a:txBody>
                  <a:tcPr marL="7620" marR="7620" marT="7620" marB="0" anchor="b">
                    <a:lnL>
                      <a:noFill/>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                    7,1 </a:t>
                      </a:r>
                    </a:p>
                  </a:txBody>
                  <a:tcPr marL="7620" marR="7620" marT="7620" marB="0" anchor="b">
                    <a:lnL>
                      <a:noFill/>
                    </a:lnL>
                    <a:lnR>
                      <a:noFill/>
                    </a:lnR>
                    <a:lnT>
                      <a:noFill/>
                    </a:lnT>
                    <a:lnB>
                      <a:noFill/>
                    </a:lnB>
                  </a:tcPr>
                </a:tc>
                <a:extLst>
                  <a:ext uri="{0D108BD9-81ED-4DB2-BD59-A6C34878D82A}">
                    <a16:rowId xmlns:a16="http://schemas.microsoft.com/office/drawing/2014/main" val="2564611256"/>
                  </a:ext>
                </a:extLst>
              </a:tr>
              <a:tr h="182880">
                <a:tc>
                  <a:txBody>
                    <a:bodyPr/>
                    <a:lstStyle/>
                    <a:p>
                      <a:pPr algn="l" fontAlgn="b"/>
                      <a:r>
                        <a:rPr lang="it-IT" sz="1100" b="1" i="0" u="none" strike="noStrike">
                          <a:solidFill>
                            <a:srgbClr val="000000"/>
                          </a:solidFill>
                          <a:effectLst/>
                          <a:latin typeface="Calibri" panose="020F0502020204030204" pitchFamily="34" charset="0"/>
                        </a:rPr>
                        <a:t>Mezzogiorno</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1" i="0" u="none" strike="noStrike">
                          <a:solidFill>
                            <a:srgbClr val="000000"/>
                          </a:solidFill>
                          <a:effectLst/>
                          <a:latin typeface="Calibri" panose="020F0502020204030204" pitchFamily="34" charset="0"/>
                        </a:rPr>
                        <a:t>       13.670,0 </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1" i="0" u="none" strike="noStrike" dirty="0">
                          <a:solidFill>
                            <a:srgbClr val="000000"/>
                          </a:solidFill>
                          <a:effectLst/>
                          <a:latin typeface="Calibri" panose="020F0502020204030204" pitchFamily="34" charset="0"/>
                        </a:rPr>
                        <a:t>              15,4 </a:t>
                      </a:r>
                    </a:p>
                  </a:txBody>
                  <a:tcPr marL="7620" marR="7620" marT="7620" marB="0" anchor="b">
                    <a:lnL>
                      <a:noFill/>
                    </a:lnL>
                    <a:lnR>
                      <a:noFill/>
                    </a:lnR>
                    <a:lnT>
                      <a:noFill/>
                    </a:lnT>
                    <a:lnB>
                      <a:noFill/>
                    </a:lnB>
                  </a:tcPr>
                </a:tc>
                <a:tc>
                  <a:txBody>
                    <a:bodyPr/>
                    <a:lstStyle/>
                    <a:p>
                      <a:pPr algn="ctr" fontAlgn="b"/>
                      <a:r>
                        <a:rPr lang="it-IT" sz="1100" b="1" i="0" u="none" strike="noStrike">
                          <a:solidFill>
                            <a:srgbClr val="000000"/>
                          </a:solidFill>
                          <a:effectLst/>
                          <a:latin typeface="Calibri" panose="020F0502020204030204" pitchFamily="34" charset="0"/>
                        </a:rPr>
                        <a:t>                3,8 </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1" i="0" u="none" strike="noStrike">
                          <a:solidFill>
                            <a:srgbClr val="000000"/>
                          </a:solidFill>
                          <a:effectLst/>
                          <a:latin typeface="Calibri" panose="020F0502020204030204" pitchFamily="34" charset="0"/>
                        </a:rPr>
                        <a:t>           282,7 </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1" i="0" u="none" strike="noStrike">
                          <a:solidFill>
                            <a:srgbClr val="000000"/>
                          </a:solidFill>
                          <a:effectLst/>
                          <a:latin typeface="Calibri" panose="020F0502020204030204" pitchFamily="34" charset="0"/>
                        </a:rPr>
                        <a:t>              19,4 </a:t>
                      </a:r>
                    </a:p>
                  </a:txBody>
                  <a:tcPr marL="7620" marR="7620" marT="7620" marB="0" anchor="b">
                    <a:lnL>
                      <a:noFill/>
                    </a:lnL>
                    <a:lnR>
                      <a:noFill/>
                    </a:lnR>
                    <a:lnT>
                      <a:noFill/>
                    </a:lnT>
                    <a:lnB>
                      <a:noFill/>
                    </a:lnB>
                  </a:tcPr>
                </a:tc>
                <a:tc>
                  <a:txBody>
                    <a:bodyPr/>
                    <a:lstStyle/>
                    <a:p>
                      <a:pPr algn="ctr" fontAlgn="b"/>
                      <a:r>
                        <a:rPr lang="it-IT" sz="1100" b="1" i="0" u="none" strike="noStrike">
                          <a:solidFill>
                            <a:srgbClr val="000000"/>
                          </a:solidFill>
                          <a:effectLst/>
                          <a:latin typeface="Calibri" panose="020F0502020204030204" pitchFamily="34" charset="0"/>
                        </a:rPr>
                        <a:t>                   4,1 </a:t>
                      </a:r>
                    </a:p>
                  </a:txBody>
                  <a:tcPr marL="7620" marR="7620" marT="7620" marB="0" anchor="b">
                    <a:lnL>
                      <a:noFill/>
                    </a:lnL>
                    <a:lnR>
                      <a:noFill/>
                    </a:lnR>
                    <a:lnT>
                      <a:noFill/>
                    </a:lnT>
                    <a:lnB>
                      <a:noFill/>
                    </a:lnB>
                  </a:tcPr>
                </a:tc>
                <a:extLst>
                  <a:ext uri="{0D108BD9-81ED-4DB2-BD59-A6C34878D82A}">
                    <a16:rowId xmlns:a16="http://schemas.microsoft.com/office/drawing/2014/main" val="1378483746"/>
                  </a:ext>
                </a:extLst>
              </a:tr>
              <a:tr h="182880">
                <a:tc>
                  <a:txBody>
                    <a:bodyPr/>
                    <a:lstStyle/>
                    <a:p>
                      <a:pPr algn="l" fontAlgn="b"/>
                      <a:r>
                        <a:rPr lang="it-IT" sz="1100" b="0" i="0" u="none" strike="noStrike">
                          <a:solidFill>
                            <a:srgbClr val="000000"/>
                          </a:solidFill>
                          <a:effectLst/>
                          <a:latin typeface="Calibri" panose="020F0502020204030204" pitchFamily="34" charset="0"/>
                        </a:rPr>
                        <a:t>        - Campania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         4.018,9 </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                 4,5 </a:t>
                      </a:r>
                    </a:p>
                  </a:txBody>
                  <a:tcPr marL="7620" marR="7620" marT="7620" marB="0" anchor="b">
                    <a:lnL>
                      <a:noFill/>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                4,1 </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              82,1 </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                5,6 </a:t>
                      </a:r>
                    </a:p>
                  </a:txBody>
                  <a:tcPr marL="7620" marR="7620" marT="7620" marB="0" anchor="b">
                    <a:lnL>
                      <a:noFill/>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                    4,4 </a:t>
                      </a:r>
                    </a:p>
                  </a:txBody>
                  <a:tcPr marL="7620" marR="7620" marT="7620" marB="0" anchor="b">
                    <a:lnL>
                      <a:noFill/>
                    </a:lnL>
                    <a:lnR>
                      <a:noFill/>
                    </a:lnR>
                    <a:lnT>
                      <a:noFill/>
                    </a:lnT>
                    <a:lnB>
                      <a:noFill/>
                    </a:lnB>
                  </a:tcPr>
                </a:tc>
                <a:extLst>
                  <a:ext uri="{0D108BD9-81ED-4DB2-BD59-A6C34878D82A}">
                    <a16:rowId xmlns:a16="http://schemas.microsoft.com/office/drawing/2014/main" val="877101548"/>
                  </a:ext>
                </a:extLst>
              </a:tr>
              <a:tr h="182880">
                <a:tc>
                  <a:txBody>
                    <a:bodyPr/>
                    <a:lstStyle/>
                    <a:p>
                      <a:pPr algn="l" fontAlgn="b"/>
                      <a:r>
                        <a:rPr lang="it-IT" sz="1100" b="1" i="1" u="none" strike="noStrike">
                          <a:solidFill>
                            <a:srgbClr val="000000"/>
                          </a:solidFill>
                          <a:effectLst/>
                          <a:latin typeface="Calibri" panose="020F0502020204030204" pitchFamily="34" charset="0"/>
                        </a:rPr>
                        <a:t>        - Sicilia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it-IT" sz="1100" b="1" i="1" u="none" strike="noStrike">
                          <a:solidFill>
                            <a:srgbClr val="000000"/>
                          </a:solidFill>
                          <a:effectLst/>
                          <a:latin typeface="Calibri" panose="020F0502020204030204" pitchFamily="34" charset="0"/>
                        </a:rPr>
                        <a:t>        3.046,8 </a:t>
                      </a:r>
                    </a:p>
                  </a:txBody>
                  <a:tcPr marL="7620" marR="7620" marT="762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it-IT" sz="1100" b="1" i="1" u="none" strike="noStrike" dirty="0">
                          <a:solidFill>
                            <a:srgbClr val="000000"/>
                          </a:solidFill>
                          <a:effectLst/>
                          <a:latin typeface="Calibri" panose="020F0502020204030204" pitchFamily="34" charset="0"/>
                        </a:rPr>
                        <a:t>                3,4 </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it-IT" sz="1100" b="1" i="1" u="none" strike="noStrike">
                          <a:solidFill>
                            <a:srgbClr val="000000"/>
                          </a:solidFill>
                          <a:effectLst/>
                          <a:latin typeface="Calibri" panose="020F0502020204030204" pitchFamily="34" charset="0"/>
                        </a:rPr>
                        <a:t>               3,7 </a:t>
                      </a:r>
                    </a:p>
                  </a:txBody>
                  <a:tcPr marL="7620" marR="7620" marT="762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it-IT" sz="1100" b="1" i="1" u="none" strike="noStrike">
                          <a:solidFill>
                            <a:srgbClr val="000000"/>
                          </a:solidFill>
                          <a:effectLst/>
                          <a:latin typeface="Calibri" panose="020F0502020204030204" pitchFamily="34" charset="0"/>
                        </a:rPr>
                        <a:t>             61,9 </a:t>
                      </a:r>
                    </a:p>
                  </a:txBody>
                  <a:tcPr marL="7620" marR="7620" marT="762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it-IT" sz="1100" b="1" i="1" u="none" strike="noStrike">
                          <a:solidFill>
                            <a:srgbClr val="000000"/>
                          </a:solidFill>
                          <a:effectLst/>
                          <a:latin typeface="Calibri" panose="020F0502020204030204" pitchFamily="34" charset="0"/>
                        </a:rPr>
                        <a:t>               4,2 </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it-IT" sz="1100" b="1" i="1" u="none" strike="noStrike">
                          <a:solidFill>
                            <a:srgbClr val="000000"/>
                          </a:solidFill>
                          <a:effectLst/>
                          <a:latin typeface="Calibri" panose="020F0502020204030204" pitchFamily="34" charset="0"/>
                        </a:rPr>
                        <a:t>                   4,1 </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3885202911"/>
                  </a:ext>
                </a:extLst>
              </a:tr>
              <a:tr h="182880">
                <a:tc gridSpan="2">
                  <a:txBody>
                    <a:bodyPr/>
                    <a:lstStyle/>
                    <a:p>
                      <a:pPr algn="l" fontAlgn="b"/>
                      <a:r>
                        <a:rPr lang="it-IT" sz="900" b="0" i="0" u="none" strike="noStrike">
                          <a:solidFill>
                            <a:srgbClr val="000000"/>
                          </a:solidFill>
                          <a:effectLst/>
                          <a:latin typeface="Calibri" panose="020F0502020204030204" pitchFamily="34" charset="0"/>
                        </a:rPr>
                        <a:t>Fonte : - Symbola - Io sono cultura - 2022 </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it-IT"/>
                    </a:p>
                  </a:txBody>
                  <a:tcPr/>
                </a:tc>
                <a:tc>
                  <a:txBody>
                    <a:bodyPr/>
                    <a:lstStyle/>
                    <a:p>
                      <a:pPr algn="l" fontAlgn="b"/>
                      <a:endParaRPr lang="it-IT" sz="1100" b="0" i="0" u="none" strike="noStrike">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it-IT" sz="1100" b="0" i="0" u="none" strike="noStrike">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it-IT" sz="1100" b="0" i="0" u="none" strike="noStrike">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it-IT" sz="1100" b="0" i="0" u="none" strike="noStrike">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it-IT" sz="1100" b="0" i="0" u="none" strike="noStrike" dirty="0">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086744238"/>
                  </a:ext>
                </a:extLst>
              </a:tr>
            </a:tbl>
          </a:graphicData>
        </a:graphic>
      </p:graphicFrame>
    </p:spTree>
    <p:extLst>
      <p:ext uri="{BB962C8B-B14F-4D97-AF65-F5344CB8AC3E}">
        <p14:creationId xmlns:p14="http://schemas.microsoft.com/office/powerpoint/2010/main" val="1063938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8FA0B392-7F1E-4024-5400-66830D0A3E64}"/>
              </a:ext>
            </a:extLst>
          </p:cNvPr>
          <p:cNvSpPr txBox="1"/>
          <p:nvPr/>
        </p:nvSpPr>
        <p:spPr>
          <a:xfrm>
            <a:off x="4110086" y="377072"/>
            <a:ext cx="4242061" cy="523220"/>
          </a:xfrm>
          <a:prstGeom prst="rect">
            <a:avLst/>
          </a:prstGeom>
          <a:noFill/>
        </p:spPr>
        <p:txBody>
          <a:bodyPr wrap="square" rtlCol="0">
            <a:spAutoFit/>
          </a:bodyPr>
          <a:lstStyle/>
          <a:p>
            <a:pPr algn="ctr"/>
            <a:r>
              <a:rPr lang="it-IT" sz="1400" b="1" dirty="0"/>
              <a:t>Il Sistema Produttivo Culturale e Creativo </a:t>
            </a:r>
          </a:p>
          <a:p>
            <a:pPr algn="ctr"/>
            <a:r>
              <a:rPr lang="it-IT" sz="1400" b="1" dirty="0"/>
              <a:t>Alcuni indicatori macroeconomici </a:t>
            </a:r>
          </a:p>
        </p:txBody>
      </p:sp>
      <p:sp>
        <p:nvSpPr>
          <p:cNvPr id="4" name="CasellaDiTesto 3">
            <a:extLst>
              <a:ext uri="{FF2B5EF4-FFF2-40B4-BE49-F238E27FC236}">
                <a16:creationId xmlns:a16="http://schemas.microsoft.com/office/drawing/2014/main" id="{09791842-D246-85E2-B2F1-0E7C52B5B4F5}"/>
              </a:ext>
            </a:extLst>
          </p:cNvPr>
          <p:cNvSpPr txBox="1"/>
          <p:nvPr/>
        </p:nvSpPr>
        <p:spPr>
          <a:xfrm>
            <a:off x="527901" y="1527142"/>
            <a:ext cx="3157979" cy="1169551"/>
          </a:xfrm>
          <a:prstGeom prst="rect">
            <a:avLst/>
          </a:prstGeom>
          <a:noFill/>
        </p:spPr>
        <p:txBody>
          <a:bodyPr wrap="square" rtlCol="0">
            <a:spAutoFit/>
          </a:bodyPr>
          <a:lstStyle/>
          <a:p>
            <a:r>
              <a:rPr lang="it-IT" sz="1400" dirty="0"/>
              <a:t>Il SPCC in senso stretto, (le sotto-aree 1-3- nel 2021 hanno generato il </a:t>
            </a:r>
            <a:r>
              <a:rPr lang="it-IT" sz="1400" b="1" dirty="0"/>
              <a:t>5, 6 % del PIL nazionale. </a:t>
            </a:r>
          </a:p>
          <a:p>
            <a:r>
              <a:rPr lang="it-IT" sz="1400" dirty="0"/>
              <a:t>Ed hanno occupato il</a:t>
            </a:r>
            <a:r>
              <a:rPr lang="it-IT" sz="1400" b="1" dirty="0"/>
              <a:t> 5,8% </a:t>
            </a:r>
            <a:r>
              <a:rPr lang="it-IT" sz="1400" dirty="0"/>
              <a:t>dell’</a:t>
            </a:r>
            <a:r>
              <a:rPr lang="it-IT" sz="1400" b="1" dirty="0"/>
              <a:t>occupazione totale. </a:t>
            </a:r>
          </a:p>
        </p:txBody>
      </p:sp>
      <p:sp>
        <p:nvSpPr>
          <p:cNvPr id="5" name="CasellaDiTesto 4">
            <a:extLst>
              <a:ext uri="{FF2B5EF4-FFF2-40B4-BE49-F238E27FC236}">
                <a16:creationId xmlns:a16="http://schemas.microsoft.com/office/drawing/2014/main" id="{6BD33B20-7851-7BE0-244D-01907991256F}"/>
              </a:ext>
            </a:extLst>
          </p:cNvPr>
          <p:cNvSpPr txBox="1"/>
          <p:nvPr/>
        </p:nvSpPr>
        <p:spPr>
          <a:xfrm>
            <a:off x="4829030" y="966787"/>
            <a:ext cx="3157979" cy="2677656"/>
          </a:xfrm>
          <a:prstGeom prst="rect">
            <a:avLst/>
          </a:prstGeom>
          <a:noFill/>
        </p:spPr>
        <p:txBody>
          <a:bodyPr wrap="square" rtlCol="0">
            <a:spAutoFit/>
          </a:bodyPr>
          <a:lstStyle/>
          <a:p>
            <a:r>
              <a:rPr lang="it-IT" sz="1400" dirty="0"/>
              <a:t>Nella configurazione più estesa, che comprende : </a:t>
            </a:r>
          </a:p>
          <a:p>
            <a:pPr marL="285750" indent="-285750" algn="just">
              <a:buFont typeface="Arial" panose="020B0604020202020204" pitchFamily="34" charset="0"/>
              <a:buChar char="•"/>
            </a:pPr>
            <a:r>
              <a:rPr lang="it-IT" sz="1400" dirty="0"/>
              <a:t>Le sotto aree  1-3 </a:t>
            </a:r>
          </a:p>
          <a:p>
            <a:pPr marL="285750" indent="-285750" algn="just">
              <a:buFont typeface="Arial" panose="020B0604020202020204" pitchFamily="34" charset="0"/>
              <a:buChar char="•"/>
            </a:pPr>
            <a:r>
              <a:rPr lang="it-IT" sz="1400" dirty="0"/>
              <a:t>Parte della sotto area 5 : </a:t>
            </a:r>
            <a:r>
              <a:rPr lang="it-IT" sz="1400" dirty="0" err="1"/>
              <a:t>education</a:t>
            </a:r>
            <a:r>
              <a:rPr lang="it-IT" sz="1400" dirty="0"/>
              <a:t> e turismo culturale, ma non le IT)</a:t>
            </a:r>
          </a:p>
          <a:p>
            <a:pPr marL="285750" indent="-285750" algn="just">
              <a:buFont typeface="Arial" panose="020B0604020202020204" pitchFamily="34" charset="0"/>
              <a:buChar char="•"/>
            </a:pPr>
            <a:r>
              <a:rPr lang="it-IT" sz="1400" dirty="0"/>
              <a:t>Parte della sotto area 6 (produzioni tipiche, produzioni di stile, trasporti città d’arte , attività edilizie nelle aree di pregio storico-artistico </a:t>
            </a:r>
          </a:p>
          <a:p>
            <a:pPr marL="285750" indent="-285750" algn="just">
              <a:buFont typeface="Arial" panose="020B0604020202020204" pitchFamily="34" charset="0"/>
              <a:buChar char="•"/>
            </a:pPr>
            <a:r>
              <a:rPr lang="it-IT" sz="1400" dirty="0"/>
              <a:t>La sotto area 7 : ricerca e sperimentazione (CNR, ed istituti privati di ricerca)</a:t>
            </a:r>
          </a:p>
        </p:txBody>
      </p:sp>
      <p:sp>
        <p:nvSpPr>
          <p:cNvPr id="6" name="CasellaDiTesto 5">
            <a:extLst>
              <a:ext uri="{FF2B5EF4-FFF2-40B4-BE49-F238E27FC236}">
                <a16:creationId xmlns:a16="http://schemas.microsoft.com/office/drawing/2014/main" id="{0D82B3B8-E80A-4CC6-509A-BF973517C362}"/>
              </a:ext>
            </a:extLst>
          </p:cNvPr>
          <p:cNvSpPr txBox="1"/>
          <p:nvPr/>
        </p:nvSpPr>
        <p:spPr>
          <a:xfrm>
            <a:off x="10262711" y="1527142"/>
            <a:ext cx="1401388" cy="1169551"/>
          </a:xfrm>
          <a:prstGeom prst="rect">
            <a:avLst/>
          </a:prstGeom>
          <a:noFill/>
        </p:spPr>
        <p:txBody>
          <a:bodyPr wrap="square" rtlCol="0">
            <a:spAutoFit/>
          </a:bodyPr>
          <a:lstStyle/>
          <a:p>
            <a:r>
              <a:rPr lang="it-IT" sz="1400" dirty="0"/>
              <a:t>La quota del PIL passa al </a:t>
            </a:r>
            <a:r>
              <a:rPr lang="it-IT" sz="1400" b="1" dirty="0"/>
              <a:t>15,0</a:t>
            </a:r>
            <a:r>
              <a:rPr lang="it-IT" sz="1400" dirty="0"/>
              <a:t>%</a:t>
            </a:r>
          </a:p>
          <a:p>
            <a:endParaRPr lang="it-IT" sz="1400" dirty="0"/>
          </a:p>
          <a:p>
            <a:r>
              <a:rPr lang="it-IT" sz="1400" dirty="0"/>
              <a:t>(2021 – 15,8% pari a  </a:t>
            </a:r>
          </a:p>
        </p:txBody>
      </p:sp>
      <p:cxnSp>
        <p:nvCxnSpPr>
          <p:cNvPr id="8" name="Connettore 2 7">
            <a:extLst>
              <a:ext uri="{FF2B5EF4-FFF2-40B4-BE49-F238E27FC236}">
                <a16:creationId xmlns:a16="http://schemas.microsoft.com/office/drawing/2014/main" id="{93FAE8AD-3AFB-203C-B741-B56BD28F1AC1}"/>
              </a:ext>
            </a:extLst>
          </p:cNvPr>
          <p:cNvCxnSpPr/>
          <p:nvPr/>
        </p:nvCxnSpPr>
        <p:spPr>
          <a:xfrm>
            <a:off x="9103041" y="1788752"/>
            <a:ext cx="56755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 name="Connettore 2 10">
            <a:extLst>
              <a:ext uri="{FF2B5EF4-FFF2-40B4-BE49-F238E27FC236}">
                <a16:creationId xmlns:a16="http://schemas.microsoft.com/office/drawing/2014/main" id="{C1959EB8-11D0-436B-0814-1272EB109EFB}"/>
              </a:ext>
            </a:extLst>
          </p:cNvPr>
          <p:cNvCxnSpPr>
            <a:cxnSpLocks/>
          </p:cNvCxnSpPr>
          <p:nvPr/>
        </p:nvCxnSpPr>
        <p:spPr>
          <a:xfrm>
            <a:off x="3067194" y="2050362"/>
            <a:ext cx="104289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61166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1000"/>
                                        <p:tgtEl>
                                          <p:spTgt spid="11"/>
                                        </p:tgtEl>
                                      </p:cBhvr>
                                    </p:animEffect>
                                    <p:anim calcmode="lin" valueType="num">
                                      <p:cBhvr>
                                        <p:cTn id="22" dur="1000" fill="hold"/>
                                        <p:tgtEl>
                                          <p:spTgt spid="11"/>
                                        </p:tgtEl>
                                        <p:attrNameLst>
                                          <p:attrName>ppt_x</p:attrName>
                                        </p:attrNameLst>
                                      </p:cBhvr>
                                      <p:tavLst>
                                        <p:tav tm="0">
                                          <p:val>
                                            <p:strVal val="#ppt_x"/>
                                          </p:val>
                                        </p:tav>
                                        <p:tav tm="100000">
                                          <p:val>
                                            <p:strVal val="#ppt_x"/>
                                          </p:val>
                                        </p:tav>
                                      </p:tavLst>
                                    </p:anim>
                                    <p:anim calcmode="lin" valueType="num">
                                      <p:cBhvr>
                                        <p:cTn id="2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0" end="0"/>
                                            </p:txEl>
                                          </p:spTgt>
                                        </p:tgtEl>
                                        <p:attrNameLst>
                                          <p:attrName>style.visibility</p:attrName>
                                        </p:attrNameLst>
                                      </p:cBhvr>
                                      <p:to>
                                        <p:strVal val="visible"/>
                                      </p:to>
                                    </p:set>
                                    <p:animEffect transition="in" filter="fade">
                                      <p:cBhvr>
                                        <p:cTn id="28" dur="1000"/>
                                        <p:tgtEl>
                                          <p:spTgt spid="5">
                                            <p:txEl>
                                              <p:pRg st="0" end="0"/>
                                            </p:txEl>
                                          </p:spTgt>
                                        </p:tgtEl>
                                      </p:cBhvr>
                                    </p:animEffect>
                                    <p:anim calcmode="lin" valueType="num">
                                      <p:cBhvr>
                                        <p:cTn id="29"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
                                            <p:txEl>
                                              <p:pRg st="1" end="1"/>
                                            </p:txEl>
                                          </p:spTgt>
                                        </p:tgtEl>
                                        <p:attrNameLst>
                                          <p:attrName>style.visibility</p:attrName>
                                        </p:attrNameLst>
                                      </p:cBhvr>
                                      <p:to>
                                        <p:strVal val="visible"/>
                                      </p:to>
                                    </p:set>
                                    <p:animEffect transition="in" filter="fade">
                                      <p:cBhvr>
                                        <p:cTn id="35" dur="1000"/>
                                        <p:tgtEl>
                                          <p:spTgt spid="5">
                                            <p:txEl>
                                              <p:pRg st="1" end="1"/>
                                            </p:txEl>
                                          </p:spTgt>
                                        </p:tgtEl>
                                      </p:cBhvr>
                                    </p:animEffect>
                                    <p:anim calcmode="lin" valueType="num">
                                      <p:cBhvr>
                                        <p:cTn id="36"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5">
                                            <p:txEl>
                                              <p:pRg st="2" end="2"/>
                                            </p:txEl>
                                          </p:spTgt>
                                        </p:tgtEl>
                                        <p:attrNameLst>
                                          <p:attrName>style.visibility</p:attrName>
                                        </p:attrNameLst>
                                      </p:cBhvr>
                                      <p:to>
                                        <p:strVal val="visible"/>
                                      </p:to>
                                    </p:set>
                                    <p:animEffect transition="in" filter="fade">
                                      <p:cBhvr>
                                        <p:cTn id="42" dur="1000"/>
                                        <p:tgtEl>
                                          <p:spTgt spid="5">
                                            <p:txEl>
                                              <p:pRg st="2" end="2"/>
                                            </p:txEl>
                                          </p:spTgt>
                                        </p:tgtEl>
                                      </p:cBhvr>
                                    </p:animEffect>
                                    <p:anim calcmode="lin" valueType="num">
                                      <p:cBhvr>
                                        <p:cTn id="43"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44"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5">
                                            <p:txEl>
                                              <p:pRg st="3" end="3"/>
                                            </p:txEl>
                                          </p:spTgt>
                                        </p:tgtEl>
                                        <p:attrNameLst>
                                          <p:attrName>style.visibility</p:attrName>
                                        </p:attrNameLst>
                                      </p:cBhvr>
                                      <p:to>
                                        <p:strVal val="visible"/>
                                      </p:to>
                                    </p:set>
                                    <p:animEffect transition="in" filter="fade">
                                      <p:cBhvr>
                                        <p:cTn id="49" dur="1000"/>
                                        <p:tgtEl>
                                          <p:spTgt spid="5">
                                            <p:txEl>
                                              <p:pRg st="3" end="3"/>
                                            </p:txEl>
                                          </p:spTgt>
                                        </p:tgtEl>
                                      </p:cBhvr>
                                    </p:animEffect>
                                    <p:anim calcmode="lin" valueType="num">
                                      <p:cBhvr>
                                        <p:cTn id="50"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51"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5">
                                            <p:txEl>
                                              <p:pRg st="4" end="4"/>
                                            </p:txEl>
                                          </p:spTgt>
                                        </p:tgtEl>
                                        <p:attrNameLst>
                                          <p:attrName>style.visibility</p:attrName>
                                        </p:attrNameLst>
                                      </p:cBhvr>
                                      <p:to>
                                        <p:strVal val="visible"/>
                                      </p:to>
                                    </p:set>
                                    <p:animEffect transition="in" filter="fade">
                                      <p:cBhvr>
                                        <p:cTn id="56" dur="1000"/>
                                        <p:tgtEl>
                                          <p:spTgt spid="5">
                                            <p:txEl>
                                              <p:pRg st="4" end="4"/>
                                            </p:txEl>
                                          </p:spTgt>
                                        </p:tgtEl>
                                      </p:cBhvr>
                                    </p:animEffect>
                                    <p:anim calcmode="lin" valueType="num">
                                      <p:cBhvr>
                                        <p:cTn id="57"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58"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8"/>
                                        </p:tgtEl>
                                        <p:attrNameLst>
                                          <p:attrName>style.visibility</p:attrName>
                                        </p:attrNameLst>
                                      </p:cBhvr>
                                      <p:to>
                                        <p:strVal val="visible"/>
                                      </p:to>
                                    </p:set>
                                    <p:animEffect transition="in" filter="fade">
                                      <p:cBhvr>
                                        <p:cTn id="63" dur="1000"/>
                                        <p:tgtEl>
                                          <p:spTgt spid="8"/>
                                        </p:tgtEl>
                                      </p:cBhvr>
                                    </p:animEffect>
                                    <p:anim calcmode="lin" valueType="num">
                                      <p:cBhvr>
                                        <p:cTn id="64" dur="1000" fill="hold"/>
                                        <p:tgtEl>
                                          <p:spTgt spid="8"/>
                                        </p:tgtEl>
                                        <p:attrNameLst>
                                          <p:attrName>ppt_x</p:attrName>
                                        </p:attrNameLst>
                                      </p:cBhvr>
                                      <p:tavLst>
                                        <p:tav tm="0">
                                          <p:val>
                                            <p:strVal val="#ppt_x"/>
                                          </p:val>
                                        </p:tav>
                                        <p:tav tm="100000">
                                          <p:val>
                                            <p:strVal val="#ppt_x"/>
                                          </p:val>
                                        </p:tav>
                                      </p:tavLst>
                                    </p:anim>
                                    <p:anim calcmode="lin" valueType="num">
                                      <p:cBhvr>
                                        <p:cTn id="6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6"/>
                                        </p:tgtEl>
                                        <p:attrNameLst>
                                          <p:attrName>style.visibility</p:attrName>
                                        </p:attrNameLst>
                                      </p:cBhvr>
                                      <p:to>
                                        <p:strVal val="visible"/>
                                      </p:to>
                                    </p:set>
                                    <p:animEffect transition="in" filter="fade">
                                      <p:cBhvr>
                                        <p:cTn id="70" dur="1000"/>
                                        <p:tgtEl>
                                          <p:spTgt spid="6"/>
                                        </p:tgtEl>
                                      </p:cBhvr>
                                    </p:animEffect>
                                    <p:anim calcmode="lin" valueType="num">
                                      <p:cBhvr>
                                        <p:cTn id="71" dur="1000" fill="hold"/>
                                        <p:tgtEl>
                                          <p:spTgt spid="6"/>
                                        </p:tgtEl>
                                        <p:attrNameLst>
                                          <p:attrName>ppt_x</p:attrName>
                                        </p:attrNameLst>
                                      </p:cBhvr>
                                      <p:tavLst>
                                        <p:tav tm="0">
                                          <p:val>
                                            <p:strVal val="#ppt_x"/>
                                          </p:val>
                                        </p:tav>
                                        <p:tav tm="100000">
                                          <p:val>
                                            <p:strVal val="#ppt_x"/>
                                          </p:val>
                                        </p:tav>
                                      </p:tavLst>
                                    </p:anim>
                                    <p:anim calcmode="lin" valueType="num">
                                      <p:cBhvr>
                                        <p:cTn id="72"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5BC69949-C2FC-ED42-7D06-0C852298A533}"/>
              </a:ext>
            </a:extLst>
          </p:cNvPr>
          <p:cNvSpPr txBox="1"/>
          <p:nvPr/>
        </p:nvSpPr>
        <p:spPr>
          <a:xfrm>
            <a:off x="2906317" y="371050"/>
            <a:ext cx="3408219" cy="307777"/>
          </a:xfrm>
          <a:prstGeom prst="rect">
            <a:avLst/>
          </a:prstGeom>
          <a:noFill/>
        </p:spPr>
        <p:txBody>
          <a:bodyPr wrap="square" rtlCol="0">
            <a:spAutoFit/>
          </a:bodyPr>
          <a:lstStyle/>
          <a:p>
            <a:r>
              <a:rPr lang="it-IT" sz="1400" b="1" dirty="0"/>
              <a:t>Indicatori di Competitività Simbolica </a:t>
            </a:r>
          </a:p>
        </p:txBody>
      </p:sp>
      <p:sp>
        <p:nvSpPr>
          <p:cNvPr id="3" name="CasellaDiTesto 2">
            <a:extLst>
              <a:ext uri="{FF2B5EF4-FFF2-40B4-BE49-F238E27FC236}">
                <a16:creationId xmlns:a16="http://schemas.microsoft.com/office/drawing/2014/main" id="{4861CF35-1815-F5D9-229F-689278A622D9}"/>
              </a:ext>
            </a:extLst>
          </p:cNvPr>
          <p:cNvSpPr txBox="1"/>
          <p:nvPr/>
        </p:nvSpPr>
        <p:spPr>
          <a:xfrm>
            <a:off x="426091" y="835569"/>
            <a:ext cx="2092037" cy="1384995"/>
          </a:xfrm>
          <a:prstGeom prst="rect">
            <a:avLst/>
          </a:prstGeom>
          <a:noFill/>
        </p:spPr>
        <p:txBody>
          <a:bodyPr wrap="square" rtlCol="0">
            <a:spAutoFit/>
          </a:bodyPr>
          <a:lstStyle/>
          <a:p>
            <a:r>
              <a:rPr lang="it-IT" sz="1400" dirty="0"/>
              <a:t>Archivio digitalizzato Google-Harvard </a:t>
            </a:r>
          </a:p>
          <a:p>
            <a:endParaRPr lang="it-IT" sz="1400" dirty="0"/>
          </a:p>
          <a:p>
            <a:r>
              <a:rPr lang="it-IT" sz="1400" dirty="0"/>
              <a:t>Contiene 8 milioni di libri , in lingua inglese, digitalizzati </a:t>
            </a:r>
          </a:p>
        </p:txBody>
      </p:sp>
      <p:sp>
        <p:nvSpPr>
          <p:cNvPr id="4" name="CasellaDiTesto 3">
            <a:extLst>
              <a:ext uri="{FF2B5EF4-FFF2-40B4-BE49-F238E27FC236}">
                <a16:creationId xmlns:a16="http://schemas.microsoft.com/office/drawing/2014/main" id="{227E331F-4BED-185A-7D8B-BF0DE6BA0567}"/>
              </a:ext>
            </a:extLst>
          </p:cNvPr>
          <p:cNvSpPr txBox="1"/>
          <p:nvPr/>
        </p:nvSpPr>
        <p:spPr>
          <a:xfrm>
            <a:off x="3346265" y="1108363"/>
            <a:ext cx="4544291" cy="523220"/>
          </a:xfrm>
          <a:prstGeom prst="rect">
            <a:avLst/>
          </a:prstGeom>
          <a:noFill/>
        </p:spPr>
        <p:txBody>
          <a:bodyPr wrap="square" rtlCol="0">
            <a:spAutoFit/>
          </a:bodyPr>
          <a:lstStyle/>
          <a:p>
            <a:r>
              <a:rPr lang="it-IT" sz="1400" dirty="0"/>
              <a:t>Incidenza di un dato termine negli archivi di libri e altre pubblicazioni presenti nel data base. </a:t>
            </a:r>
          </a:p>
        </p:txBody>
      </p:sp>
      <p:graphicFrame>
        <p:nvGraphicFramePr>
          <p:cNvPr id="6" name="Tabella 5">
            <a:extLst>
              <a:ext uri="{FF2B5EF4-FFF2-40B4-BE49-F238E27FC236}">
                <a16:creationId xmlns:a16="http://schemas.microsoft.com/office/drawing/2014/main" id="{169DC36A-6976-2C29-0B41-F5F57BDDDE8F}"/>
              </a:ext>
            </a:extLst>
          </p:cNvPr>
          <p:cNvGraphicFramePr>
            <a:graphicFrameLocks noGrp="1"/>
          </p:cNvGraphicFramePr>
          <p:nvPr/>
        </p:nvGraphicFramePr>
        <p:xfrm>
          <a:off x="1362974" y="2584340"/>
          <a:ext cx="6340414" cy="2487987"/>
        </p:xfrm>
        <a:graphic>
          <a:graphicData uri="http://schemas.openxmlformats.org/drawingml/2006/table">
            <a:tbl>
              <a:tblPr/>
              <a:tblGrid>
                <a:gridCol w="1525546">
                  <a:extLst>
                    <a:ext uri="{9D8B030D-6E8A-4147-A177-3AD203B41FA5}">
                      <a16:colId xmlns:a16="http://schemas.microsoft.com/office/drawing/2014/main" val="418376736"/>
                    </a:ext>
                  </a:extLst>
                </a:gridCol>
                <a:gridCol w="802478">
                  <a:extLst>
                    <a:ext uri="{9D8B030D-6E8A-4147-A177-3AD203B41FA5}">
                      <a16:colId xmlns:a16="http://schemas.microsoft.com/office/drawing/2014/main" val="2817466349"/>
                    </a:ext>
                  </a:extLst>
                </a:gridCol>
                <a:gridCol w="802478">
                  <a:extLst>
                    <a:ext uri="{9D8B030D-6E8A-4147-A177-3AD203B41FA5}">
                      <a16:colId xmlns:a16="http://schemas.microsoft.com/office/drawing/2014/main" val="3833684486"/>
                    </a:ext>
                  </a:extLst>
                </a:gridCol>
                <a:gridCol w="802478">
                  <a:extLst>
                    <a:ext uri="{9D8B030D-6E8A-4147-A177-3AD203B41FA5}">
                      <a16:colId xmlns:a16="http://schemas.microsoft.com/office/drawing/2014/main" val="2486256624"/>
                    </a:ext>
                  </a:extLst>
                </a:gridCol>
                <a:gridCol w="802478">
                  <a:extLst>
                    <a:ext uri="{9D8B030D-6E8A-4147-A177-3AD203B41FA5}">
                      <a16:colId xmlns:a16="http://schemas.microsoft.com/office/drawing/2014/main" val="45779450"/>
                    </a:ext>
                  </a:extLst>
                </a:gridCol>
                <a:gridCol w="802478">
                  <a:extLst>
                    <a:ext uri="{9D8B030D-6E8A-4147-A177-3AD203B41FA5}">
                      <a16:colId xmlns:a16="http://schemas.microsoft.com/office/drawing/2014/main" val="3771321862"/>
                    </a:ext>
                  </a:extLst>
                </a:gridCol>
                <a:gridCol w="802478">
                  <a:extLst>
                    <a:ext uri="{9D8B030D-6E8A-4147-A177-3AD203B41FA5}">
                      <a16:colId xmlns:a16="http://schemas.microsoft.com/office/drawing/2014/main" val="4002597473"/>
                    </a:ext>
                  </a:extLst>
                </a:gridCol>
              </a:tblGrid>
              <a:tr h="276443">
                <a:tc>
                  <a:txBody>
                    <a:bodyPr/>
                    <a:lstStyle/>
                    <a:p>
                      <a:pPr algn="ctr" fontAlgn="b"/>
                      <a:r>
                        <a:rPr lang="it-IT" sz="1100" b="1" i="0" u="none" strike="noStrike">
                          <a:solidFill>
                            <a:srgbClr val="000000"/>
                          </a:solidFill>
                          <a:effectLst/>
                          <a:latin typeface="Calibri" panose="020F0502020204030204" pitchFamily="34" charset="0"/>
                        </a:rPr>
                        <a:t>PAESI </a:t>
                      </a:r>
                    </a:p>
                  </a:txBody>
                  <a:tcPr marL="7620" marR="7620" marT="762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3">
                  <a:txBody>
                    <a:bodyPr/>
                    <a:lstStyle/>
                    <a:p>
                      <a:pPr algn="ctr" fontAlgn="b"/>
                      <a:r>
                        <a:rPr lang="it-IT" sz="1100" b="1" i="0" u="none" strike="noStrike">
                          <a:solidFill>
                            <a:srgbClr val="000000"/>
                          </a:solidFill>
                          <a:effectLst/>
                          <a:latin typeface="Calibri" panose="020F0502020204030204" pitchFamily="34" charset="0"/>
                        </a:rPr>
                        <a:t>ARCHITETTURA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it-IT"/>
                    </a:p>
                  </a:txBody>
                  <a:tcPr/>
                </a:tc>
                <a:tc hMerge="1">
                  <a:txBody>
                    <a:bodyPr/>
                    <a:lstStyle/>
                    <a:p>
                      <a:endParaRPr lang="it-IT"/>
                    </a:p>
                  </a:txBody>
                  <a:tcPr/>
                </a:tc>
                <a:tc gridSpan="3">
                  <a:txBody>
                    <a:bodyPr/>
                    <a:lstStyle/>
                    <a:p>
                      <a:pPr algn="ctr" fontAlgn="b"/>
                      <a:r>
                        <a:rPr lang="it-IT" sz="1100" b="1" i="0" u="none" strike="noStrike">
                          <a:solidFill>
                            <a:srgbClr val="000000"/>
                          </a:solidFill>
                          <a:effectLst/>
                          <a:latin typeface="Calibri" panose="020F0502020204030204" pitchFamily="34" charset="0"/>
                        </a:rPr>
                        <a:t>ARTE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2156156372"/>
                  </a:ext>
                </a:extLst>
              </a:tr>
              <a:tr h="276443">
                <a:tc>
                  <a:txBody>
                    <a:bodyPr/>
                    <a:lstStyle/>
                    <a:p>
                      <a:pPr algn="l" fontAlgn="b"/>
                      <a:endParaRPr lang="it-IT" sz="1100" b="0" i="0" u="none" strike="noStrike">
                        <a:solidFill>
                          <a:srgbClr val="000000"/>
                        </a:solidFill>
                        <a:effectLst/>
                        <a:latin typeface="Calibri" panose="020F0502020204030204" pitchFamily="34" charset="0"/>
                      </a:endParaRPr>
                    </a:p>
                  </a:txBody>
                  <a:tcPr marL="7620" marR="7620" marT="762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it-IT" sz="1100" b="1" i="0" u="none" strike="noStrike">
                          <a:solidFill>
                            <a:srgbClr val="000000"/>
                          </a:solidFill>
                          <a:effectLst/>
                          <a:latin typeface="Calibri" panose="020F0502020204030204" pitchFamily="34" charset="0"/>
                        </a:rPr>
                        <a:t>1900</a:t>
                      </a:r>
                    </a:p>
                  </a:txBody>
                  <a:tcPr marL="7620" marR="7620" marT="762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panose="020F0502020204030204" pitchFamily="34" charset="0"/>
                        </a:rPr>
                        <a:t>1950</a:t>
                      </a:r>
                    </a:p>
                  </a:txBody>
                  <a:tcPr marL="7620" marR="7620" marT="762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panose="020F0502020204030204" pitchFamily="34" charset="0"/>
                        </a:rPr>
                        <a:t>2000</a:t>
                      </a:r>
                    </a:p>
                  </a:txBody>
                  <a:tcPr marL="7620" marR="7620" marT="762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1" i="0" u="none" strike="noStrike">
                          <a:solidFill>
                            <a:srgbClr val="000000"/>
                          </a:solidFill>
                          <a:effectLst/>
                          <a:latin typeface="Calibri" panose="020F0502020204030204" pitchFamily="34" charset="0"/>
                        </a:rPr>
                        <a:t>1900</a:t>
                      </a:r>
                    </a:p>
                  </a:txBody>
                  <a:tcPr marL="7620" marR="7620" marT="762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1" i="0" u="none" strike="noStrike">
                          <a:solidFill>
                            <a:srgbClr val="000000"/>
                          </a:solidFill>
                          <a:effectLst/>
                          <a:latin typeface="Calibri" panose="020F0502020204030204" pitchFamily="34" charset="0"/>
                        </a:rPr>
                        <a:t>1950</a:t>
                      </a:r>
                    </a:p>
                  </a:txBody>
                  <a:tcPr marL="7620" marR="7620" marT="762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1" i="0" u="none" strike="noStrike">
                          <a:solidFill>
                            <a:srgbClr val="000000"/>
                          </a:solidFill>
                          <a:effectLst/>
                          <a:latin typeface="Calibri" panose="020F0502020204030204" pitchFamily="34" charset="0"/>
                        </a:rPr>
                        <a:t>2000</a:t>
                      </a:r>
                    </a:p>
                  </a:txBody>
                  <a:tcPr marL="7620" marR="7620" marT="762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5468230"/>
                  </a:ext>
                </a:extLst>
              </a:tr>
              <a:tr h="276443">
                <a:tc>
                  <a:txBody>
                    <a:bodyPr/>
                    <a:lstStyle/>
                    <a:p>
                      <a:pPr algn="l" fontAlgn="b"/>
                      <a:r>
                        <a:rPr lang="it-IT" sz="1100" b="0" i="0" u="none" strike="noStrike">
                          <a:solidFill>
                            <a:srgbClr val="000000"/>
                          </a:solidFill>
                          <a:effectLst/>
                          <a:latin typeface="Calibri" panose="020F0502020204030204" pitchFamily="34" charset="0"/>
                        </a:rPr>
                        <a:t>Italia </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60</a:t>
                      </a:r>
                    </a:p>
                  </a:txBody>
                  <a:tcPr marL="7620" marR="7620" marT="762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b"/>
                      <a:r>
                        <a:rPr lang="it-IT" sz="1100" b="0" i="0" u="none" strike="noStrike">
                          <a:solidFill>
                            <a:srgbClr val="000000"/>
                          </a:solidFill>
                          <a:effectLst/>
                          <a:latin typeface="Calibri" panose="020F0502020204030204" pitchFamily="34" charset="0"/>
                        </a:rPr>
                        <a:t>33</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it-IT" sz="1100" b="0" i="0" u="none" strike="noStrike">
                          <a:solidFill>
                            <a:srgbClr val="000000"/>
                          </a:solidFill>
                          <a:effectLst/>
                          <a:latin typeface="Calibri" panose="020F0502020204030204" pitchFamily="34" charset="0"/>
                        </a:rPr>
                        <a:t>18</a:t>
                      </a:r>
                    </a:p>
                  </a:txBody>
                  <a:tcPr marL="7620" marR="7620" marT="762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0000"/>
                    </a:solidFill>
                  </a:tcPr>
                </a:tc>
                <a:tc>
                  <a:txBody>
                    <a:bodyPr/>
                    <a:lstStyle/>
                    <a:p>
                      <a:pPr algn="ctr" fontAlgn="b"/>
                      <a:r>
                        <a:rPr lang="it-IT" sz="1100" b="0" i="0" u="none" strike="noStrike">
                          <a:solidFill>
                            <a:srgbClr val="000000"/>
                          </a:solidFill>
                          <a:effectLst/>
                          <a:latin typeface="Calibri" panose="020F0502020204030204" pitchFamily="34" charset="0"/>
                        </a:rPr>
                        <a:t>600</a:t>
                      </a:r>
                    </a:p>
                  </a:txBody>
                  <a:tcPr marL="7620" marR="7620" marT="762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b"/>
                      <a:r>
                        <a:rPr lang="it-IT" sz="1100" b="0" i="0" u="none" strike="noStrike">
                          <a:solidFill>
                            <a:srgbClr val="000000"/>
                          </a:solidFill>
                          <a:effectLst/>
                          <a:latin typeface="Calibri" panose="020F0502020204030204" pitchFamily="34" charset="0"/>
                        </a:rPr>
                        <a:t>240</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it-IT" sz="1100" b="0" i="0" u="none" strike="noStrike">
                          <a:solidFill>
                            <a:srgbClr val="000000"/>
                          </a:solidFill>
                          <a:effectLst/>
                          <a:latin typeface="Calibri" panose="020F0502020204030204" pitchFamily="34" charset="0"/>
                        </a:rPr>
                        <a:t>105</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solidFill>
                      <a:srgbClr val="FF0000"/>
                    </a:solidFill>
                  </a:tcPr>
                </a:tc>
                <a:extLst>
                  <a:ext uri="{0D108BD9-81ED-4DB2-BD59-A6C34878D82A}">
                    <a16:rowId xmlns:a16="http://schemas.microsoft.com/office/drawing/2014/main" val="2291945420"/>
                  </a:ext>
                </a:extLst>
              </a:tr>
              <a:tr h="276443">
                <a:tc>
                  <a:txBody>
                    <a:bodyPr/>
                    <a:lstStyle/>
                    <a:p>
                      <a:pPr algn="l" fontAlgn="b"/>
                      <a:r>
                        <a:rPr lang="it-IT" sz="1100" b="0" i="0" u="none" strike="noStrike">
                          <a:solidFill>
                            <a:srgbClr val="000000"/>
                          </a:solidFill>
                          <a:effectLst/>
                          <a:latin typeface="Calibri" panose="020F0502020204030204" pitchFamily="34" charset="0"/>
                        </a:rPr>
                        <a:t>USA</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dirty="0">
                          <a:solidFill>
                            <a:srgbClr val="000000"/>
                          </a:solidFill>
                          <a:effectLst/>
                          <a:latin typeface="Calibri" panose="020F0502020204030204" pitchFamily="34" charset="0"/>
                        </a:rPr>
                        <a:t>50</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127</a:t>
                      </a:r>
                    </a:p>
                  </a:txBody>
                  <a:tcPr marL="7620" marR="7620" marT="7620" marB="0" anchor="b">
                    <a:lnL>
                      <a:noFill/>
                    </a:lnL>
                    <a:lnR>
                      <a:noFill/>
                    </a:lnR>
                    <a:lnT>
                      <a:noFill/>
                    </a:lnT>
                    <a:lnB>
                      <a:noFill/>
                    </a:lnB>
                    <a:solidFill>
                      <a:srgbClr val="FFC000"/>
                    </a:solidFill>
                  </a:tcPr>
                </a:tc>
                <a:tc>
                  <a:txBody>
                    <a:bodyPr/>
                    <a:lstStyle/>
                    <a:p>
                      <a:pPr algn="ctr" fontAlgn="b"/>
                      <a:r>
                        <a:rPr lang="it-IT" sz="1100" b="0" i="0" u="none" strike="noStrike">
                          <a:solidFill>
                            <a:srgbClr val="000000"/>
                          </a:solidFill>
                          <a:effectLst/>
                          <a:latin typeface="Calibri" panose="020F0502020204030204" pitchFamily="34" charset="0"/>
                        </a:rPr>
                        <a:t>100</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it-IT" sz="1100" b="0" i="0" u="none" strike="noStrike">
                          <a:solidFill>
                            <a:srgbClr val="000000"/>
                          </a:solidFill>
                          <a:effectLst/>
                          <a:latin typeface="Calibri" panose="020F0502020204030204" pitchFamily="34" charset="0"/>
                        </a:rPr>
                        <a:t>210</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380</a:t>
                      </a:r>
                    </a:p>
                  </a:txBody>
                  <a:tcPr marL="7620" marR="7620" marT="7620" marB="0" anchor="b">
                    <a:lnL>
                      <a:noFill/>
                    </a:lnL>
                    <a:lnR>
                      <a:noFill/>
                    </a:lnR>
                    <a:lnT>
                      <a:noFill/>
                    </a:lnT>
                    <a:lnB>
                      <a:noFill/>
                    </a:lnB>
                    <a:solidFill>
                      <a:srgbClr val="FFC000"/>
                    </a:solidFill>
                  </a:tcPr>
                </a:tc>
                <a:tc>
                  <a:txBody>
                    <a:bodyPr/>
                    <a:lstStyle/>
                    <a:p>
                      <a:pPr algn="ctr" fontAlgn="b"/>
                      <a:r>
                        <a:rPr lang="it-IT" sz="1100" b="0" i="0" u="none" strike="noStrike">
                          <a:solidFill>
                            <a:srgbClr val="000000"/>
                          </a:solidFill>
                          <a:effectLst/>
                          <a:latin typeface="Calibri" panose="020F0502020204030204" pitchFamily="34" charset="0"/>
                        </a:rPr>
                        <a:t>560</a:t>
                      </a:r>
                    </a:p>
                  </a:txBody>
                  <a:tcPr marL="7620" marR="7620" marT="7620" marB="0" anchor="b">
                    <a:lnL>
                      <a:noFill/>
                    </a:lnL>
                    <a:lnR>
                      <a:noFill/>
                    </a:lnR>
                    <a:lnT>
                      <a:noFill/>
                    </a:lnT>
                    <a:lnB>
                      <a:noFill/>
                    </a:lnB>
                    <a:solidFill>
                      <a:srgbClr val="FFC000"/>
                    </a:solidFill>
                  </a:tcPr>
                </a:tc>
                <a:extLst>
                  <a:ext uri="{0D108BD9-81ED-4DB2-BD59-A6C34878D82A}">
                    <a16:rowId xmlns:a16="http://schemas.microsoft.com/office/drawing/2014/main" val="4099426892"/>
                  </a:ext>
                </a:extLst>
              </a:tr>
              <a:tr h="276443">
                <a:tc>
                  <a:txBody>
                    <a:bodyPr/>
                    <a:lstStyle/>
                    <a:p>
                      <a:pPr algn="l" fontAlgn="b"/>
                      <a:r>
                        <a:rPr lang="it-IT" sz="1100" b="0" i="0" u="none" strike="noStrike">
                          <a:solidFill>
                            <a:srgbClr val="000000"/>
                          </a:solidFill>
                          <a:effectLst/>
                          <a:latin typeface="Calibri" panose="020F0502020204030204" pitchFamily="34" charset="0"/>
                        </a:rPr>
                        <a:t>Germania </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22</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16</a:t>
                      </a:r>
                    </a:p>
                  </a:txBody>
                  <a:tcPr marL="7620" marR="7620" marT="7620" marB="0" anchor="b">
                    <a:lnL>
                      <a:noFill/>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18</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180</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130</a:t>
                      </a:r>
                    </a:p>
                  </a:txBody>
                  <a:tcPr marL="7620" marR="7620" marT="7620" marB="0" anchor="b">
                    <a:lnL>
                      <a:noFill/>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130</a:t>
                      </a:r>
                    </a:p>
                  </a:txBody>
                  <a:tcPr marL="7620" marR="7620" marT="7620" marB="0" anchor="b">
                    <a:lnL>
                      <a:noFill/>
                    </a:lnL>
                    <a:lnR>
                      <a:noFill/>
                    </a:lnR>
                    <a:lnT>
                      <a:noFill/>
                    </a:lnT>
                    <a:lnB>
                      <a:noFill/>
                    </a:lnB>
                  </a:tcPr>
                </a:tc>
                <a:extLst>
                  <a:ext uri="{0D108BD9-81ED-4DB2-BD59-A6C34878D82A}">
                    <a16:rowId xmlns:a16="http://schemas.microsoft.com/office/drawing/2014/main" val="2128952541"/>
                  </a:ext>
                </a:extLst>
              </a:tr>
              <a:tr h="276443">
                <a:tc>
                  <a:txBody>
                    <a:bodyPr/>
                    <a:lstStyle/>
                    <a:p>
                      <a:pPr algn="l" fontAlgn="b"/>
                      <a:r>
                        <a:rPr lang="it-IT" sz="1100" b="0" i="0" u="none" strike="noStrike">
                          <a:solidFill>
                            <a:srgbClr val="000000"/>
                          </a:solidFill>
                          <a:effectLst/>
                          <a:latin typeface="Calibri" panose="020F0502020204030204" pitchFamily="34" charset="0"/>
                        </a:rPr>
                        <a:t>Francia </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55</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33</a:t>
                      </a:r>
                    </a:p>
                  </a:txBody>
                  <a:tcPr marL="7620" marR="7620" marT="7620" marB="0" anchor="b">
                    <a:lnL>
                      <a:noFill/>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22</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275</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230</a:t>
                      </a:r>
                    </a:p>
                  </a:txBody>
                  <a:tcPr marL="7620" marR="7620" marT="7620" marB="0" anchor="b">
                    <a:lnL>
                      <a:noFill/>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150</a:t>
                      </a:r>
                    </a:p>
                  </a:txBody>
                  <a:tcPr marL="7620" marR="7620" marT="7620" marB="0" anchor="b">
                    <a:lnL>
                      <a:noFill/>
                    </a:lnL>
                    <a:lnR>
                      <a:noFill/>
                    </a:lnR>
                    <a:lnT>
                      <a:noFill/>
                    </a:lnT>
                    <a:lnB>
                      <a:noFill/>
                    </a:lnB>
                  </a:tcPr>
                </a:tc>
                <a:extLst>
                  <a:ext uri="{0D108BD9-81ED-4DB2-BD59-A6C34878D82A}">
                    <a16:rowId xmlns:a16="http://schemas.microsoft.com/office/drawing/2014/main" val="1578156824"/>
                  </a:ext>
                </a:extLst>
              </a:tr>
              <a:tr h="276443">
                <a:tc>
                  <a:txBody>
                    <a:bodyPr/>
                    <a:lstStyle/>
                    <a:p>
                      <a:pPr algn="l" fontAlgn="b"/>
                      <a:r>
                        <a:rPr lang="it-IT" sz="1100" b="0" i="0" u="none" strike="noStrike">
                          <a:solidFill>
                            <a:srgbClr val="000000"/>
                          </a:solidFill>
                          <a:effectLst/>
                          <a:latin typeface="Calibri" panose="020F0502020204030204" pitchFamily="34" charset="0"/>
                        </a:rPr>
                        <a:t>Regno Unito</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7</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6</a:t>
                      </a:r>
                    </a:p>
                  </a:txBody>
                  <a:tcPr marL="7620" marR="7620" marT="7620" marB="0" anchor="b">
                    <a:lnL>
                      <a:noFill/>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16</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60</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75</a:t>
                      </a:r>
                    </a:p>
                  </a:txBody>
                  <a:tcPr marL="7620" marR="7620" marT="7620" marB="0" anchor="b">
                    <a:lnL>
                      <a:noFill/>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110</a:t>
                      </a:r>
                    </a:p>
                  </a:txBody>
                  <a:tcPr marL="7620" marR="7620" marT="7620" marB="0" anchor="b">
                    <a:lnL>
                      <a:noFill/>
                    </a:lnL>
                    <a:lnR>
                      <a:noFill/>
                    </a:lnR>
                    <a:lnT>
                      <a:noFill/>
                    </a:lnT>
                    <a:lnB>
                      <a:noFill/>
                    </a:lnB>
                  </a:tcPr>
                </a:tc>
                <a:extLst>
                  <a:ext uri="{0D108BD9-81ED-4DB2-BD59-A6C34878D82A}">
                    <a16:rowId xmlns:a16="http://schemas.microsoft.com/office/drawing/2014/main" val="22246172"/>
                  </a:ext>
                </a:extLst>
              </a:tr>
              <a:tr h="276443">
                <a:tc>
                  <a:txBody>
                    <a:bodyPr/>
                    <a:lstStyle/>
                    <a:p>
                      <a:pPr algn="l" fontAlgn="b"/>
                      <a:r>
                        <a:rPr lang="it-IT" sz="1100" b="0" i="0" u="none" strike="noStrike">
                          <a:solidFill>
                            <a:srgbClr val="000000"/>
                          </a:solidFill>
                          <a:effectLst/>
                          <a:latin typeface="Calibri" panose="020F0502020204030204" pitchFamily="34" charset="0"/>
                        </a:rPr>
                        <a:t>Cina </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30</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40</a:t>
                      </a:r>
                    </a:p>
                  </a:txBody>
                  <a:tcPr marL="7620" marR="7620" marT="7620" marB="0" anchor="b">
                    <a:lnL>
                      <a:noFill/>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32</a:t>
                      </a: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85</a:t>
                      </a: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270</a:t>
                      </a:r>
                    </a:p>
                  </a:txBody>
                  <a:tcPr marL="7620" marR="7620" marT="7620" marB="0" anchor="b">
                    <a:lnL>
                      <a:noFill/>
                    </a:lnL>
                    <a:lnR>
                      <a:noFill/>
                    </a:lnR>
                    <a:lnT>
                      <a:noFill/>
                    </a:lnT>
                    <a:lnB>
                      <a:noFill/>
                    </a:lnB>
                  </a:tcPr>
                </a:tc>
                <a:tc>
                  <a:txBody>
                    <a:bodyPr/>
                    <a:lstStyle/>
                    <a:p>
                      <a:pPr algn="ctr" fontAlgn="b"/>
                      <a:r>
                        <a:rPr lang="it-IT" sz="1100" b="0" i="0" u="none" strike="noStrike">
                          <a:solidFill>
                            <a:srgbClr val="000000"/>
                          </a:solidFill>
                          <a:effectLst/>
                          <a:latin typeface="Calibri" panose="020F0502020204030204" pitchFamily="34" charset="0"/>
                        </a:rPr>
                        <a:t>150</a:t>
                      </a:r>
                    </a:p>
                  </a:txBody>
                  <a:tcPr marL="7620" marR="7620" marT="7620" marB="0" anchor="b">
                    <a:lnL>
                      <a:noFill/>
                    </a:lnL>
                    <a:lnR>
                      <a:noFill/>
                    </a:lnR>
                    <a:lnT>
                      <a:noFill/>
                    </a:lnT>
                    <a:lnB>
                      <a:noFill/>
                    </a:lnB>
                  </a:tcPr>
                </a:tc>
                <a:extLst>
                  <a:ext uri="{0D108BD9-81ED-4DB2-BD59-A6C34878D82A}">
                    <a16:rowId xmlns:a16="http://schemas.microsoft.com/office/drawing/2014/main" val="1557644115"/>
                  </a:ext>
                </a:extLst>
              </a:tr>
              <a:tr h="276443">
                <a:tc>
                  <a:txBody>
                    <a:bodyPr/>
                    <a:lstStyle/>
                    <a:p>
                      <a:pPr algn="l" fontAlgn="b"/>
                      <a:r>
                        <a:rPr lang="it-IT" sz="1100" b="0" i="0" u="none" strike="noStrike" dirty="0">
                          <a:solidFill>
                            <a:srgbClr val="000000"/>
                          </a:solidFill>
                          <a:effectLst/>
                          <a:latin typeface="Calibri" panose="020F0502020204030204" pitchFamily="34" charset="0"/>
                        </a:rPr>
                        <a:t>Giappone </a:t>
                      </a:r>
                    </a:p>
                  </a:txBody>
                  <a:tcPr marL="7620" marR="7620" marT="762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dirty="0">
                          <a:solidFill>
                            <a:srgbClr val="000000"/>
                          </a:solidFill>
                          <a:effectLst/>
                          <a:latin typeface="Calibri" panose="020F0502020204030204" pitchFamily="34" charset="0"/>
                        </a:rPr>
                        <a:t>20</a:t>
                      </a:r>
                    </a:p>
                  </a:txBody>
                  <a:tcPr marL="7620" marR="7620" marT="762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panose="020F0502020204030204" pitchFamily="34" charset="0"/>
                        </a:rPr>
                        <a:t>17</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panose="020F0502020204030204" pitchFamily="34" charset="0"/>
                        </a:rPr>
                        <a:t>39</a:t>
                      </a:r>
                    </a:p>
                  </a:txBody>
                  <a:tcPr marL="7620" marR="7620" marT="762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panose="020F0502020204030204" pitchFamily="34" charset="0"/>
                        </a:rPr>
                        <a:t>330</a:t>
                      </a:r>
                    </a:p>
                  </a:txBody>
                  <a:tcPr marL="7620" marR="7620" marT="762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panose="020F0502020204030204" pitchFamily="34" charset="0"/>
                        </a:rPr>
                        <a:t>140</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dirty="0">
                          <a:solidFill>
                            <a:srgbClr val="000000"/>
                          </a:solidFill>
                          <a:effectLst/>
                          <a:latin typeface="Calibri" panose="020F0502020204030204" pitchFamily="34" charset="0"/>
                        </a:rPr>
                        <a:t>180</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6057957"/>
                  </a:ext>
                </a:extLst>
              </a:tr>
            </a:tbl>
          </a:graphicData>
        </a:graphic>
      </p:graphicFrame>
    </p:spTree>
    <p:extLst>
      <p:ext uri="{BB962C8B-B14F-4D97-AF65-F5344CB8AC3E}">
        <p14:creationId xmlns:p14="http://schemas.microsoft.com/office/powerpoint/2010/main" val="1873763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267</TotalTime>
  <Words>3734</Words>
  <Application>Microsoft Office PowerPoint</Application>
  <PresentationFormat>Widescreen</PresentationFormat>
  <Paragraphs>752</Paragraphs>
  <Slides>18</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18</vt:i4>
      </vt:variant>
    </vt:vector>
  </HeadingPairs>
  <TitlesOfParts>
    <vt:vector size="22" baseType="lpstr">
      <vt:lpstr>Arial</vt:lpstr>
      <vt:lpstr>Calibri</vt:lpstr>
      <vt:lpstr>Calibri Light</vt:lpstr>
      <vt:lpstr>Tema di Office</vt:lpstr>
      <vt:lpstr>.TURISMO in COMUNE  Masterclass Terrasini – 15 aprile 2023</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.TURISMO in COMUNE  Masterclass Terrasini – 15 aprile 2023</dc:title>
  <dc:creator>Antonio purpura</dc:creator>
  <cp:lastModifiedBy>Antonio purpura</cp:lastModifiedBy>
  <cp:revision>5</cp:revision>
  <dcterms:created xsi:type="dcterms:W3CDTF">2023-04-14T11:35:51Z</dcterms:created>
  <dcterms:modified xsi:type="dcterms:W3CDTF">2023-04-14T21:44:59Z</dcterms:modified>
</cp:coreProperties>
</file>