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85" r:id="rId2"/>
    <p:sldId id="277" r:id="rId3"/>
    <p:sldId id="279" r:id="rId4"/>
    <p:sldId id="280" r:id="rId5"/>
    <p:sldId id="281" r:id="rId6"/>
    <p:sldId id="264" r:id="rId7"/>
    <p:sldId id="286" r:id="rId8"/>
    <p:sldId id="294" r:id="rId9"/>
    <p:sldId id="288" r:id="rId10"/>
    <p:sldId id="289" r:id="rId11"/>
    <p:sldId id="290" r:id="rId12"/>
    <p:sldId id="291" r:id="rId13"/>
    <p:sldId id="297" r:id="rId14"/>
    <p:sldId id="261" r:id="rId15"/>
    <p:sldId id="292" r:id="rId16"/>
    <p:sldId id="295" r:id="rId17"/>
    <p:sldId id="296" r:id="rId18"/>
    <p:sldId id="265" r:id="rId19"/>
    <p:sldId id="298" r:id="rId20"/>
    <p:sldId id="300" r:id="rId21"/>
    <p:sldId id="301" r:id="rId22"/>
    <p:sldId id="302" r:id="rId23"/>
    <p:sldId id="304" r:id="rId24"/>
  </p:sldIdLst>
  <p:sldSz cx="18288000" cy="10287000"/>
  <p:notesSz cx="6858000" cy="9144000"/>
  <p:embeddedFontLst>
    <p:embeddedFont>
      <p:font typeface="Open Sans" panose="020B0606030504020204" pitchFamily="34" charset="0"/>
      <p:regular r:id="rId26"/>
      <p:bold r:id="rId27"/>
      <p:italic r:id="rId28"/>
      <p:boldItalic r:id="rId29"/>
    </p:embeddedFont>
    <p:embeddedFont>
      <p:font typeface="Open Sauce" panose="020B0604020202020204" charset="0"/>
      <p:regular r:id="rId30"/>
    </p:embeddedFont>
    <p:embeddedFont>
      <p:font typeface="Oswald" panose="00000500000000000000" pitchFamily="2" charset="0"/>
      <p:regular r:id="rId31"/>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7285"/>
    <a:srgbClr val="8B1D4A"/>
    <a:srgbClr val="AF3F57"/>
    <a:srgbClr val="F4E9E9"/>
    <a:srgbClr val="D66275"/>
    <a:srgbClr val="CE7674"/>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7" autoAdjust="0"/>
    <p:restoredTop sz="92615" autoAdjust="0"/>
  </p:normalViewPr>
  <p:slideViewPr>
    <p:cSldViewPr>
      <p:cViewPr varScale="1">
        <p:scale>
          <a:sx n="45" d="100"/>
          <a:sy n="45" d="100"/>
        </p:scale>
        <p:origin x="84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1EDDB8-BEAA-4B93-BC6D-28E2B1001F76}" type="datetimeFigureOut">
              <a:rPr lang="it-IT" smtClean="0"/>
              <a:t>05/02/2026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7664EC-215B-4A5E-BDFD-A0372056EACA}" type="slidenum">
              <a:rPr lang="it-IT" smtClean="0"/>
              <a:t>‹N›</a:t>
            </a:fld>
            <a:endParaRPr lang="it-IT"/>
          </a:p>
        </p:txBody>
      </p:sp>
    </p:spTree>
    <p:extLst>
      <p:ext uri="{BB962C8B-B14F-4D97-AF65-F5344CB8AC3E}">
        <p14:creationId xmlns:p14="http://schemas.microsoft.com/office/powerpoint/2010/main" val="3098086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it-IT"/>
          </a:p>
        </p:txBody>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F7664EC-215B-4A5E-BDFD-A0372056EACA}" type="slidenum">
              <a:rPr lang="it-IT" smtClean="0"/>
              <a:t>4</a:t>
            </a:fld>
            <a:endParaRPr lang="it-IT"/>
          </a:p>
        </p:txBody>
      </p:sp>
    </p:spTree>
    <p:extLst>
      <p:ext uri="{BB962C8B-B14F-4D97-AF65-F5344CB8AC3E}">
        <p14:creationId xmlns:p14="http://schemas.microsoft.com/office/powerpoint/2010/main" val="1379380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1AA1E-046C-A767-6CEC-31237977312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CDEEE63-2B93-234E-CCA5-96DC6950A495}"/>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068DABF5-6C1B-057D-41F5-E84B8862F85B}"/>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92E9D518-F1FB-D1FA-EEB6-39AD082DBD20}"/>
              </a:ext>
            </a:extLst>
          </p:cNvPr>
          <p:cNvSpPr>
            <a:spLocks noGrp="1"/>
          </p:cNvSpPr>
          <p:nvPr>
            <p:ph type="sldNum" sz="quarter" idx="5"/>
          </p:nvPr>
        </p:nvSpPr>
        <p:spPr/>
        <p:txBody>
          <a:bodyPr/>
          <a:lstStyle/>
          <a:p>
            <a:fld id="{0F7664EC-215B-4A5E-BDFD-A0372056EACA}" type="slidenum">
              <a:rPr lang="it-IT" smtClean="0"/>
              <a:t>15</a:t>
            </a:fld>
            <a:endParaRPr lang="it-IT"/>
          </a:p>
        </p:txBody>
      </p:sp>
    </p:spTree>
    <p:extLst>
      <p:ext uri="{BB962C8B-B14F-4D97-AF65-F5344CB8AC3E}">
        <p14:creationId xmlns:p14="http://schemas.microsoft.com/office/powerpoint/2010/main" val="1022892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91743-7E4C-D4FF-C0AE-79FE20C7EFA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6A66FCE-13C2-B88A-0553-CA52F7E3633F}"/>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81B82886-56C0-BED1-2626-CFC30FDB96B6}"/>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440CEE67-1AC5-FF5E-A85F-12D24C9DAF9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664EC-215B-4A5E-BDFD-A0372056EACA}"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3354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0EC91-1057-D602-4B94-5063177B6F9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4D847BC-4826-9E64-A83F-9B930E9B7F8D}"/>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462240D9-95A0-9C44-6310-B5FC153D30C5}"/>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83D2337D-B45A-0956-E74E-499F855D8CCA}"/>
              </a:ext>
            </a:extLst>
          </p:cNvPr>
          <p:cNvSpPr>
            <a:spLocks noGrp="1"/>
          </p:cNvSpPr>
          <p:nvPr>
            <p:ph type="sldNum" sz="quarter" idx="5"/>
          </p:nvPr>
        </p:nvSpPr>
        <p:spPr/>
        <p:txBody>
          <a:bodyPr/>
          <a:lstStyle/>
          <a:p>
            <a:fld id="{0F7664EC-215B-4A5E-BDFD-A0372056EACA}" type="slidenum">
              <a:rPr lang="it-IT" smtClean="0"/>
              <a:t>17</a:t>
            </a:fld>
            <a:endParaRPr lang="it-IT"/>
          </a:p>
        </p:txBody>
      </p:sp>
    </p:spTree>
    <p:extLst>
      <p:ext uri="{BB962C8B-B14F-4D97-AF65-F5344CB8AC3E}">
        <p14:creationId xmlns:p14="http://schemas.microsoft.com/office/powerpoint/2010/main" val="1623023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8B30-9582-72C3-44FD-4FC45229024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BC4F015-1543-2594-A70D-553757D54F8F}"/>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9CCCBC3A-041C-9CBE-11A7-D41C734B92A3}"/>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D8DB08A8-1273-2E7F-D13A-E01F49B8F15E}"/>
              </a:ext>
            </a:extLst>
          </p:cNvPr>
          <p:cNvSpPr>
            <a:spLocks noGrp="1"/>
          </p:cNvSpPr>
          <p:nvPr>
            <p:ph type="sldNum" sz="quarter" idx="5"/>
          </p:nvPr>
        </p:nvSpPr>
        <p:spPr/>
        <p:txBody>
          <a:bodyPr/>
          <a:lstStyle/>
          <a:p>
            <a:fld id="{0F7664EC-215B-4A5E-BDFD-A0372056EACA}" type="slidenum">
              <a:rPr lang="it-IT" smtClean="0"/>
              <a:t>19</a:t>
            </a:fld>
            <a:endParaRPr lang="it-IT"/>
          </a:p>
        </p:txBody>
      </p:sp>
    </p:spTree>
    <p:extLst>
      <p:ext uri="{BB962C8B-B14F-4D97-AF65-F5344CB8AC3E}">
        <p14:creationId xmlns:p14="http://schemas.microsoft.com/office/powerpoint/2010/main" val="1220927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22D9B-D288-1F31-2768-1027B3BAB99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0B35797-2D41-5301-E663-C67FE735F287}"/>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9D83CAB7-2981-2D65-6EF3-F0C81C557F0D}"/>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CDCCAE8F-DF45-A342-5830-9390DCD161A5}"/>
              </a:ext>
            </a:extLst>
          </p:cNvPr>
          <p:cNvSpPr>
            <a:spLocks noGrp="1"/>
          </p:cNvSpPr>
          <p:nvPr>
            <p:ph type="sldNum" sz="quarter" idx="5"/>
          </p:nvPr>
        </p:nvSpPr>
        <p:spPr/>
        <p:txBody>
          <a:bodyPr/>
          <a:lstStyle/>
          <a:p>
            <a:fld id="{0F7664EC-215B-4A5E-BDFD-A0372056EACA}" type="slidenum">
              <a:rPr lang="it-IT" smtClean="0"/>
              <a:t>20</a:t>
            </a:fld>
            <a:endParaRPr lang="it-IT"/>
          </a:p>
        </p:txBody>
      </p:sp>
    </p:spTree>
    <p:extLst>
      <p:ext uri="{BB962C8B-B14F-4D97-AF65-F5344CB8AC3E}">
        <p14:creationId xmlns:p14="http://schemas.microsoft.com/office/powerpoint/2010/main" val="2992432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133C7-2A79-FDD7-B12B-C9523F51C59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43817AF-D95E-7540-F2EE-EF25B09176B4}"/>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B9D9346F-2A40-DACF-D35D-5A1DDBD59BEF}"/>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A6520E1B-361E-A54A-9E13-792FD98641F7}"/>
              </a:ext>
            </a:extLst>
          </p:cNvPr>
          <p:cNvSpPr>
            <a:spLocks noGrp="1"/>
          </p:cNvSpPr>
          <p:nvPr>
            <p:ph type="sldNum" sz="quarter" idx="5"/>
          </p:nvPr>
        </p:nvSpPr>
        <p:spPr/>
        <p:txBody>
          <a:bodyPr/>
          <a:lstStyle/>
          <a:p>
            <a:fld id="{0F7664EC-215B-4A5E-BDFD-A0372056EACA}" type="slidenum">
              <a:rPr lang="it-IT" smtClean="0"/>
              <a:t>21</a:t>
            </a:fld>
            <a:endParaRPr lang="it-IT"/>
          </a:p>
        </p:txBody>
      </p:sp>
    </p:spTree>
    <p:extLst>
      <p:ext uri="{BB962C8B-B14F-4D97-AF65-F5344CB8AC3E}">
        <p14:creationId xmlns:p14="http://schemas.microsoft.com/office/powerpoint/2010/main" val="2687567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29E2F-E3C3-DEF3-FCA5-7BD07E6BD30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7172069-F56C-765F-7A38-4F273E366F4E}"/>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02351A2E-61D2-07D0-AC29-3C7926FA89BE}"/>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EE449AE0-58B0-181A-E121-08CEB204BF8A}"/>
              </a:ext>
            </a:extLst>
          </p:cNvPr>
          <p:cNvSpPr>
            <a:spLocks noGrp="1"/>
          </p:cNvSpPr>
          <p:nvPr>
            <p:ph type="sldNum" sz="quarter" idx="5"/>
          </p:nvPr>
        </p:nvSpPr>
        <p:spPr/>
        <p:txBody>
          <a:bodyPr/>
          <a:lstStyle/>
          <a:p>
            <a:fld id="{0F7664EC-215B-4A5E-BDFD-A0372056EACA}" type="slidenum">
              <a:rPr lang="it-IT" smtClean="0"/>
              <a:t>22</a:t>
            </a:fld>
            <a:endParaRPr lang="it-IT"/>
          </a:p>
        </p:txBody>
      </p:sp>
    </p:spTree>
    <p:extLst>
      <p:ext uri="{BB962C8B-B14F-4D97-AF65-F5344CB8AC3E}">
        <p14:creationId xmlns:p14="http://schemas.microsoft.com/office/powerpoint/2010/main" val="844773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571FC-15C1-425F-6B6B-190AA8621F7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BAC5BFC-D844-1AFB-745D-4A8303E50F2D}"/>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45B8534A-72AD-D28A-5834-E4A7A67854F1}"/>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5AC208C2-622E-6AC3-CA42-682D4C702555}"/>
              </a:ext>
            </a:extLst>
          </p:cNvPr>
          <p:cNvSpPr>
            <a:spLocks noGrp="1"/>
          </p:cNvSpPr>
          <p:nvPr>
            <p:ph type="sldNum" sz="quarter" idx="5"/>
          </p:nvPr>
        </p:nvSpPr>
        <p:spPr/>
        <p:txBody>
          <a:bodyPr/>
          <a:lstStyle/>
          <a:p>
            <a:fld id="{0F7664EC-215B-4A5E-BDFD-A0372056EACA}" type="slidenum">
              <a:rPr lang="it-IT" smtClean="0"/>
              <a:t>5</a:t>
            </a:fld>
            <a:endParaRPr lang="it-IT"/>
          </a:p>
        </p:txBody>
      </p:sp>
    </p:spTree>
    <p:extLst>
      <p:ext uri="{BB962C8B-B14F-4D97-AF65-F5344CB8AC3E}">
        <p14:creationId xmlns:p14="http://schemas.microsoft.com/office/powerpoint/2010/main" val="968766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it-IT"/>
          </a:p>
        </p:txBody>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F7664EC-215B-4A5E-BDFD-A0372056EACA}" type="slidenum">
              <a:rPr lang="it-IT" smtClean="0"/>
              <a:t>7</a:t>
            </a:fld>
            <a:endParaRPr lang="it-IT"/>
          </a:p>
        </p:txBody>
      </p:sp>
    </p:spTree>
    <p:extLst>
      <p:ext uri="{BB962C8B-B14F-4D97-AF65-F5344CB8AC3E}">
        <p14:creationId xmlns:p14="http://schemas.microsoft.com/office/powerpoint/2010/main" val="3831067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98634-FDEA-73AF-720F-17416AB555A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25D652A-4B46-5986-2627-3C7BB928271B}"/>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7741BF9E-14C2-28AC-0FA2-1EFC752A418B}"/>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266CE85B-8FB3-7BAE-A20F-AFF6C5CF6C2D}"/>
              </a:ext>
            </a:extLst>
          </p:cNvPr>
          <p:cNvSpPr>
            <a:spLocks noGrp="1"/>
          </p:cNvSpPr>
          <p:nvPr>
            <p:ph type="sldNum" sz="quarter" idx="5"/>
          </p:nvPr>
        </p:nvSpPr>
        <p:spPr/>
        <p:txBody>
          <a:bodyPr/>
          <a:lstStyle/>
          <a:p>
            <a:fld id="{0F7664EC-215B-4A5E-BDFD-A0372056EACA}" type="slidenum">
              <a:rPr lang="it-IT" smtClean="0"/>
              <a:t>8</a:t>
            </a:fld>
            <a:endParaRPr lang="it-IT"/>
          </a:p>
        </p:txBody>
      </p:sp>
    </p:spTree>
    <p:extLst>
      <p:ext uri="{BB962C8B-B14F-4D97-AF65-F5344CB8AC3E}">
        <p14:creationId xmlns:p14="http://schemas.microsoft.com/office/powerpoint/2010/main" val="2562954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F60F8-164E-1D1D-FAD1-2DA4D3E1890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545BC62-64EC-5B80-4165-5C6A72A60CE9}"/>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16FE34A4-C98D-FD1A-F003-6A777CC5F52E}"/>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BABA20CB-DEC1-B7A0-709A-40C6B720FCDC}"/>
              </a:ext>
            </a:extLst>
          </p:cNvPr>
          <p:cNvSpPr>
            <a:spLocks noGrp="1"/>
          </p:cNvSpPr>
          <p:nvPr>
            <p:ph type="sldNum" sz="quarter" idx="5"/>
          </p:nvPr>
        </p:nvSpPr>
        <p:spPr/>
        <p:txBody>
          <a:bodyPr/>
          <a:lstStyle/>
          <a:p>
            <a:fld id="{0F7664EC-215B-4A5E-BDFD-A0372056EACA}" type="slidenum">
              <a:rPr lang="it-IT" smtClean="0"/>
              <a:t>9</a:t>
            </a:fld>
            <a:endParaRPr lang="it-IT"/>
          </a:p>
        </p:txBody>
      </p:sp>
    </p:spTree>
    <p:extLst>
      <p:ext uri="{BB962C8B-B14F-4D97-AF65-F5344CB8AC3E}">
        <p14:creationId xmlns:p14="http://schemas.microsoft.com/office/powerpoint/2010/main" val="986171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5F209-7B0D-9B33-F863-00C5E8C7914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AA41358-9BF6-84A3-B84B-38B17AB154C9}"/>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CF9D092A-F852-F895-721D-E6EB790C135F}"/>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4C4707A1-A69A-7D31-F6B0-4DE4005A62DE}"/>
              </a:ext>
            </a:extLst>
          </p:cNvPr>
          <p:cNvSpPr>
            <a:spLocks noGrp="1"/>
          </p:cNvSpPr>
          <p:nvPr>
            <p:ph type="sldNum" sz="quarter" idx="5"/>
          </p:nvPr>
        </p:nvSpPr>
        <p:spPr/>
        <p:txBody>
          <a:bodyPr/>
          <a:lstStyle/>
          <a:p>
            <a:fld id="{0F7664EC-215B-4A5E-BDFD-A0372056EACA}" type="slidenum">
              <a:rPr lang="it-IT" smtClean="0"/>
              <a:t>10</a:t>
            </a:fld>
            <a:endParaRPr lang="it-IT"/>
          </a:p>
        </p:txBody>
      </p:sp>
    </p:spTree>
    <p:extLst>
      <p:ext uri="{BB962C8B-B14F-4D97-AF65-F5344CB8AC3E}">
        <p14:creationId xmlns:p14="http://schemas.microsoft.com/office/powerpoint/2010/main" val="2580223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E6363-EC65-D2D2-C3C6-139F9BACCE2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218856A-B113-1103-6721-3C0ED14FA6C6}"/>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20A1D4B0-521B-3623-B02F-DEC4BA35BA6D}"/>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55F55B3A-4DE9-B537-E770-B64EED44DC4F}"/>
              </a:ext>
            </a:extLst>
          </p:cNvPr>
          <p:cNvSpPr>
            <a:spLocks noGrp="1"/>
          </p:cNvSpPr>
          <p:nvPr>
            <p:ph type="sldNum" sz="quarter" idx="5"/>
          </p:nvPr>
        </p:nvSpPr>
        <p:spPr/>
        <p:txBody>
          <a:bodyPr/>
          <a:lstStyle/>
          <a:p>
            <a:fld id="{0F7664EC-215B-4A5E-BDFD-A0372056EACA}" type="slidenum">
              <a:rPr lang="it-IT" smtClean="0"/>
              <a:t>11</a:t>
            </a:fld>
            <a:endParaRPr lang="it-IT"/>
          </a:p>
        </p:txBody>
      </p:sp>
    </p:spTree>
    <p:extLst>
      <p:ext uri="{BB962C8B-B14F-4D97-AF65-F5344CB8AC3E}">
        <p14:creationId xmlns:p14="http://schemas.microsoft.com/office/powerpoint/2010/main" val="16108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9F679-BB72-B365-5AA8-369BFB45429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CAF37B9-A96C-BE16-67B3-5613ED301E2B}"/>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89F8F47C-F30F-3EF6-2331-ED699E316CA9}"/>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D06FFF77-EAD8-75F7-2F8A-5CD583AA0885}"/>
              </a:ext>
            </a:extLst>
          </p:cNvPr>
          <p:cNvSpPr>
            <a:spLocks noGrp="1"/>
          </p:cNvSpPr>
          <p:nvPr>
            <p:ph type="sldNum" sz="quarter" idx="5"/>
          </p:nvPr>
        </p:nvSpPr>
        <p:spPr/>
        <p:txBody>
          <a:bodyPr/>
          <a:lstStyle/>
          <a:p>
            <a:fld id="{0F7664EC-215B-4A5E-BDFD-A0372056EACA}" type="slidenum">
              <a:rPr lang="it-IT" smtClean="0"/>
              <a:t>12</a:t>
            </a:fld>
            <a:endParaRPr lang="it-IT"/>
          </a:p>
        </p:txBody>
      </p:sp>
    </p:spTree>
    <p:extLst>
      <p:ext uri="{BB962C8B-B14F-4D97-AF65-F5344CB8AC3E}">
        <p14:creationId xmlns:p14="http://schemas.microsoft.com/office/powerpoint/2010/main" val="3459949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5CB49-CB6F-730E-9C88-B7EDF7C38BC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7FC8B0E-F6BE-0591-7038-535BAD78CEDD}"/>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C2D22F1A-9249-9C19-6C6C-D053AC055625}"/>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827E7988-72BA-01CE-DC77-3163BF2D9A7E}"/>
              </a:ext>
            </a:extLst>
          </p:cNvPr>
          <p:cNvSpPr>
            <a:spLocks noGrp="1"/>
          </p:cNvSpPr>
          <p:nvPr>
            <p:ph type="sldNum" sz="quarter" idx="5"/>
          </p:nvPr>
        </p:nvSpPr>
        <p:spPr/>
        <p:txBody>
          <a:bodyPr/>
          <a:lstStyle/>
          <a:p>
            <a:fld id="{0F7664EC-215B-4A5E-BDFD-A0372056EACA}" type="slidenum">
              <a:rPr lang="it-IT" smtClean="0"/>
              <a:t>13</a:t>
            </a:fld>
            <a:endParaRPr lang="it-IT"/>
          </a:p>
        </p:txBody>
      </p:sp>
    </p:spTree>
    <p:extLst>
      <p:ext uri="{BB962C8B-B14F-4D97-AF65-F5344CB8AC3E}">
        <p14:creationId xmlns:p14="http://schemas.microsoft.com/office/powerpoint/2010/main" val="2272904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7285"/>
        </a:solidFill>
        <a:effectLst/>
      </p:bgPr>
    </p:bg>
    <p:spTree>
      <p:nvGrpSpPr>
        <p:cNvPr id="1" name="">
          <a:extLst>
            <a:ext uri="{FF2B5EF4-FFF2-40B4-BE49-F238E27FC236}">
              <a16:creationId xmlns:a16="http://schemas.microsoft.com/office/drawing/2014/main" id="{2874167A-B116-6C16-A814-7648CB261C24}"/>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D79F94F2-3F14-6D08-83CD-E514D7FDB23F}"/>
              </a:ext>
            </a:extLst>
          </p:cNvPr>
          <p:cNvSpPr txBox="1"/>
          <p:nvPr/>
        </p:nvSpPr>
        <p:spPr>
          <a:xfrm>
            <a:off x="4897711" y="3823820"/>
            <a:ext cx="12887759" cy="1319680"/>
          </a:xfrm>
          <a:prstGeom prst="rect">
            <a:avLst/>
          </a:prstGeom>
          <a:solidFill>
            <a:srgbClr val="8B1D4A"/>
          </a:solidFill>
        </p:spPr>
        <p:txBody>
          <a:bodyPr wrap="square" lIns="0" tIns="0" rIns="0" bIns="0" rtlCol="0" anchor="ctr" anchorCtr="0">
            <a:normAutofit/>
          </a:bodyPr>
          <a:lstStyle/>
          <a:p>
            <a:pPr algn="r"/>
            <a:r>
              <a:rPr lang="it-IT" sz="8000" spc="336" dirty="0">
                <a:solidFill>
                  <a:srgbClr val="FFFFFF"/>
                </a:solidFill>
                <a:latin typeface="Oswald" panose="00000500000000000000" pitchFamily="2" charset="0"/>
                <a:ea typeface="Prata"/>
                <a:cs typeface="Prata"/>
                <a:sym typeface="Prata"/>
              </a:rPr>
              <a:t>DESTINATION WEDDING</a:t>
            </a:r>
            <a:endParaRPr lang="it-IT" sz="8000" spc="336" noProof="0" dirty="0">
              <a:solidFill>
                <a:srgbClr val="FFFFFF"/>
              </a:solidFill>
              <a:latin typeface="Oswald" panose="00000500000000000000" pitchFamily="2" charset="0"/>
              <a:ea typeface="Prata"/>
              <a:cs typeface="Prata"/>
              <a:sym typeface="Prata"/>
            </a:endParaRPr>
          </a:p>
        </p:txBody>
      </p:sp>
      <p:pic>
        <p:nvPicPr>
          <p:cNvPr id="16" name="Immagine 15">
            <a:extLst>
              <a:ext uri="{FF2B5EF4-FFF2-40B4-BE49-F238E27FC236}">
                <a16:creationId xmlns:a16="http://schemas.microsoft.com/office/drawing/2014/main" id="{C2CC016B-C331-D48E-9C56-9B61C4C5BD7C}"/>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5193470" y="571500"/>
            <a:ext cx="2592000" cy="967140"/>
          </a:xfrm>
          <a:prstGeom prst="rect">
            <a:avLst/>
          </a:prstGeom>
        </p:spPr>
      </p:pic>
      <p:sp>
        <p:nvSpPr>
          <p:cNvPr id="7" name="TextBox 6">
            <a:extLst>
              <a:ext uri="{FF2B5EF4-FFF2-40B4-BE49-F238E27FC236}">
                <a16:creationId xmlns:a16="http://schemas.microsoft.com/office/drawing/2014/main" id="{5246F792-66FC-7158-08FE-B1DE99CAD8F4}"/>
              </a:ext>
            </a:extLst>
          </p:cNvPr>
          <p:cNvSpPr txBox="1"/>
          <p:nvPr/>
        </p:nvSpPr>
        <p:spPr>
          <a:xfrm>
            <a:off x="7088945" y="5433212"/>
            <a:ext cx="10696525" cy="948978"/>
          </a:xfrm>
          <a:prstGeom prst="rect">
            <a:avLst/>
          </a:prstGeom>
          <a:noFill/>
        </p:spPr>
        <p:txBody>
          <a:bodyPr wrap="square" lIns="0" tIns="0" rIns="0" bIns="0" rtlCol="0" anchor="ctr" anchorCtr="0">
            <a:noAutofit/>
          </a:bodyPr>
          <a:lstStyle/>
          <a:p>
            <a:pPr algn="r"/>
            <a:r>
              <a:rPr lang="it-IT" sz="8000" spc="336" dirty="0">
                <a:solidFill>
                  <a:srgbClr val="FFFFFF"/>
                </a:solidFill>
                <a:latin typeface="Oswald" panose="00000500000000000000" pitchFamily="2" charset="0"/>
                <a:ea typeface="Prata"/>
                <a:cs typeface="Prata"/>
                <a:sym typeface="Prata"/>
              </a:rPr>
              <a:t>L’ECCELLENZA TOSCANA</a:t>
            </a:r>
            <a:r>
              <a:rPr lang="it-IT" sz="8000" spc="336" noProof="0" dirty="0">
                <a:solidFill>
                  <a:schemeClr val="bg1"/>
                </a:solidFill>
                <a:latin typeface="Oswald" panose="00000500000000000000" pitchFamily="2" charset="0"/>
                <a:ea typeface="Prata"/>
                <a:cs typeface="Prata"/>
                <a:sym typeface="Prata"/>
              </a:rPr>
              <a:t> </a:t>
            </a:r>
          </a:p>
        </p:txBody>
      </p:sp>
      <p:sp>
        <p:nvSpPr>
          <p:cNvPr id="8" name="TextBox 6">
            <a:extLst>
              <a:ext uri="{FF2B5EF4-FFF2-40B4-BE49-F238E27FC236}">
                <a16:creationId xmlns:a16="http://schemas.microsoft.com/office/drawing/2014/main" id="{ECE5E3D8-DF37-8EA1-3ACA-58AF905C75AF}"/>
              </a:ext>
            </a:extLst>
          </p:cNvPr>
          <p:cNvSpPr txBox="1"/>
          <p:nvPr/>
        </p:nvSpPr>
        <p:spPr>
          <a:xfrm>
            <a:off x="7093634" y="6464140"/>
            <a:ext cx="10696525" cy="948978"/>
          </a:xfrm>
          <a:prstGeom prst="rect">
            <a:avLst/>
          </a:prstGeom>
        </p:spPr>
        <p:txBody>
          <a:bodyPr wrap="square" lIns="0" tIns="0" rIns="0" bIns="0" rtlCol="0" anchor="ctr" anchorCtr="0">
            <a:noAutofit/>
          </a:bodyPr>
          <a:lstStyle/>
          <a:p>
            <a:pPr algn="r"/>
            <a:r>
              <a:rPr lang="it-IT" sz="6600" spc="336" dirty="0">
                <a:solidFill>
                  <a:srgbClr val="8B1D4A"/>
                </a:solidFill>
                <a:latin typeface="Oswald" panose="00000500000000000000" pitchFamily="2" charset="0"/>
                <a:ea typeface="Prata"/>
                <a:cs typeface="Prata"/>
                <a:sym typeface="Prata"/>
              </a:rPr>
              <a:t>CHE CONQUISTA IL MONDO</a:t>
            </a:r>
            <a:endParaRPr lang="it-IT" sz="6600" spc="336" noProof="0" dirty="0">
              <a:solidFill>
                <a:srgbClr val="8B1D4A"/>
              </a:solidFill>
              <a:latin typeface="Oswald" panose="00000500000000000000" pitchFamily="2" charset="0"/>
              <a:ea typeface="Prata"/>
              <a:cs typeface="Prata"/>
              <a:sym typeface="Prata"/>
            </a:endParaRPr>
          </a:p>
        </p:txBody>
      </p:sp>
      <p:sp>
        <p:nvSpPr>
          <p:cNvPr id="9" name="Freeform 6">
            <a:extLst>
              <a:ext uri="{FF2B5EF4-FFF2-40B4-BE49-F238E27FC236}">
                <a16:creationId xmlns:a16="http://schemas.microsoft.com/office/drawing/2014/main" id="{A977F49A-DB3E-648F-2F0E-41169D2FA5D5}"/>
              </a:ext>
            </a:extLst>
          </p:cNvPr>
          <p:cNvSpPr>
            <a:spLocks noChangeAspect="1"/>
          </p:cNvSpPr>
          <p:nvPr/>
        </p:nvSpPr>
        <p:spPr>
          <a:xfrm>
            <a:off x="15589470" y="9105900"/>
            <a:ext cx="2196000" cy="820634"/>
          </a:xfrm>
          <a:custGeom>
            <a:avLst/>
            <a:gdLst/>
            <a:ahLst/>
            <a:cxnLst/>
            <a:rect l="l" t="t" r="r" b="b"/>
            <a:pathLst>
              <a:path w="1821810" h="680801">
                <a:moveTo>
                  <a:pt x="0" y="0"/>
                </a:moveTo>
                <a:lnTo>
                  <a:pt x="1821810" y="0"/>
                </a:lnTo>
                <a:lnTo>
                  <a:pt x="1821810" y="680801"/>
                </a:lnTo>
                <a:lnTo>
                  <a:pt x="0" y="680801"/>
                </a:lnTo>
                <a:lnTo>
                  <a:pt x="0" y="0"/>
                </a:lnTo>
                <a:close/>
              </a:path>
            </a:pathLst>
          </a:custGeom>
          <a:blipFill>
            <a:blip r:embed="rId3" cstate="screen">
              <a:extLst>
                <a:ext uri="{28A0092B-C50C-407E-A947-70E740481C1C}">
                  <a14:useLocalDpi xmlns:a14="http://schemas.microsoft.com/office/drawing/2010/main" val="0"/>
                </a:ext>
              </a:extLst>
            </a:blip>
            <a:stretch>
              <a:fillRect/>
            </a:stretch>
          </a:blipFill>
        </p:spPr>
        <p:txBody>
          <a:bodyPr/>
          <a:lstStyle/>
          <a:p>
            <a:endParaRPr lang="it-IT" noProof="0" dirty="0"/>
          </a:p>
        </p:txBody>
      </p:sp>
      <p:grpSp>
        <p:nvGrpSpPr>
          <p:cNvPr id="10" name="Group 11">
            <a:extLst>
              <a:ext uri="{FF2B5EF4-FFF2-40B4-BE49-F238E27FC236}">
                <a16:creationId xmlns:a16="http://schemas.microsoft.com/office/drawing/2014/main" id="{998603C9-DC34-9E38-A18A-4F71DDEBE9ED}"/>
              </a:ext>
            </a:extLst>
          </p:cNvPr>
          <p:cNvGrpSpPr/>
          <p:nvPr/>
        </p:nvGrpSpPr>
        <p:grpSpPr>
          <a:xfrm>
            <a:off x="15697200" y="7509345"/>
            <a:ext cx="2088268" cy="948978"/>
            <a:chOff x="0" y="0"/>
            <a:chExt cx="778582" cy="293256"/>
          </a:xfrm>
          <a:solidFill>
            <a:srgbClr val="8B1D4A"/>
          </a:solidFill>
        </p:grpSpPr>
        <p:sp>
          <p:nvSpPr>
            <p:cNvPr id="11" name="Freeform 12">
              <a:extLst>
                <a:ext uri="{FF2B5EF4-FFF2-40B4-BE49-F238E27FC236}">
                  <a16:creationId xmlns:a16="http://schemas.microsoft.com/office/drawing/2014/main" id="{E07BDE85-EE1A-198C-5B35-25B9F212EB4C}"/>
                </a:ext>
              </a:extLst>
            </p:cNvPr>
            <p:cNvSpPr/>
            <p:nvPr/>
          </p:nvSpPr>
          <p:spPr>
            <a:xfrm>
              <a:off x="0" y="0"/>
              <a:ext cx="778582" cy="293256"/>
            </a:xfrm>
            <a:custGeom>
              <a:avLst/>
              <a:gdLst/>
              <a:ahLst/>
              <a:cxnLst/>
              <a:rect l="l" t="t" r="r" b="b"/>
              <a:pathLst>
                <a:path w="778582" h="293256">
                  <a:moveTo>
                    <a:pt x="0" y="0"/>
                  </a:moveTo>
                  <a:lnTo>
                    <a:pt x="778582" y="0"/>
                  </a:lnTo>
                  <a:lnTo>
                    <a:pt x="778582" y="293256"/>
                  </a:lnTo>
                  <a:lnTo>
                    <a:pt x="0" y="293256"/>
                  </a:lnTo>
                  <a:close/>
                </a:path>
              </a:pathLst>
            </a:custGeom>
            <a:grpFill/>
          </p:spPr>
          <p:txBody>
            <a:bodyPr/>
            <a:lstStyle/>
            <a:p>
              <a:endParaRPr lang="it-IT" noProof="0" dirty="0"/>
            </a:p>
          </p:txBody>
        </p:sp>
        <p:sp>
          <p:nvSpPr>
            <p:cNvPr id="12" name="TextBox 13">
              <a:extLst>
                <a:ext uri="{FF2B5EF4-FFF2-40B4-BE49-F238E27FC236}">
                  <a16:creationId xmlns:a16="http://schemas.microsoft.com/office/drawing/2014/main" id="{F1E5F64A-891A-353B-878F-AF9F4FB3D9E5}"/>
                </a:ext>
              </a:extLst>
            </p:cNvPr>
            <p:cNvSpPr txBox="1"/>
            <p:nvPr/>
          </p:nvSpPr>
          <p:spPr>
            <a:xfrm>
              <a:off x="0" y="28575"/>
              <a:ext cx="778582" cy="264681"/>
            </a:xfrm>
            <a:prstGeom prst="rect">
              <a:avLst/>
            </a:prstGeom>
            <a:grpFill/>
          </p:spPr>
          <p:txBody>
            <a:bodyPr lIns="50800" tIns="50800" rIns="50800" bIns="50800" rtlCol="0" anchor="ctr"/>
            <a:lstStyle/>
            <a:p>
              <a:pPr algn="ctr">
                <a:lnSpc>
                  <a:spcPts val="2442"/>
                </a:lnSpc>
              </a:pPr>
              <a:endParaRPr lang="it-IT" noProof="0" dirty="0"/>
            </a:p>
          </p:txBody>
        </p:sp>
      </p:grpSp>
      <p:sp>
        <p:nvSpPr>
          <p:cNvPr id="13" name="TextBox 16">
            <a:extLst>
              <a:ext uri="{FF2B5EF4-FFF2-40B4-BE49-F238E27FC236}">
                <a16:creationId xmlns:a16="http://schemas.microsoft.com/office/drawing/2014/main" id="{E4390626-3895-419A-8CD7-4B790C0455D8}"/>
              </a:ext>
            </a:extLst>
          </p:cNvPr>
          <p:cNvSpPr txBox="1"/>
          <p:nvPr/>
        </p:nvSpPr>
        <p:spPr>
          <a:xfrm>
            <a:off x="15697200" y="7523584"/>
            <a:ext cx="2088270" cy="948978"/>
          </a:xfrm>
          <a:prstGeom prst="rect">
            <a:avLst/>
          </a:prstGeom>
        </p:spPr>
        <p:txBody>
          <a:bodyPr wrap="square" lIns="0" tIns="0" rIns="0" bIns="0" rtlCol="0" anchor="ctr" anchorCtr="0">
            <a:noAutofit/>
          </a:bodyPr>
          <a:lstStyle/>
          <a:p>
            <a:pPr algn="ctr">
              <a:spcBef>
                <a:spcPct val="0"/>
              </a:spcBef>
            </a:pPr>
            <a:r>
              <a:rPr lang="it-IT" sz="6600" noProof="0" dirty="0">
                <a:solidFill>
                  <a:schemeClr val="bg1"/>
                </a:solidFill>
                <a:latin typeface="Oswald"/>
                <a:ea typeface="Oswald"/>
                <a:cs typeface="Oswald"/>
                <a:sym typeface="Oswald"/>
              </a:rPr>
              <a:t>2025</a:t>
            </a:r>
          </a:p>
        </p:txBody>
      </p:sp>
      <p:pic>
        <p:nvPicPr>
          <p:cNvPr id="3" name="Immagine 2">
            <a:extLst>
              <a:ext uri="{FF2B5EF4-FFF2-40B4-BE49-F238E27FC236}">
                <a16:creationId xmlns:a16="http://schemas.microsoft.com/office/drawing/2014/main" id="{E0EEF524-2DE6-C02A-B9FA-962A25F96C97}"/>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a:xfrm>
            <a:off x="617062" y="126"/>
            <a:ext cx="3954938" cy="6408000"/>
          </a:xfrm>
          <a:prstGeom prst="rect">
            <a:avLst/>
          </a:prstGeom>
        </p:spPr>
      </p:pic>
      <p:pic>
        <p:nvPicPr>
          <p:cNvPr id="17" name="Immagine 16">
            <a:extLst>
              <a:ext uri="{FF2B5EF4-FFF2-40B4-BE49-F238E27FC236}">
                <a16:creationId xmlns:a16="http://schemas.microsoft.com/office/drawing/2014/main" id="{69019EEF-9F66-CA5F-60F3-4A321730858C}"/>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a:xfrm>
            <a:off x="4897711" y="-6207"/>
            <a:ext cx="6624000" cy="3733800"/>
          </a:xfrm>
          <a:prstGeom prst="rect">
            <a:avLst/>
          </a:prstGeom>
        </p:spPr>
      </p:pic>
      <p:pic>
        <p:nvPicPr>
          <p:cNvPr id="19" name="Immagine 18">
            <a:extLst>
              <a:ext uri="{FF2B5EF4-FFF2-40B4-BE49-F238E27FC236}">
                <a16:creationId xmlns:a16="http://schemas.microsoft.com/office/drawing/2014/main" id="{23F4EF85-91E9-3F55-BBAA-90DA699E6128}"/>
              </a:ext>
            </a:extLst>
          </p:cNvPr>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a:xfrm>
            <a:off x="1711" y="6802333"/>
            <a:ext cx="4896000" cy="3484541"/>
          </a:xfrm>
          <a:prstGeom prst="rect">
            <a:avLst/>
          </a:prstGeom>
        </p:spPr>
      </p:pic>
    </p:spTree>
    <p:extLst>
      <p:ext uri="{BB962C8B-B14F-4D97-AF65-F5344CB8AC3E}">
        <p14:creationId xmlns:p14="http://schemas.microsoft.com/office/powerpoint/2010/main" val="2893678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7285"/>
        </a:solidFill>
        <a:effectLst/>
      </p:bgPr>
    </p:bg>
    <p:spTree>
      <p:nvGrpSpPr>
        <p:cNvPr id="1" name="">
          <a:extLst>
            <a:ext uri="{FF2B5EF4-FFF2-40B4-BE49-F238E27FC236}">
              <a16:creationId xmlns:a16="http://schemas.microsoft.com/office/drawing/2014/main" id="{41ACB2D9-049E-4293-C7FB-61711E18040F}"/>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98D6ED8B-AFBC-350A-28CE-006DE93492D9}"/>
              </a:ext>
            </a:extLst>
          </p:cNvPr>
          <p:cNvGrpSpPr/>
          <p:nvPr/>
        </p:nvGrpSpPr>
        <p:grpSpPr>
          <a:xfrm>
            <a:off x="533400" y="647700"/>
            <a:ext cx="17221200" cy="8991600"/>
            <a:chOff x="0" y="0"/>
            <a:chExt cx="4274726" cy="2167467"/>
          </a:xfrm>
        </p:grpSpPr>
        <p:sp>
          <p:nvSpPr>
            <p:cNvPr id="4" name="Freeform 4">
              <a:extLst>
                <a:ext uri="{FF2B5EF4-FFF2-40B4-BE49-F238E27FC236}">
                  <a16:creationId xmlns:a16="http://schemas.microsoft.com/office/drawing/2014/main" id="{A54A9788-57E5-3B8D-9189-1F3C6221F2FE}"/>
                </a:ext>
              </a:extLst>
            </p:cNvPr>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p:spPr>
          <p:txBody>
            <a:bodyPr/>
            <a:lstStyle/>
            <a:p>
              <a:endParaRPr lang="it-IT" noProof="0" dirty="0"/>
            </a:p>
          </p:txBody>
        </p:sp>
        <p:sp>
          <p:nvSpPr>
            <p:cNvPr id="5" name="TextBox 5">
              <a:extLst>
                <a:ext uri="{FF2B5EF4-FFF2-40B4-BE49-F238E27FC236}">
                  <a16:creationId xmlns:a16="http://schemas.microsoft.com/office/drawing/2014/main" id="{55E6A6E3-ACD5-407A-1A64-93737A51DC36}"/>
                </a:ext>
              </a:extLst>
            </p:cNvPr>
            <p:cNvSpPr txBox="1"/>
            <p:nvPr/>
          </p:nvSpPr>
          <p:spPr>
            <a:xfrm>
              <a:off x="0" y="-47625"/>
              <a:ext cx="4274726" cy="2215092"/>
            </a:xfrm>
            <a:prstGeom prst="rect">
              <a:avLst/>
            </a:prstGeom>
          </p:spPr>
          <p:txBody>
            <a:bodyPr lIns="50800" tIns="50800" rIns="50800" bIns="50800" rtlCol="0" anchor="ctr"/>
            <a:lstStyle/>
            <a:p>
              <a:pPr algn="ctr">
                <a:lnSpc>
                  <a:spcPts val="3359"/>
                </a:lnSpc>
              </a:pPr>
              <a:endParaRPr lang="it-IT" noProof="0" dirty="0"/>
            </a:p>
          </p:txBody>
        </p:sp>
      </p:grpSp>
      <p:sp>
        <p:nvSpPr>
          <p:cNvPr id="6" name="TextBox 6">
            <a:extLst>
              <a:ext uri="{FF2B5EF4-FFF2-40B4-BE49-F238E27FC236}">
                <a16:creationId xmlns:a16="http://schemas.microsoft.com/office/drawing/2014/main" id="{74CF5739-7E33-1F6A-050C-DB219FAE6EBE}"/>
              </a:ext>
            </a:extLst>
          </p:cNvPr>
          <p:cNvSpPr txBox="1"/>
          <p:nvPr/>
        </p:nvSpPr>
        <p:spPr>
          <a:xfrm>
            <a:off x="4572000" y="1130570"/>
            <a:ext cx="12691788" cy="812530"/>
          </a:xfrm>
          <a:prstGeom prst="rect">
            <a:avLst/>
          </a:prstGeom>
          <a:solidFill>
            <a:srgbClr val="CC7285"/>
          </a:solidFill>
        </p:spPr>
        <p:txBody>
          <a:bodyPr wrap="square" lIns="0" tIns="0" rIns="0" bIns="0" rtlCol="0" anchor="ctr" anchorCtr="0">
            <a:noAutofit/>
          </a:bodyPr>
          <a:lstStyle/>
          <a:p>
            <a:pPr marL="0" lvl="0" indent="0" algn="ctr">
              <a:spcBef>
                <a:spcPct val="0"/>
              </a:spcBef>
            </a:pPr>
            <a:r>
              <a:rPr lang="it-IT" sz="3600" noProof="0" dirty="0">
                <a:solidFill>
                  <a:schemeClr val="bg1"/>
                </a:solidFill>
                <a:latin typeface="Oswald" panose="00000500000000000000" pitchFamily="2" charset="0"/>
                <a:ea typeface="Prata"/>
                <a:cs typeface="Prata"/>
                <a:sym typeface="Prata"/>
              </a:rPr>
              <a:t>DW 2025 in TOSCANA  - IL NUMERO MEDIO DI INVITATI ALLA CERIMONIA</a:t>
            </a:r>
          </a:p>
        </p:txBody>
      </p:sp>
      <p:sp>
        <p:nvSpPr>
          <p:cNvPr id="14" name="CasellaDiTesto 13">
            <a:extLst>
              <a:ext uri="{FF2B5EF4-FFF2-40B4-BE49-F238E27FC236}">
                <a16:creationId xmlns:a16="http://schemas.microsoft.com/office/drawing/2014/main" id="{D8CC9D5A-4B68-84DE-70D0-83E90A4A7437}"/>
              </a:ext>
            </a:extLst>
          </p:cNvPr>
          <p:cNvSpPr txBox="1"/>
          <p:nvPr/>
        </p:nvSpPr>
        <p:spPr>
          <a:xfrm>
            <a:off x="990600" y="2934101"/>
            <a:ext cx="16273188" cy="1825115"/>
          </a:xfrm>
          <a:prstGeom prst="rect">
            <a:avLst/>
          </a:prstGeom>
          <a:noFill/>
        </p:spPr>
        <p:txBody>
          <a:bodyPr wrap="square">
            <a:spAutoFit/>
          </a:bodyPr>
          <a:lstStyle/>
          <a:p>
            <a:pPr algn="just">
              <a:lnSpc>
                <a:spcPct val="120000"/>
              </a:lnSpc>
            </a:pPr>
            <a:r>
              <a:rPr lang="it-IT" sz="2400" noProof="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Nel 2025 le indicazioni per i matrimoni fino ad un massimo di 30 invitati sono diminuite di 4,7 punti percentuali, mentre la quota dei matrimoni con 31-50 invitati è aumentata di 6,8 punti. In calo di oltre 4 punti la quota delle celebrazioni con 51-100 partecipanti, a differenza delle “grandi feste” con 100 e più invitati che aumentano di circa 2 punti. </a:t>
            </a:r>
          </a:p>
        </p:txBody>
      </p:sp>
      <p:sp>
        <p:nvSpPr>
          <p:cNvPr id="15" name="CasellaDiTesto 14">
            <a:extLst>
              <a:ext uri="{FF2B5EF4-FFF2-40B4-BE49-F238E27FC236}">
                <a16:creationId xmlns:a16="http://schemas.microsoft.com/office/drawing/2014/main" id="{01166F0E-8542-35E9-2CEE-2B72AB78F2F8}"/>
              </a:ext>
            </a:extLst>
          </p:cNvPr>
          <p:cNvSpPr txBox="1"/>
          <p:nvPr/>
        </p:nvSpPr>
        <p:spPr>
          <a:xfrm>
            <a:off x="1066800" y="2011859"/>
            <a:ext cx="15847196" cy="769441"/>
          </a:xfrm>
          <a:prstGeom prst="rect">
            <a:avLst/>
          </a:prstGeom>
          <a:noFill/>
        </p:spPr>
        <p:txBody>
          <a:bodyPr wrap="square">
            <a:spAutoFit/>
          </a:bodyPr>
          <a:lstStyle/>
          <a:p>
            <a:pPr algn="ctr"/>
            <a:r>
              <a:rPr lang="it-IT" sz="4400" b="1" noProof="0" dirty="0">
                <a:solidFill>
                  <a:srgbClr val="CC7285"/>
                </a:solidFill>
                <a:latin typeface="Oswald" panose="00000500000000000000" pitchFamily="2" charset="0"/>
                <a:ea typeface="Open Sauce Bold"/>
                <a:cs typeface="Open Sauce Bold"/>
                <a:sym typeface="Open Sauce Bold"/>
              </a:rPr>
              <a:t>62 </a:t>
            </a:r>
            <a:r>
              <a:rPr lang="it-IT" sz="4400" b="1" dirty="0">
                <a:solidFill>
                  <a:srgbClr val="CC7285"/>
                </a:solidFill>
                <a:latin typeface="Oswald" panose="00000500000000000000" pitchFamily="2" charset="0"/>
                <a:ea typeface="Open Sauce Bold"/>
                <a:cs typeface="Open Sauce Bold"/>
                <a:sym typeface="Open Sauce Bold"/>
              </a:rPr>
              <a:t>il numero medio di invitati,</a:t>
            </a:r>
            <a:r>
              <a:rPr lang="it-IT" sz="4000" b="1" dirty="0">
                <a:solidFill>
                  <a:srgbClr val="CC7285"/>
                </a:solidFill>
                <a:latin typeface="Oswald" panose="00000500000000000000" pitchFamily="2" charset="0"/>
                <a:ea typeface="Open Sauce Bold"/>
                <a:cs typeface="Open Sauce Bold"/>
                <a:sym typeface="Open Sauce Bold"/>
              </a:rPr>
              <a:t> </a:t>
            </a:r>
            <a:r>
              <a:rPr lang="it-IT" sz="4000" dirty="0">
                <a:solidFill>
                  <a:schemeClr val="tx1">
                    <a:lumMod val="65000"/>
                    <a:lumOff val="35000"/>
                  </a:schemeClr>
                </a:solidFill>
                <a:latin typeface="Oswald" panose="00000500000000000000" pitchFamily="2" charset="0"/>
                <a:ea typeface="Open Sauce Bold"/>
                <a:cs typeface="Open Sauce Bold"/>
                <a:sym typeface="Open Sauce Bold"/>
              </a:rPr>
              <a:t>in aumento rispetto ai 57,9 del 2024</a:t>
            </a:r>
            <a:endParaRPr lang="it-IT" sz="4400" noProof="0" dirty="0">
              <a:solidFill>
                <a:schemeClr val="tx1">
                  <a:lumMod val="65000"/>
                  <a:lumOff val="35000"/>
                </a:schemeClr>
              </a:solidFill>
              <a:latin typeface="Oswald" panose="00000500000000000000" pitchFamily="2" charset="0"/>
              <a:ea typeface="Open Sauce Bold"/>
              <a:cs typeface="Open Sauce Bold"/>
              <a:sym typeface="Open Sauce Bold"/>
            </a:endParaRPr>
          </a:p>
        </p:txBody>
      </p:sp>
      <p:graphicFrame>
        <p:nvGraphicFramePr>
          <p:cNvPr id="16" name="Table 10">
            <a:extLst>
              <a:ext uri="{FF2B5EF4-FFF2-40B4-BE49-F238E27FC236}">
                <a16:creationId xmlns:a16="http://schemas.microsoft.com/office/drawing/2014/main" id="{24C3E1E8-D396-2A9B-7F33-72098FFE601C}"/>
              </a:ext>
            </a:extLst>
          </p:cNvPr>
          <p:cNvGraphicFramePr>
            <a:graphicFrameLocks noGrp="1"/>
          </p:cNvGraphicFramePr>
          <p:nvPr>
            <p:extLst>
              <p:ext uri="{D42A27DB-BD31-4B8C-83A1-F6EECF244321}">
                <p14:modId xmlns:p14="http://schemas.microsoft.com/office/powerpoint/2010/main" val="811784723"/>
              </p:ext>
            </p:extLst>
          </p:nvPr>
        </p:nvGraphicFramePr>
        <p:xfrm>
          <a:off x="5804084" y="5311715"/>
          <a:ext cx="6540315" cy="3132662"/>
        </p:xfrm>
        <a:graphic>
          <a:graphicData uri="http://schemas.openxmlformats.org/drawingml/2006/table">
            <a:tbl>
              <a:tblPr>
                <a:tableStyleId>{21E4AEA4-8DFA-4A89-87EB-49C32662AFE0}</a:tableStyleId>
              </a:tblPr>
              <a:tblGrid>
                <a:gridCol w="3832051">
                  <a:extLst>
                    <a:ext uri="{9D8B030D-6E8A-4147-A177-3AD203B41FA5}">
                      <a16:colId xmlns:a16="http://schemas.microsoft.com/office/drawing/2014/main" val="20000"/>
                    </a:ext>
                  </a:extLst>
                </a:gridCol>
                <a:gridCol w="2708264">
                  <a:extLst>
                    <a:ext uri="{9D8B030D-6E8A-4147-A177-3AD203B41FA5}">
                      <a16:colId xmlns:a16="http://schemas.microsoft.com/office/drawing/2014/main" val="20001"/>
                    </a:ext>
                  </a:extLst>
                </a:gridCol>
              </a:tblGrid>
              <a:tr h="536306">
                <a:tc gridSpan="2">
                  <a:txBody>
                    <a:bodyPr/>
                    <a:lstStyle/>
                    <a:p>
                      <a:pPr algn="ctr">
                        <a:lnSpc>
                          <a:spcPct val="100000"/>
                        </a:lnSpc>
                        <a:defRPr/>
                      </a:pPr>
                      <a:r>
                        <a:rPr lang="it-IT" sz="2400" b="1" noProof="0" dirty="0">
                          <a:solidFill>
                            <a:srgbClr val="CC7285"/>
                          </a:solidFill>
                          <a:latin typeface="Oswald" panose="00000500000000000000" pitchFamily="2" charset="0"/>
                          <a:sym typeface="Open Sauce Bold"/>
                        </a:rPr>
                        <a:t>Distribuzione % degli eventi per numero di invitati</a:t>
                      </a:r>
                      <a:endParaRPr lang="it-IT" sz="2400" b="1" noProof="0" dirty="0">
                        <a:solidFill>
                          <a:srgbClr val="CC7285"/>
                        </a:solidFill>
                        <a:latin typeface="Oswald" panose="00000500000000000000" pitchFamily="2" charset="0"/>
                      </a:endParaRPr>
                    </a:p>
                  </a:txBody>
                  <a:tcPr marL="48723" marR="48723" marT="48723" marB="48723" anchor="ctr"/>
                </a:tc>
                <a:tc hMerge="1">
                  <a:txBody>
                    <a:bodyPr/>
                    <a:lstStyle/>
                    <a:p>
                      <a:pPr algn="ctr">
                        <a:lnSpc>
                          <a:spcPts val="1828"/>
                        </a:lnSpc>
                        <a:defRPr/>
                      </a:pPr>
                      <a:r>
                        <a:rPr lang="en-US" sz="1693" b="1">
                          <a:solidFill>
                            <a:srgbClr val="FFFFFF"/>
                          </a:solidFill>
                          <a:latin typeface="Open Sauce Bold"/>
                          <a:ea typeface="Open Sauce Bold"/>
                          <a:cs typeface="Open Sauce Bold"/>
                          <a:sym typeface="Open Sauce Bold"/>
                        </a:rPr>
                        <a:t>La tipologia di rito nei matrimoni delle coppie straniere</a:t>
                      </a:r>
                      <a:endParaRPr lang="en-US" sz="1100"/>
                    </a:p>
                  </a:txBody>
                  <a:tcPr marL="48723" marR="48723" marT="48723" marB="48723"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66275"/>
                    </a:solidFill>
                  </a:tcPr>
                </a:tc>
                <a:extLst>
                  <a:ext uri="{0D108BD9-81ED-4DB2-BD59-A6C34878D82A}">
                    <a16:rowId xmlns:a16="http://schemas.microsoft.com/office/drawing/2014/main" val="10000"/>
                  </a:ext>
                </a:extLst>
              </a:tr>
              <a:tr h="201594">
                <a:tc>
                  <a:txBody>
                    <a:bodyPr/>
                    <a:lstStyle/>
                    <a:p>
                      <a:pPr algn="l">
                        <a:lnSpc>
                          <a:spcPct val="100000"/>
                        </a:lnSpc>
                        <a:defRPr/>
                      </a:pP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Val.%</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1"/>
                  </a:ext>
                </a:extLst>
              </a:tr>
              <a:tr h="419838">
                <a:tc>
                  <a:txBody>
                    <a:bodyPr/>
                    <a:lstStyle/>
                    <a:p>
                      <a:pPr algn="l">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Fino a 30 invitati</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6,5</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2"/>
                  </a:ext>
                </a:extLst>
              </a:tr>
              <a:tr h="419838">
                <a:tc>
                  <a:txBody>
                    <a:bodyPr/>
                    <a:lstStyle/>
                    <a:p>
                      <a:pPr algn="l">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Da 31 a 50 invitati</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39,6</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3"/>
                  </a:ext>
                </a:extLst>
              </a:tr>
              <a:tr h="419838">
                <a:tc>
                  <a:txBody>
                    <a:bodyPr/>
                    <a:lstStyle/>
                    <a:p>
                      <a:pPr algn="l">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Da 51 a 100 invitati</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51,6</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4"/>
                  </a:ext>
                </a:extLst>
              </a:tr>
              <a:tr h="419838">
                <a:tc>
                  <a:txBody>
                    <a:bodyPr/>
                    <a:lstStyle/>
                    <a:p>
                      <a:pPr algn="l">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Oltre 100 invitati</a:t>
                      </a: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2,3</a:t>
                      </a:r>
                    </a:p>
                  </a:txBody>
                  <a:tcPr marL="48723" marR="48723" marT="48723" marB="48723" anchor="ctr"/>
                </a:tc>
                <a:extLst>
                  <a:ext uri="{0D108BD9-81ED-4DB2-BD59-A6C34878D82A}">
                    <a16:rowId xmlns:a16="http://schemas.microsoft.com/office/drawing/2014/main" val="123788684"/>
                  </a:ext>
                </a:extLst>
              </a:tr>
              <a:tr h="419838">
                <a:tc>
                  <a:txBody>
                    <a:bodyPr/>
                    <a:lstStyle/>
                    <a:p>
                      <a:pPr algn="l">
                        <a:lnSpc>
                          <a:spcPct val="100000"/>
                        </a:lnSpc>
                        <a:defRPr/>
                      </a:pPr>
                      <a:r>
                        <a:rPr lang="it-IT" sz="22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Totale</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100</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5"/>
                  </a:ext>
                </a:extLst>
              </a:tr>
            </a:tbl>
          </a:graphicData>
        </a:graphic>
      </p:graphicFrame>
      <p:sp>
        <p:nvSpPr>
          <p:cNvPr id="18" name="AutoShape 13">
            <a:extLst>
              <a:ext uri="{FF2B5EF4-FFF2-40B4-BE49-F238E27FC236}">
                <a16:creationId xmlns:a16="http://schemas.microsoft.com/office/drawing/2014/main" id="{241E189E-DD24-CDC0-DF82-944403B5B862}"/>
              </a:ext>
            </a:extLst>
          </p:cNvPr>
          <p:cNvSpPr/>
          <p:nvPr/>
        </p:nvSpPr>
        <p:spPr>
          <a:xfrm>
            <a:off x="15015029" y="9309098"/>
            <a:ext cx="1905000" cy="0"/>
          </a:xfrm>
          <a:prstGeom prst="line">
            <a:avLst/>
          </a:prstGeom>
          <a:ln w="19050" cap="flat">
            <a:solidFill>
              <a:schemeClr val="tx1">
                <a:lumMod val="65000"/>
                <a:lumOff val="35000"/>
              </a:schemeClr>
            </a:solidFill>
            <a:prstDash val="solid"/>
            <a:headEnd type="diamond" w="lg" len="lg"/>
            <a:tailEnd type="diamond" w="lg" len="lg"/>
          </a:ln>
        </p:spPr>
        <p:txBody>
          <a:bodyPr/>
          <a:lstStyle/>
          <a:p>
            <a:endParaRPr lang="it-IT" noProof="0" dirty="0"/>
          </a:p>
        </p:txBody>
      </p:sp>
      <p:sp>
        <p:nvSpPr>
          <p:cNvPr id="19" name="CasellaDiTesto 18">
            <a:extLst>
              <a:ext uri="{FF2B5EF4-FFF2-40B4-BE49-F238E27FC236}">
                <a16:creationId xmlns:a16="http://schemas.microsoft.com/office/drawing/2014/main" id="{FF866F7A-845D-4E21-5617-DC658E698CA4}"/>
              </a:ext>
            </a:extLst>
          </p:cNvPr>
          <p:cNvSpPr txBox="1"/>
          <p:nvPr/>
        </p:nvSpPr>
        <p:spPr>
          <a:xfrm>
            <a:off x="16992600" y="9105900"/>
            <a:ext cx="533400" cy="369332"/>
          </a:xfrm>
          <a:prstGeom prst="rect">
            <a:avLst/>
          </a:prstGeom>
          <a:noFill/>
        </p:spPr>
        <p:txBody>
          <a:bodyPr wrap="square">
            <a:spAutoFit/>
          </a:bodyPr>
          <a:lstStyle/>
          <a:p>
            <a:pPr algn="ctr"/>
            <a:r>
              <a:rPr lang="it-IT" sz="18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10</a:t>
            </a:r>
            <a:endParaRPr lang="it-IT" noProof="0" dirty="0">
              <a:solidFill>
                <a:schemeClr val="tx1">
                  <a:lumMod val="65000"/>
                  <a:lumOff val="35000"/>
                </a:schemeClr>
              </a:solidFill>
            </a:endParaRPr>
          </a:p>
        </p:txBody>
      </p:sp>
    </p:spTree>
    <p:extLst>
      <p:ext uri="{BB962C8B-B14F-4D97-AF65-F5344CB8AC3E}">
        <p14:creationId xmlns:p14="http://schemas.microsoft.com/office/powerpoint/2010/main" val="1303814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7285"/>
        </a:solidFill>
        <a:effectLst/>
      </p:bgPr>
    </p:bg>
    <p:spTree>
      <p:nvGrpSpPr>
        <p:cNvPr id="1" name="">
          <a:extLst>
            <a:ext uri="{FF2B5EF4-FFF2-40B4-BE49-F238E27FC236}">
              <a16:creationId xmlns:a16="http://schemas.microsoft.com/office/drawing/2014/main" id="{E8017872-0B94-9C09-603B-45AF26F7EC0D}"/>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99A3C29F-A60F-7124-6358-60071DACB895}"/>
              </a:ext>
            </a:extLst>
          </p:cNvPr>
          <p:cNvGrpSpPr/>
          <p:nvPr/>
        </p:nvGrpSpPr>
        <p:grpSpPr>
          <a:xfrm>
            <a:off x="533400" y="647700"/>
            <a:ext cx="17221200" cy="8991600"/>
            <a:chOff x="0" y="0"/>
            <a:chExt cx="4274726" cy="2167467"/>
          </a:xfrm>
        </p:grpSpPr>
        <p:sp>
          <p:nvSpPr>
            <p:cNvPr id="4" name="Freeform 4">
              <a:extLst>
                <a:ext uri="{FF2B5EF4-FFF2-40B4-BE49-F238E27FC236}">
                  <a16:creationId xmlns:a16="http://schemas.microsoft.com/office/drawing/2014/main" id="{037C2E33-A774-6DAA-5DA4-B296F0ECB944}"/>
                </a:ext>
              </a:extLst>
            </p:cNvPr>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p:spPr>
          <p:txBody>
            <a:bodyPr/>
            <a:lstStyle/>
            <a:p>
              <a:endParaRPr lang="it-IT" noProof="0" dirty="0"/>
            </a:p>
          </p:txBody>
        </p:sp>
        <p:sp>
          <p:nvSpPr>
            <p:cNvPr id="5" name="TextBox 5">
              <a:extLst>
                <a:ext uri="{FF2B5EF4-FFF2-40B4-BE49-F238E27FC236}">
                  <a16:creationId xmlns:a16="http://schemas.microsoft.com/office/drawing/2014/main" id="{212648A0-D60C-699D-559E-1EE231694E6F}"/>
                </a:ext>
              </a:extLst>
            </p:cNvPr>
            <p:cNvSpPr txBox="1"/>
            <p:nvPr/>
          </p:nvSpPr>
          <p:spPr>
            <a:xfrm>
              <a:off x="0" y="-47625"/>
              <a:ext cx="4274726" cy="2215092"/>
            </a:xfrm>
            <a:prstGeom prst="rect">
              <a:avLst/>
            </a:prstGeom>
          </p:spPr>
          <p:txBody>
            <a:bodyPr lIns="50800" tIns="50800" rIns="50800" bIns="50800" rtlCol="0" anchor="ctr"/>
            <a:lstStyle/>
            <a:p>
              <a:pPr algn="ctr">
                <a:lnSpc>
                  <a:spcPts val="3359"/>
                </a:lnSpc>
              </a:pPr>
              <a:endParaRPr lang="it-IT" noProof="0" dirty="0"/>
            </a:p>
          </p:txBody>
        </p:sp>
      </p:grpSp>
      <p:sp>
        <p:nvSpPr>
          <p:cNvPr id="6" name="TextBox 6">
            <a:extLst>
              <a:ext uri="{FF2B5EF4-FFF2-40B4-BE49-F238E27FC236}">
                <a16:creationId xmlns:a16="http://schemas.microsoft.com/office/drawing/2014/main" id="{133B106C-E2B2-94E8-24B2-29D2709D683D}"/>
              </a:ext>
            </a:extLst>
          </p:cNvPr>
          <p:cNvSpPr txBox="1"/>
          <p:nvPr/>
        </p:nvSpPr>
        <p:spPr>
          <a:xfrm>
            <a:off x="7543800" y="1066939"/>
            <a:ext cx="9719987" cy="812530"/>
          </a:xfrm>
          <a:prstGeom prst="rect">
            <a:avLst/>
          </a:prstGeom>
          <a:solidFill>
            <a:srgbClr val="CC7285"/>
          </a:solidFill>
        </p:spPr>
        <p:txBody>
          <a:bodyPr wrap="square" lIns="0" tIns="0" rIns="0" bIns="0" rtlCol="0" anchor="ctr" anchorCtr="0">
            <a:noAutofit/>
          </a:bodyPr>
          <a:lstStyle/>
          <a:p>
            <a:pPr marL="0" lvl="0" indent="0" algn="ctr">
              <a:spcBef>
                <a:spcPct val="0"/>
              </a:spcBef>
            </a:pPr>
            <a:r>
              <a:rPr lang="it-IT" sz="3600" noProof="0" dirty="0">
                <a:solidFill>
                  <a:schemeClr val="bg1"/>
                </a:solidFill>
                <a:latin typeface="Oswald" panose="00000500000000000000" pitchFamily="2" charset="0"/>
                <a:ea typeface="Prata"/>
                <a:cs typeface="Prata"/>
                <a:sym typeface="Prata"/>
              </a:rPr>
              <a:t>DW 2025 in TOSCANA  - IL BUDGET MEDIO DEGLI EVENTI</a:t>
            </a:r>
          </a:p>
        </p:txBody>
      </p:sp>
      <p:sp>
        <p:nvSpPr>
          <p:cNvPr id="14" name="CasellaDiTesto 13">
            <a:extLst>
              <a:ext uri="{FF2B5EF4-FFF2-40B4-BE49-F238E27FC236}">
                <a16:creationId xmlns:a16="http://schemas.microsoft.com/office/drawing/2014/main" id="{BAC0CEC9-1D2C-7C1D-13E5-4F5CA2EBCD57}"/>
              </a:ext>
            </a:extLst>
          </p:cNvPr>
          <p:cNvSpPr txBox="1"/>
          <p:nvPr/>
        </p:nvSpPr>
        <p:spPr>
          <a:xfrm>
            <a:off x="990600" y="1866900"/>
            <a:ext cx="16273187" cy="1274451"/>
          </a:xfrm>
          <a:prstGeom prst="rect">
            <a:avLst/>
          </a:prstGeom>
          <a:noFill/>
        </p:spPr>
        <p:txBody>
          <a:bodyPr wrap="square">
            <a:spAutoFit/>
          </a:bodyPr>
          <a:lstStyle/>
          <a:p>
            <a:pPr algn="just">
              <a:lnSpc>
                <a:spcPct val="120000"/>
              </a:lnSpc>
            </a:pPr>
            <a:r>
              <a:rPr lang="it-IT" sz="2200" noProof="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Inflazione e aumento del numero medio di invitati, parzialmente controbilanciati da una stabilità della permanenza media nella località della cerimonia, spingono la spesa media dell’evento al </a:t>
            </a:r>
            <a:r>
              <a:rPr lang="it-IT" sz="2200" b="1" noProof="0" dirty="0">
                <a:solidFill>
                  <a:srgbClr val="CC7285"/>
                </a:solidFill>
                <a:latin typeface="Open Sauce" panose="020B0604020202020204" charset="0"/>
                <a:ea typeface="Calibri" panose="020F0502020204030204" pitchFamily="34" charset="0"/>
                <a:cs typeface="Times New Roman" panose="02020603050405020304" pitchFamily="18" charset="0"/>
              </a:rPr>
              <a:t>+8,8% </a:t>
            </a:r>
            <a:r>
              <a:rPr lang="it-IT" sz="2200" dirty="0">
                <a:solidFill>
                  <a:schemeClr val="tx1">
                    <a:lumMod val="65000"/>
                    <a:lumOff val="35000"/>
                  </a:schemeClr>
                </a:solidFill>
                <a:latin typeface="Open Sauce" panose="020B0604020202020204" charset="0"/>
                <a:cs typeface="Times New Roman" panose="02020603050405020304" pitchFamily="18" charset="0"/>
              </a:rPr>
              <a:t>attestandosi</a:t>
            </a:r>
            <a:r>
              <a:rPr lang="it-IT" sz="2200" noProof="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 </a:t>
            </a:r>
            <a:r>
              <a:rPr lang="it-IT" sz="2200" b="1" noProof="0" dirty="0">
                <a:solidFill>
                  <a:srgbClr val="CC7285"/>
                </a:solidFill>
                <a:latin typeface="Open Sauce" panose="020B0604020202020204" charset="0"/>
                <a:ea typeface="Calibri" panose="020F0502020204030204" pitchFamily="34" charset="0"/>
                <a:cs typeface="Times New Roman" panose="02020603050405020304" pitchFamily="18" charset="0"/>
              </a:rPr>
              <a:t>a circa 74.700 euro.</a:t>
            </a:r>
            <a:r>
              <a:rPr lang="it-IT" sz="2200" noProof="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 </a:t>
            </a:r>
            <a:r>
              <a:rPr lang="it-IT" sz="220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Sono</a:t>
            </a:r>
            <a:r>
              <a:rPr lang="it-IT" sz="2200" noProof="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 diminuiti gli eventi compresi nelle prime fasce di spesa fino a 80mila euro, a vantaggio di quelle superiori.</a:t>
            </a:r>
          </a:p>
        </p:txBody>
      </p:sp>
      <p:graphicFrame>
        <p:nvGraphicFramePr>
          <p:cNvPr id="16" name="Table 10">
            <a:extLst>
              <a:ext uri="{FF2B5EF4-FFF2-40B4-BE49-F238E27FC236}">
                <a16:creationId xmlns:a16="http://schemas.microsoft.com/office/drawing/2014/main" id="{E38EB7DF-DD33-EFDC-3703-1B650B202E98}"/>
              </a:ext>
            </a:extLst>
          </p:cNvPr>
          <p:cNvGraphicFramePr>
            <a:graphicFrameLocks noGrp="1"/>
          </p:cNvGraphicFramePr>
          <p:nvPr>
            <p:extLst>
              <p:ext uri="{D42A27DB-BD31-4B8C-83A1-F6EECF244321}">
                <p14:modId xmlns:p14="http://schemas.microsoft.com/office/powerpoint/2010/main" val="2463439863"/>
              </p:ext>
            </p:extLst>
          </p:nvPr>
        </p:nvGraphicFramePr>
        <p:xfrm>
          <a:off x="5917848" y="4862048"/>
          <a:ext cx="6485945" cy="4465551"/>
        </p:xfrm>
        <a:graphic>
          <a:graphicData uri="http://schemas.openxmlformats.org/drawingml/2006/table">
            <a:tbl>
              <a:tblPr>
                <a:tableStyleId>{21E4AEA4-8DFA-4A89-87EB-49C32662AFE0}</a:tableStyleId>
              </a:tblPr>
              <a:tblGrid>
                <a:gridCol w="4191000">
                  <a:extLst>
                    <a:ext uri="{9D8B030D-6E8A-4147-A177-3AD203B41FA5}">
                      <a16:colId xmlns:a16="http://schemas.microsoft.com/office/drawing/2014/main" val="20000"/>
                    </a:ext>
                  </a:extLst>
                </a:gridCol>
                <a:gridCol w="2294945">
                  <a:extLst>
                    <a:ext uri="{9D8B030D-6E8A-4147-A177-3AD203B41FA5}">
                      <a16:colId xmlns:a16="http://schemas.microsoft.com/office/drawing/2014/main" val="20001"/>
                    </a:ext>
                  </a:extLst>
                </a:gridCol>
              </a:tblGrid>
              <a:tr h="444705">
                <a:tc gridSpan="2">
                  <a:txBody>
                    <a:bodyPr/>
                    <a:lstStyle/>
                    <a:p>
                      <a:pPr algn="ctr">
                        <a:lnSpc>
                          <a:spcPct val="100000"/>
                        </a:lnSpc>
                        <a:defRPr/>
                      </a:pPr>
                      <a:r>
                        <a:rPr lang="it-IT" sz="2400" b="1" noProof="0" dirty="0">
                          <a:solidFill>
                            <a:srgbClr val="CC7285"/>
                          </a:solidFill>
                          <a:latin typeface="Oswald" panose="00000500000000000000" pitchFamily="2" charset="0"/>
                          <a:sym typeface="Open Sauce Bold"/>
                        </a:rPr>
                        <a:t>Budget medio impiegato per evento</a:t>
                      </a:r>
                      <a:endParaRPr lang="it-IT" sz="2400" b="1" noProof="0" dirty="0">
                        <a:solidFill>
                          <a:srgbClr val="CC7285"/>
                        </a:solidFill>
                        <a:latin typeface="Oswald" panose="00000500000000000000" pitchFamily="2" charset="0"/>
                      </a:endParaRPr>
                    </a:p>
                  </a:txBody>
                  <a:tcPr marL="48723" marR="48723" marT="48723" marB="48723" anchor="ctr"/>
                </a:tc>
                <a:tc hMerge="1">
                  <a:txBody>
                    <a:bodyPr/>
                    <a:lstStyle/>
                    <a:p>
                      <a:pPr algn="ctr">
                        <a:lnSpc>
                          <a:spcPts val="1828"/>
                        </a:lnSpc>
                        <a:defRPr/>
                      </a:pPr>
                      <a:r>
                        <a:rPr lang="en-US" sz="1693" b="1">
                          <a:solidFill>
                            <a:srgbClr val="FFFFFF"/>
                          </a:solidFill>
                          <a:latin typeface="Open Sauce Bold"/>
                          <a:ea typeface="Open Sauce Bold"/>
                          <a:cs typeface="Open Sauce Bold"/>
                          <a:sym typeface="Open Sauce Bold"/>
                        </a:rPr>
                        <a:t>La tipologia di rito nei matrimoni delle coppie straniere</a:t>
                      </a:r>
                      <a:endParaRPr lang="en-US" sz="1100"/>
                    </a:p>
                  </a:txBody>
                  <a:tcPr marL="48723" marR="48723" marT="48723" marB="48723"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66275"/>
                    </a:solidFill>
                  </a:tcPr>
                </a:tc>
                <a:extLst>
                  <a:ext uri="{0D108BD9-81ED-4DB2-BD59-A6C34878D82A}">
                    <a16:rowId xmlns:a16="http://schemas.microsoft.com/office/drawing/2014/main" val="10000"/>
                  </a:ext>
                </a:extLst>
              </a:tr>
              <a:tr h="444705">
                <a:tc>
                  <a:txBody>
                    <a:bodyPr/>
                    <a:lstStyle/>
                    <a:p>
                      <a:pPr algn="l">
                        <a:lnSpc>
                          <a:spcPct val="100000"/>
                        </a:lnSpc>
                        <a:defRPr/>
                      </a:pP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Val.%</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1"/>
                  </a:ext>
                </a:extLst>
              </a:tr>
              <a:tr h="444705">
                <a:tc>
                  <a:txBody>
                    <a:bodyPr/>
                    <a:lstStyle/>
                    <a:p>
                      <a:pPr algn="l">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Fino a 10.000 Euro</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0,7</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2"/>
                  </a:ext>
                </a:extLst>
              </a:tr>
              <a:tr h="444705">
                <a:tc>
                  <a:txBody>
                    <a:bodyPr/>
                    <a:lstStyle/>
                    <a:p>
                      <a:pPr algn="l">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Da 10.000 a 25.000 Euro</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4,6</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3"/>
                  </a:ext>
                </a:extLst>
              </a:tr>
              <a:tr h="444705">
                <a:tc>
                  <a:txBody>
                    <a:bodyPr/>
                    <a:lstStyle/>
                    <a:p>
                      <a:pPr algn="l">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Da 25.000 a 50.000 Euro</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31,4</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4"/>
                  </a:ext>
                </a:extLst>
              </a:tr>
              <a:tr h="444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Da 50.000 a 80.000 Euro</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32,3</a:t>
                      </a:r>
                    </a:p>
                  </a:txBody>
                  <a:tcPr marL="48723" marR="48723" marT="48723" marB="48723" anchor="ctr"/>
                </a:tc>
                <a:extLst>
                  <a:ext uri="{0D108BD9-81ED-4DB2-BD59-A6C34878D82A}">
                    <a16:rowId xmlns:a16="http://schemas.microsoft.com/office/drawing/2014/main" val="2747306701"/>
                  </a:ext>
                </a:extLst>
              </a:tr>
              <a:tr h="444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Da 80.000 a 120.000 Euro</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18,3</a:t>
                      </a:r>
                    </a:p>
                  </a:txBody>
                  <a:tcPr marL="48723" marR="48723" marT="48723" marB="48723" anchor="ctr"/>
                </a:tc>
                <a:extLst>
                  <a:ext uri="{0D108BD9-81ED-4DB2-BD59-A6C34878D82A}">
                    <a16:rowId xmlns:a16="http://schemas.microsoft.com/office/drawing/2014/main" val="3524213675"/>
                  </a:ext>
                </a:extLst>
              </a:tr>
              <a:tr h="444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Da 120.000 a 200.000 Euro</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10,0</a:t>
                      </a:r>
                    </a:p>
                  </a:txBody>
                  <a:tcPr marL="48723" marR="48723" marT="48723" marB="48723" anchor="ctr"/>
                </a:tc>
                <a:extLst>
                  <a:ext uri="{0D108BD9-81ED-4DB2-BD59-A6C34878D82A}">
                    <a16:rowId xmlns:a16="http://schemas.microsoft.com/office/drawing/2014/main" val="1785041261"/>
                  </a:ext>
                </a:extLst>
              </a:tr>
              <a:tr h="444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Da 200.000 a 500.000 Euro</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2,7</a:t>
                      </a:r>
                    </a:p>
                  </a:txBody>
                  <a:tcPr marL="48723" marR="48723" marT="48723" marB="48723" anchor="ctr"/>
                </a:tc>
                <a:extLst>
                  <a:ext uri="{0D108BD9-81ED-4DB2-BD59-A6C34878D82A}">
                    <a16:rowId xmlns:a16="http://schemas.microsoft.com/office/drawing/2014/main" val="3845354066"/>
                  </a:ext>
                </a:extLst>
              </a:tr>
              <a:tr h="444705">
                <a:tc>
                  <a:txBody>
                    <a:bodyPr/>
                    <a:lstStyle/>
                    <a:p>
                      <a:pPr algn="l">
                        <a:lnSpc>
                          <a:spcPct val="100000"/>
                        </a:lnSpc>
                        <a:defRPr/>
                      </a:pPr>
                      <a:r>
                        <a:rPr lang="it-IT" sz="22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Totale</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100</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5"/>
                  </a:ext>
                </a:extLst>
              </a:tr>
            </a:tbl>
          </a:graphicData>
        </a:graphic>
      </p:graphicFrame>
      <p:sp>
        <p:nvSpPr>
          <p:cNvPr id="17" name="CasellaDiTesto 16">
            <a:extLst>
              <a:ext uri="{FF2B5EF4-FFF2-40B4-BE49-F238E27FC236}">
                <a16:creationId xmlns:a16="http://schemas.microsoft.com/office/drawing/2014/main" id="{C3C8F116-E4E3-2791-6C15-64890C4DDEA0}"/>
              </a:ext>
            </a:extLst>
          </p:cNvPr>
          <p:cNvSpPr txBox="1"/>
          <p:nvPr/>
        </p:nvSpPr>
        <p:spPr>
          <a:xfrm>
            <a:off x="943324" y="3491700"/>
            <a:ext cx="16273187" cy="1323439"/>
          </a:xfrm>
          <a:prstGeom prst="rect">
            <a:avLst/>
          </a:prstGeom>
          <a:noFill/>
        </p:spPr>
        <p:txBody>
          <a:bodyPr wrap="square">
            <a:spAutoFit/>
          </a:bodyPr>
          <a:lstStyle/>
          <a:p>
            <a:pPr algn="ctr"/>
            <a:r>
              <a:rPr lang="it-IT" sz="4000" b="1" noProof="0" dirty="0">
                <a:solidFill>
                  <a:srgbClr val="CC7285"/>
                </a:solidFill>
                <a:latin typeface="Oswald" panose="00000500000000000000" pitchFamily="2" charset="0"/>
                <a:ea typeface="Open Sauce Bold"/>
                <a:cs typeface="Open Sauce Bold"/>
                <a:sym typeface="Open Sauce Bold"/>
              </a:rPr>
              <a:t>Circa i</a:t>
            </a:r>
            <a:r>
              <a:rPr lang="it-IT" sz="4000" b="1" dirty="0">
                <a:solidFill>
                  <a:srgbClr val="CC7285"/>
                </a:solidFill>
                <a:latin typeface="Oswald" panose="00000500000000000000" pitchFamily="2" charset="0"/>
                <a:ea typeface="Open Sauce Bold"/>
                <a:cs typeface="Open Sauce Bold"/>
                <a:sym typeface="Open Sauce Bold"/>
              </a:rPr>
              <a:t>l 58% del budget</a:t>
            </a:r>
            <a:r>
              <a:rPr lang="it-IT" sz="4000" b="1" noProof="0" dirty="0">
                <a:solidFill>
                  <a:srgbClr val="CC7285"/>
                </a:solidFill>
                <a:latin typeface="Oswald" panose="00000500000000000000" pitchFamily="2" charset="0"/>
                <a:ea typeface="Open Sauce Bold"/>
                <a:cs typeface="Open Sauce Bold"/>
                <a:sym typeface="Open Sauce Bold"/>
              </a:rPr>
              <a:t> </a:t>
            </a:r>
            <a:r>
              <a:rPr lang="it-IT" sz="4000" noProof="0" dirty="0">
                <a:solidFill>
                  <a:schemeClr val="tx1">
                    <a:lumMod val="65000"/>
                    <a:lumOff val="35000"/>
                  </a:schemeClr>
                </a:solidFill>
                <a:latin typeface="Oswald" panose="00000500000000000000" pitchFamily="2" charset="0"/>
                <a:ea typeface="Open Sauce Bold"/>
                <a:cs typeface="Open Sauce Bold"/>
                <a:sym typeface="Open Sauce Bold"/>
              </a:rPr>
              <a:t>è stato impiegato per</a:t>
            </a:r>
            <a:r>
              <a:rPr lang="it-IT" sz="4000" b="1" noProof="0" dirty="0">
                <a:solidFill>
                  <a:srgbClr val="CC7285"/>
                </a:solidFill>
                <a:latin typeface="Oswald" panose="00000500000000000000" pitchFamily="2" charset="0"/>
                <a:ea typeface="Open Sauce Bold"/>
                <a:cs typeface="Open Sauce Bold"/>
                <a:sym typeface="Open Sauce Bold"/>
              </a:rPr>
              <a:t> location e catering</a:t>
            </a:r>
            <a:r>
              <a:rPr lang="it-IT" sz="3600" b="1" noProof="0" dirty="0">
                <a:solidFill>
                  <a:srgbClr val="CC7285"/>
                </a:solidFill>
                <a:latin typeface="Oswald" panose="00000500000000000000" pitchFamily="2" charset="0"/>
                <a:ea typeface="Open Sauce Bold"/>
                <a:cs typeface="Open Sauce Bold"/>
                <a:sym typeface="Open Sauce Bold"/>
              </a:rPr>
              <a:t>.</a:t>
            </a:r>
            <a:r>
              <a:rPr lang="it-IT" sz="4000" noProof="0" dirty="0">
                <a:solidFill>
                  <a:schemeClr val="tx1">
                    <a:lumMod val="65000"/>
                    <a:lumOff val="35000"/>
                  </a:schemeClr>
                </a:solidFill>
                <a:latin typeface="Oswald" panose="00000500000000000000" pitchFamily="2" charset="0"/>
                <a:ea typeface="Open Sauce Bold"/>
                <a:cs typeface="Open Sauce Bold"/>
                <a:sym typeface="Open Sauce Bold"/>
              </a:rPr>
              <a:t> </a:t>
            </a:r>
          </a:p>
          <a:p>
            <a:pPr algn="ctr"/>
            <a:r>
              <a:rPr lang="it-IT" sz="4000" noProof="0" dirty="0">
                <a:solidFill>
                  <a:schemeClr val="tx1">
                    <a:lumMod val="65000"/>
                    <a:lumOff val="35000"/>
                  </a:schemeClr>
                </a:solidFill>
                <a:latin typeface="Oswald" panose="00000500000000000000" pitchFamily="2" charset="0"/>
                <a:ea typeface="Open Sauce Bold"/>
                <a:cs typeface="Open Sauce Bold"/>
                <a:sym typeface="Open Sauce Bold"/>
              </a:rPr>
              <a:t>La rimanente quota ha coperto le spese per </a:t>
            </a:r>
            <a:r>
              <a:rPr lang="it-IT" sz="4000" dirty="0">
                <a:solidFill>
                  <a:schemeClr val="tx1">
                    <a:lumMod val="65000"/>
                    <a:lumOff val="35000"/>
                  </a:schemeClr>
                </a:solidFill>
                <a:latin typeface="Oswald" panose="00000500000000000000" pitchFamily="2" charset="0"/>
                <a:ea typeface="Open Sauce Bold"/>
                <a:cs typeface="Open Sauce Bold"/>
                <a:sym typeface="Open Sauce Bold"/>
              </a:rPr>
              <a:t>gli «altri servizi» e l’ospitalità.</a:t>
            </a:r>
            <a:endParaRPr lang="it-IT" sz="4400" noProof="0" dirty="0">
              <a:solidFill>
                <a:schemeClr val="tx1">
                  <a:lumMod val="65000"/>
                  <a:lumOff val="35000"/>
                </a:schemeClr>
              </a:solidFill>
              <a:latin typeface="Oswald" panose="00000500000000000000" pitchFamily="2" charset="0"/>
            </a:endParaRPr>
          </a:p>
        </p:txBody>
      </p:sp>
      <p:sp>
        <p:nvSpPr>
          <p:cNvPr id="18" name="AutoShape 13">
            <a:extLst>
              <a:ext uri="{FF2B5EF4-FFF2-40B4-BE49-F238E27FC236}">
                <a16:creationId xmlns:a16="http://schemas.microsoft.com/office/drawing/2014/main" id="{16379DD1-CFD5-7EFD-CF6A-0C7436E052D1}"/>
              </a:ext>
            </a:extLst>
          </p:cNvPr>
          <p:cNvSpPr/>
          <p:nvPr/>
        </p:nvSpPr>
        <p:spPr>
          <a:xfrm>
            <a:off x="15015029" y="9309098"/>
            <a:ext cx="1905000" cy="0"/>
          </a:xfrm>
          <a:prstGeom prst="line">
            <a:avLst/>
          </a:prstGeom>
          <a:ln w="19050" cap="flat">
            <a:solidFill>
              <a:schemeClr val="tx1">
                <a:lumMod val="65000"/>
                <a:lumOff val="35000"/>
              </a:schemeClr>
            </a:solidFill>
            <a:prstDash val="solid"/>
            <a:headEnd type="diamond" w="lg" len="lg"/>
            <a:tailEnd type="diamond" w="lg" len="lg"/>
          </a:ln>
        </p:spPr>
        <p:txBody>
          <a:bodyPr/>
          <a:lstStyle/>
          <a:p>
            <a:endParaRPr lang="it-IT" noProof="0" dirty="0"/>
          </a:p>
        </p:txBody>
      </p:sp>
      <p:sp>
        <p:nvSpPr>
          <p:cNvPr id="19" name="CasellaDiTesto 18">
            <a:extLst>
              <a:ext uri="{FF2B5EF4-FFF2-40B4-BE49-F238E27FC236}">
                <a16:creationId xmlns:a16="http://schemas.microsoft.com/office/drawing/2014/main" id="{E521AF39-BF1F-63FD-573E-AD55E0B82E4A}"/>
              </a:ext>
            </a:extLst>
          </p:cNvPr>
          <p:cNvSpPr txBox="1"/>
          <p:nvPr/>
        </p:nvSpPr>
        <p:spPr>
          <a:xfrm>
            <a:off x="16992600" y="9105900"/>
            <a:ext cx="457200" cy="369332"/>
          </a:xfrm>
          <a:prstGeom prst="rect">
            <a:avLst/>
          </a:prstGeom>
          <a:noFill/>
        </p:spPr>
        <p:txBody>
          <a:bodyPr wrap="square">
            <a:spAutoFit/>
          </a:bodyPr>
          <a:lstStyle/>
          <a:p>
            <a:pPr algn="ctr"/>
            <a:r>
              <a:rPr lang="it-IT" sz="18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11</a:t>
            </a:r>
            <a:endParaRPr lang="it-IT" noProof="0" dirty="0">
              <a:solidFill>
                <a:schemeClr val="tx1">
                  <a:lumMod val="65000"/>
                  <a:lumOff val="35000"/>
                </a:schemeClr>
              </a:solidFill>
            </a:endParaRPr>
          </a:p>
        </p:txBody>
      </p:sp>
    </p:spTree>
    <p:extLst>
      <p:ext uri="{BB962C8B-B14F-4D97-AF65-F5344CB8AC3E}">
        <p14:creationId xmlns:p14="http://schemas.microsoft.com/office/powerpoint/2010/main" val="2412206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7285"/>
        </a:solidFill>
        <a:effectLst/>
      </p:bgPr>
    </p:bg>
    <p:spTree>
      <p:nvGrpSpPr>
        <p:cNvPr id="1" name="">
          <a:extLst>
            <a:ext uri="{FF2B5EF4-FFF2-40B4-BE49-F238E27FC236}">
              <a16:creationId xmlns:a16="http://schemas.microsoft.com/office/drawing/2014/main" id="{08D53A88-0C86-41B9-EC5D-CC63AF7909C6}"/>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FFBF081B-C229-8BFF-12B1-8CB48BCAB554}"/>
              </a:ext>
            </a:extLst>
          </p:cNvPr>
          <p:cNvGrpSpPr/>
          <p:nvPr/>
        </p:nvGrpSpPr>
        <p:grpSpPr>
          <a:xfrm>
            <a:off x="533398" y="647700"/>
            <a:ext cx="17221200" cy="8991600"/>
            <a:chOff x="0" y="0"/>
            <a:chExt cx="4274726" cy="2167467"/>
          </a:xfrm>
        </p:grpSpPr>
        <p:sp>
          <p:nvSpPr>
            <p:cNvPr id="4" name="Freeform 4">
              <a:extLst>
                <a:ext uri="{FF2B5EF4-FFF2-40B4-BE49-F238E27FC236}">
                  <a16:creationId xmlns:a16="http://schemas.microsoft.com/office/drawing/2014/main" id="{455DEC62-77E5-60DC-E4F4-A4C09598FA87}"/>
                </a:ext>
              </a:extLst>
            </p:cNvPr>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p:spPr>
          <p:txBody>
            <a:bodyPr/>
            <a:lstStyle/>
            <a:p>
              <a:endParaRPr lang="it-IT" noProof="0" dirty="0"/>
            </a:p>
          </p:txBody>
        </p:sp>
        <p:sp>
          <p:nvSpPr>
            <p:cNvPr id="5" name="TextBox 5">
              <a:extLst>
                <a:ext uri="{FF2B5EF4-FFF2-40B4-BE49-F238E27FC236}">
                  <a16:creationId xmlns:a16="http://schemas.microsoft.com/office/drawing/2014/main" id="{A930FB42-837A-399F-66B3-0D192911CFA8}"/>
                </a:ext>
              </a:extLst>
            </p:cNvPr>
            <p:cNvSpPr txBox="1"/>
            <p:nvPr/>
          </p:nvSpPr>
          <p:spPr>
            <a:xfrm>
              <a:off x="0" y="-47625"/>
              <a:ext cx="4274726" cy="2215092"/>
            </a:xfrm>
            <a:prstGeom prst="rect">
              <a:avLst/>
            </a:prstGeom>
          </p:spPr>
          <p:txBody>
            <a:bodyPr lIns="50800" tIns="50800" rIns="50800" bIns="50800" rtlCol="0" anchor="ctr"/>
            <a:lstStyle/>
            <a:p>
              <a:pPr algn="ctr">
                <a:lnSpc>
                  <a:spcPts val="3359"/>
                </a:lnSpc>
              </a:pPr>
              <a:endParaRPr lang="it-IT" noProof="0" dirty="0"/>
            </a:p>
          </p:txBody>
        </p:sp>
      </p:grpSp>
      <p:sp>
        <p:nvSpPr>
          <p:cNvPr id="6" name="TextBox 6">
            <a:extLst>
              <a:ext uri="{FF2B5EF4-FFF2-40B4-BE49-F238E27FC236}">
                <a16:creationId xmlns:a16="http://schemas.microsoft.com/office/drawing/2014/main" id="{B96B81FC-2F58-653F-A6B9-FCD84553A805}"/>
              </a:ext>
            </a:extLst>
          </p:cNvPr>
          <p:cNvSpPr txBox="1"/>
          <p:nvPr/>
        </p:nvSpPr>
        <p:spPr>
          <a:xfrm>
            <a:off x="6858000" y="1066939"/>
            <a:ext cx="10405787" cy="812530"/>
          </a:xfrm>
          <a:prstGeom prst="rect">
            <a:avLst/>
          </a:prstGeom>
          <a:solidFill>
            <a:srgbClr val="CC7285"/>
          </a:solidFill>
        </p:spPr>
        <p:txBody>
          <a:bodyPr wrap="square" lIns="0" tIns="0" rIns="0" bIns="0" rtlCol="0" anchor="ctr" anchorCtr="0">
            <a:noAutofit/>
          </a:bodyPr>
          <a:lstStyle/>
          <a:p>
            <a:pPr marL="0" lvl="0" indent="0" algn="ctr">
              <a:spcBef>
                <a:spcPct val="0"/>
              </a:spcBef>
            </a:pPr>
            <a:r>
              <a:rPr lang="it-IT" sz="3600" noProof="0" dirty="0">
                <a:solidFill>
                  <a:schemeClr val="bg1"/>
                </a:solidFill>
                <a:latin typeface="Oswald" panose="00000500000000000000" pitchFamily="2" charset="0"/>
                <a:ea typeface="Prata"/>
                <a:cs typeface="Prata"/>
                <a:sym typeface="Prata"/>
              </a:rPr>
              <a:t>DW 2025 in TOSCANA  IL VALORE ECONOMICO DEL SETTORE</a:t>
            </a:r>
          </a:p>
        </p:txBody>
      </p:sp>
      <p:sp>
        <p:nvSpPr>
          <p:cNvPr id="15" name="CasellaDiTesto 14">
            <a:extLst>
              <a:ext uri="{FF2B5EF4-FFF2-40B4-BE49-F238E27FC236}">
                <a16:creationId xmlns:a16="http://schemas.microsoft.com/office/drawing/2014/main" id="{099047B9-8C4D-AD23-DC1C-A8F54E9DE29A}"/>
              </a:ext>
            </a:extLst>
          </p:cNvPr>
          <p:cNvSpPr txBox="1"/>
          <p:nvPr/>
        </p:nvSpPr>
        <p:spPr>
          <a:xfrm>
            <a:off x="990599" y="2249150"/>
            <a:ext cx="16273187" cy="1446550"/>
          </a:xfrm>
          <a:prstGeom prst="rect">
            <a:avLst/>
          </a:prstGeom>
          <a:noFill/>
        </p:spPr>
        <p:txBody>
          <a:bodyPr wrap="square">
            <a:spAutoFit/>
          </a:bodyPr>
          <a:lstStyle/>
          <a:p>
            <a:pPr algn="ctr"/>
            <a:r>
              <a:rPr lang="it-IT" sz="4400" noProof="0" dirty="0">
                <a:solidFill>
                  <a:schemeClr val="tx1">
                    <a:lumMod val="65000"/>
                    <a:lumOff val="35000"/>
                  </a:schemeClr>
                </a:solidFill>
                <a:latin typeface="Oswald" panose="00000500000000000000" pitchFamily="2" charset="0"/>
                <a:ea typeface="Open Sauce Bold"/>
                <a:cs typeface="Open Sauce Bold"/>
                <a:sym typeface="Open Sauce Bold"/>
              </a:rPr>
              <a:t>Invariata la </a:t>
            </a:r>
            <a:r>
              <a:rPr lang="it-IT" sz="4400" b="1" noProof="0" dirty="0">
                <a:solidFill>
                  <a:srgbClr val="CC7285"/>
                </a:solidFill>
                <a:latin typeface="Oswald" panose="00000500000000000000" pitchFamily="2" charset="0"/>
                <a:ea typeface="Open Sauce Bold"/>
                <a:cs typeface="Open Sauce Bold"/>
                <a:sym typeface="Open Sauce Bold"/>
              </a:rPr>
              <a:t>permanenza media degli invitati </a:t>
            </a:r>
            <a:r>
              <a:rPr lang="it-IT" sz="4400" noProof="0" dirty="0">
                <a:solidFill>
                  <a:schemeClr val="tx1">
                    <a:lumMod val="65000"/>
                    <a:lumOff val="35000"/>
                  </a:schemeClr>
                </a:solidFill>
                <a:latin typeface="Oswald" panose="00000500000000000000" pitchFamily="2" charset="0"/>
                <a:ea typeface="Open Sauce Bold"/>
                <a:cs typeface="Open Sauce Bold"/>
                <a:sym typeface="Open Sauce Bold"/>
              </a:rPr>
              <a:t>ai matrimoni </a:t>
            </a:r>
          </a:p>
          <a:p>
            <a:pPr algn="ctr"/>
            <a:r>
              <a:rPr lang="it-IT" sz="4400" noProof="0" dirty="0">
                <a:solidFill>
                  <a:schemeClr val="tx1">
                    <a:lumMod val="65000"/>
                    <a:lumOff val="35000"/>
                  </a:schemeClr>
                </a:solidFill>
                <a:latin typeface="Oswald" panose="00000500000000000000" pitchFamily="2" charset="0"/>
                <a:ea typeface="Open Sauce Bold"/>
                <a:cs typeface="Open Sauce Bold"/>
                <a:sym typeface="Open Sauce Bold"/>
              </a:rPr>
              <a:t>delle coppie straniere: </a:t>
            </a:r>
            <a:r>
              <a:rPr lang="it-IT" sz="4400" b="1" noProof="0" dirty="0">
                <a:solidFill>
                  <a:srgbClr val="CC7285"/>
                </a:solidFill>
                <a:latin typeface="Oswald" panose="00000500000000000000" pitchFamily="2" charset="0"/>
                <a:ea typeface="Open Sauce Bold"/>
                <a:cs typeface="Open Sauce Bold"/>
                <a:sym typeface="Open Sauce Bold"/>
              </a:rPr>
              <a:t>2,9 notti</a:t>
            </a:r>
            <a:endParaRPr lang="it-IT" sz="4400" noProof="0" dirty="0">
              <a:solidFill>
                <a:schemeClr val="tx1">
                  <a:lumMod val="65000"/>
                  <a:lumOff val="35000"/>
                </a:schemeClr>
              </a:solidFill>
              <a:latin typeface="Oswald" panose="00000500000000000000" pitchFamily="2" charset="0"/>
            </a:endParaRPr>
          </a:p>
        </p:txBody>
      </p:sp>
      <p:sp>
        <p:nvSpPr>
          <p:cNvPr id="17" name="CasellaDiTesto 16">
            <a:extLst>
              <a:ext uri="{FF2B5EF4-FFF2-40B4-BE49-F238E27FC236}">
                <a16:creationId xmlns:a16="http://schemas.microsoft.com/office/drawing/2014/main" id="{9DB186EA-C987-190D-00C4-BDCC1A4ADEB0}"/>
              </a:ext>
            </a:extLst>
          </p:cNvPr>
          <p:cNvSpPr txBox="1"/>
          <p:nvPr/>
        </p:nvSpPr>
        <p:spPr>
          <a:xfrm>
            <a:off x="1007405" y="6249027"/>
            <a:ext cx="16273187" cy="1815882"/>
          </a:xfrm>
          <a:prstGeom prst="rect">
            <a:avLst/>
          </a:prstGeom>
          <a:noFill/>
        </p:spPr>
        <p:txBody>
          <a:bodyPr wrap="square">
            <a:spAutoFit/>
          </a:bodyPr>
          <a:lstStyle/>
          <a:p>
            <a:pPr algn="ctr"/>
            <a:r>
              <a:rPr lang="it-IT" sz="4000" b="1" noProof="0" dirty="0">
                <a:solidFill>
                  <a:srgbClr val="CC7285"/>
                </a:solidFill>
                <a:latin typeface="Oswald" panose="00000500000000000000" pitchFamily="2" charset="0"/>
                <a:ea typeface="Open Sauce Bold"/>
                <a:cs typeface="Open Sauce Bold"/>
                <a:sym typeface="Open Sauce Bold"/>
              </a:rPr>
              <a:t>Oltre 213,7 milioni di </a:t>
            </a:r>
            <a:r>
              <a:rPr lang="it-IT" sz="4000" b="1" dirty="0">
                <a:solidFill>
                  <a:srgbClr val="CC7285"/>
                </a:solidFill>
                <a:latin typeface="Oswald" panose="00000500000000000000" pitchFamily="2" charset="0"/>
                <a:ea typeface="Open Sauce Bold"/>
                <a:cs typeface="Open Sauce Bold"/>
                <a:sym typeface="Open Sauce Bold"/>
              </a:rPr>
              <a:t>Euro il fatturato complessivo del settore,</a:t>
            </a:r>
          </a:p>
          <a:p>
            <a:pPr algn="ct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al netto delle altre voci di spesa sostenute per le attività collaterali dell’evento principale, </a:t>
            </a:r>
          </a:p>
          <a:p>
            <a:pPr algn="ct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come il proseguimento del soggiorno in località diverse da quelle scelte per la cerimonia </a:t>
            </a:r>
          </a:p>
          <a:p>
            <a:pPr algn="ct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o altre forme di consumo turistico da parte degli invitati.</a:t>
            </a:r>
          </a:p>
        </p:txBody>
      </p:sp>
      <p:sp>
        <p:nvSpPr>
          <p:cNvPr id="18" name="AutoShape 13">
            <a:extLst>
              <a:ext uri="{FF2B5EF4-FFF2-40B4-BE49-F238E27FC236}">
                <a16:creationId xmlns:a16="http://schemas.microsoft.com/office/drawing/2014/main" id="{762575EA-319C-01B2-6ED2-C6EB1F68C311}"/>
              </a:ext>
            </a:extLst>
          </p:cNvPr>
          <p:cNvSpPr/>
          <p:nvPr/>
        </p:nvSpPr>
        <p:spPr>
          <a:xfrm>
            <a:off x="15015029" y="9309098"/>
            <a:ext cx="1905000" cy="0"/>
          </a:xfrm>
          <a:prstGeom prst="line">
            <a:avLst/>
          </a:prstGeom>
          <a:ln w="19050" cap="flat">
            <a:solidFill>
              <a:schemeClr val="tx1">
                <a:lumMod val="65000"/>
                <a:lumOff val="35000"/>
              </a:schemeClr>
            </a:solidFill>
            <a:prstDash val="solid"/>
            <a:headEnd type="diamond" w="lg" len="lg"/>
            <a:tailEnd type="diamond" w="lg" len="lg"/>
          </a:ln>
        </p:spPr>
        <p:txBody>
          <a:bodyPr/>
          <a:lstStyle/>
          <a:p>
            <a:endParaRPr lang="it-IT" noProof="0" dirty="0"/>
          </a:p>
        </p:txBody>
      </p:sp>
      <p:sp>
        <p:nvSpPr>
          <p:cNvPr id="19" name="CasellaDiTesto 18">
            <a:extLst>
              <a:ext uri="{FF2B5EF4-FFF2-40B4-BE49-F238E27FC236}">
                <a16:creationId xmlns:a16="http://schemas.microsoft.com/office/drawing/2014/main" id="{3331E1D7-54AE-66BC-1A43-808C80D35EAC}"/>
              </a:ext>
            </a:extLst>
          </p:cNvPr>
          <p:cNvSpPr txBox="1"/>
          <p:nvPr/>
        </p:nvSpPr>
        <p:spPr>
          <a:xfrm>
            <a:off x="16992600" y="9105900"/>
            <a:ext cx="457200" cy="369332"/>
          </a:xfrm>
          <a:prstGeom prst="rect">
            <a:avLst/>
          </a:prstGeom>
          <a:noFill/>
        </p:spPr>
        <p:txBody>
          <a:bodyPr wrap="square">
            <a:spAutoFit/>
          </a:bodyPr>
          <a:lstStyle/>
          <a:p>
            <a:pPr algn="ctr"/>
            <a:r>
              <a:rPr lang="it-IT" sz="18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12</a:t>
            </a:r>
            <a:endParaRPr lang="it-IT" noProof="0" dirty="0">
              <a:solidFill>
                <a:schemeClr val="tx1">
                  <a:lumMod val="65000"/>
                  <a:lumOff val="35000"/>
                </a:schemeClr>
              </a:solidFill>
            </a:endParaRPr>
          </a:p>
        </p:txBody>
      </p:sp>
      <p:sp>
        <p:nvSpPr>
          <p:cNvPr id="7" name="CasellaDiTesto 6">
            <a:extLst>
              <a:ext uri="{FF2B5EF4-FFF2-40B4-BE49-F238E27FC236}">
                <a16:creationId xmlns:a16="http://schemas.microsoft.com/office/drawing/2014/main" id="{06EE3E86-FC35-627D-A567-590C6168B83E}"/>
              </a:ext>
            </a:extLst>
          </p:cNvPr>
          <p:cNvSpPr txBox="1"/>
          <p:nvPr/>
        </p:nvSpPr>
        <p:spPr>
          <a:xfrm>
            <a:off x="1007406" y="4770612"/>
            <a:ext cx="16273187" cy="1323439"/>
          </a:xfrm>
          <a:prstGeom prst="rect">
            <a:avLst/>
          </a:prstGeom>
          <a:noFill/>
        </p:spPr>
        <p:txBody>
          <a:bodyPr wrap="square">
            <a:spAutoFit/>
          </a:bodyPr>
          <a:lstStyle/>
          <a:p>
            <a:pPr algn="ctr"/>
            <a:r>
              <a:rPr lang="it-IT" sz="4000" noProof="0" dirty="0">
                <a:solidFill>
                  <a:schemeClr val="tx1">
                    <a:lumMod val="65000"/>
                    <a:lumOff val="35000"/>
                  </a:schemeClr>
                </a:solidFill>
                <a:latin typeface="Oswald" panose="00000500000000000000" pitchFamily="2" charset="0"/>
                <a:ea typeface="Open Sauce Bold"/>
                <a:cs typeface="Open Sauce Bold"/>
                <a:sym typeface="Open Sauce Bold"/>
              </a:rPr>
              <a:t>Secondo le stime, nel 2025 sono stati circa </a:t>
            </a:r>
            <a:r>
              <a:rPr lang="it-IT" sz="4000" b="1" noProof="0" dirty="0">
                <a:solidFill>
                  <a:srgbClr val="CC7285"/>
                </a:solidFill>
                <a:latin typeface="Oswald" panose="00000500000000000000" pitchFamily="2" charset="0"/>
                <a:ea typeface="Open Sauce Bold"/>
                <a:cs typeface="Open Sauce Bold"/>
                <a:sym typeface="Open Sauce Bold"/>
              </a:rPr>
              <a:t>178mila gli arrivi (+12,2%) </a:t>
            </a:r>
            <a:r>
              <a:rPr lang="it-IT" sz="4000" noProof="0" dirty="0">
                <a:solidFill>
                  <a:schemeClr val="tx1">
                    <a:lumMod val="65000"/>
                    <a:lumOff val="35000"/>
                  </a:schemeClr>
                </a:solidFill>
                <a:latin typeface="Oswald" panose="00000500000000000000" pitchFamily="2" charset="0"/>
                <a:ea typeface="Open Sauce Bold"/>
                <a:cs typeface="Open Sauce Bold"/>
                <a:sym typeface="Open Sauce Bold"/>
              </a:rPr>
              <a:t>e oltre </a:t>
            </a:r>
            <a:r>
              <a:rPr lang="it-IT" sz="4000" b="1" noProof="0" dirty="0">
                <a:solidFill>
                  <a:srgbClr val="CC7285"/>
                </a:solidFill>
                <a:latin typeface="Oswald" panose="00000500000000000000" pitchFamily="2" charset="0"/>
                <a:ea typeface="Open Sauce Bold"/>
                <a:cs typeface="Open Sauce Bold"/>
                <a:sym typeface="Open Sauce Bold"/>
              </a:rPr>
              <a:t>514mila le presenza turistiche </a:t>
            </a:r>
            <a:r>
              <a:rPr lang="it-IT" sz="4000" noProof="0" dirty="0">
                <a:solidFill>
                  <a:schemeClr val="tx1">
                    <a:lumMod val="65000"/>
                    <a:lumOff val="35000"/>
                  </a:schemeClr>
                </a:solidFill>
                <a:latin typeface="Oswald" panose="00000500000000000000" pitchFamily="2" charset="0"/>
                <a:ea typeface="Open Sauce Bold"/>
                <a:cs typeface="Open Sauce Bold"/>
                <a:sym typeface="Open Sauce Bold"/>
              </a:rPr>
              <a:t>(+10,5%) collegate alle celebrazioni</a:t>
            </a:r>
            <a:endParaRPr lang="it-IT" sz="4000" dirty="0">
              <a:solidFill>
                <a:schemeClr val="tx1">
                  <a:lumMod val="65000"/>
                  <a:lumOff val="35000"/>
                </a:schemeClr>
              </a:solidFill>
            </a:endParaRPr>
          </a:p>
        </p:txBody>
      </p:sp>
      <p:sp>
        <p:nvSpPr>
          <p:cNvPr id="8" name="CasellaDiTesto 7">
            <a:extLst>
              <a:ext uri="{FF2B5EF4-FFF2-40B4-BE49-F238E27FC236}">
                <a16:creationId xmlns:a16="http://schemas.microsoft.com/office/drawing/2014/main" id="{3BDC75AD-F4E7-F40C-F75F-1719BE43F29C}"/>
              </a:ext>
            </a:extLst>
          </p:cNvPr>
          <p:cNvSpPr txBox="1"/>
          <p:nvPr/>
        </p:nvSpPr>
        <p:spPr>
          <a:xfrm>
            <a:off x="1024214" y="3616101"/>
            <a:ext cx="16273187" cy="868186"/>
          </a:xfrm>
          <a:prstGeom prst="rect">
            <a:avLst/>
          </a:prstGeom>
          <a:noFill/>
        </p:spPr>
        <p:txBody>
          <a:bodyPr wrap="square">
            <a:spAutoFit/>
          </a:bodyPr>
          <a:lstStyle/>
          <a:p>
            <a:pPr algn="just">
              <a:lnSpc>
                <a:spcPct val="120000"/>
              </a:lnSpc>
            </a:pPr>
            <a:r>
              <a:rPr lang="it-IT" sz="2200" noProof="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L’aumento del numero di matrimoni ha avuto un riflesso su arrivi e presenze turistiche (coppie di sposi e invitati alla cerimonia) registrate nel 2025, portando in positivo tutti gli altri indicatori.</a:t>
            </a:r>
          </a:p>
        </p:txBody>
      </p:sp>
      <p:sp>
        <p:nvSpPr>
          <p:cNvPr id="12" name="CasellaDiTesto 11">
            <a:extLst>
              <a:ext uri="{FF2B5EF4-FFF2-40B4-BE49-F238E27FC236}">
                <a16:creationId xmlns:a16="http://schemas.microsoft.com/office/drawing/2014/main" id="{8FC8F32C-1871-42AC-B3A0-6B06626555C7}"/>
              </a:ext>
            </a:extLst>
          </p:cNvPr>
          <p:cNvSpPr txBox="1"/>
          <p:nvPr/>
        </p:nvSpPr>
        <p:spPr>
          <a:xfrm>
            <a:off x="1024214" y="8166416"/>
            <a:ext cx="16239572" cy="707886"/>
          </a:xfrm>
          <a:prstGeom prst="rect">
            <a:avLst/>
          </a:prstGeom>
          <a:noFill/>
        </p:spPr>
        <p:txBody>
          <a:bodyPr wrap="square">
            <a:spAutoFit/>
          </a:bodyPr>
          <a:lstStyle/>
          <a:p>
            <a:pPr algn="ctr"/>
            <a:r>
              <a:rPr lang="it-IT" sz="4000" b="1" noProof="0" dirty="0">
                <a:solidFill>
                  <a:srgbClr val="CC7285"/>
                </a:solidFill>
                <a:latin typeface="Oswald" panose="00000500000000000000" pitchFamily="2" charset="0"/>
                <a:ea typeface="Open Sauce Bold"/>
                <a:cs typeface="Open Sauce Bold"/>
                <a:sym typeface="Open Sauce Bold"/>
              </a:rPr>
              <a:t>+14,1% del fatturato </a:t>
            </a:r>
            <a:r>
              <a:rPr lang="it-IT" sz="4000" noProof="0" dirty="0">
                <a:solidFill>
                  <a:schemeClr val="tx1">
                    <a:lumMod val="65000"/>
                    <a:lumOff val="35000"/>
                  </a:schemeClr>
                </a:solidFill>
                <a:latin typeface="Oswald" panose="00000500000000000000" pitchFamily="2" charset="0"/>
                <a:ea typeface="Open Sauce Bold"/>
                <a:cs typeface="Open Sauce Bold"/>
                <a:sym typeface="Open Sauce Bold"/>
              </a:rPr>
              <a:t>stimato nel 2025 </a:t>
            </a:r>
            <a:r>
              <a:rPr lang="it-IT" sz="4000" dirty="0">
                <a:solidFill>
                  <a:schemeClr val="tx1">
                    <a:lumMod val="65000"/>
                    <a:lumOff val="35000"/>
                  </a:schemeClr>
                </a:solidFill>
                <a:latin typeface="Oswald" panose="00000500000000000000" pitchFamily="2" charset="0"/>
                <a:ea typeface="Open Sauce Bold"/>
                <a:cs typeface="Open Sauce Bold"/>
                <a:sym typeface="Open Sauce Bold"/>
              </a:rPr>
              <a:t>rispetto al 2024</a:t>
            </a:r>
          </a:p>
        </p:txBody>
      </p:sp>
    </p:spTree>
    <p:extLst>
      <p:ext uri="{BB962C8B-B14F-4D97-AF65-F5344CB8AC3E}">
        <p14:creationId xmlns:p14="http://schemas.microsoft.com/office/powerpoint/2010/main" val="2551104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7285"/>
        </a:solidFill>
        <a:effectLst/>
      </p:bgPr>
    </p:bg>
    <p:spTree>
      <p:nvGrpSpPr>
        <p:cNvPr id="1" name="">
          <a:extLst>
            <a:ext uri="{FF2B5EF4-FFF2-40B4-BE49-F238E27FC236}">
              <a16:creationId xmlns:a16="http://schemas.microsoft.com/office/drawing/2014/main" id="{66BD9D9A-8A16-548C-C1AC-3DC74373C8F4}"/>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ADB193A5-D6F5-3CA0-ACA6-9F871D1C6E6F}"/>
              </a:ext>
            </a:extLst>
          </p:cNvPr>
          <p:cNvGrpSpPr/>
          <p:nvPr/>
        </p:nvGrpSpPr>
        <p:grpSpPr>
          <a:xfrm>
            <a:off x="533400" y="647700"/>
            <a:ext cx="17221200" cy="8991600"/>
            <a:chOff x="0" y="0"/>
            <a:chExt cx="4274726" cy="2167467"/>
          </a:xfrm>
        </p:grpSpPr>
        <p:sp>
          <p:nvSpPr>
            <p:cNvPr id="4" name="Freeform 4">
              <a:extLst>
                <a:ext uri="{FF2B5EF4-FFF2-40B4-BE49-F238E27FC236}">
                  <a16:creationId xmlns:a16="http://schemas.microsoft.com/office/drawing/2014/main" id="{813E7FDD-3B9A-6285-3B9B-D436A16DFCF2}"/>
                </a:ext>
              </a:extLst>
            </p:cNvPr>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p:spPr>
          <p:txBody>
            <a:bodyPr/>
            <a:lstStyle/>
            <a:p>
              <a:endParaRPr lang="it-IT" noProof="0" dirty="0"/>
            </a:p>
          </p:txBody>
        </p:sp>
        <p:sp>
          <p:nvSpPr>
            <p:cNvPr id="5" name="TextBox 5">
              <a:extLst>
                <a:ext uri="{FF2B5EF4-FFF2-40B4-BE49-F238E27FC236}">
                  <a16:creationId xmlns:a16="http://schemas.microsoft.com/office/drawing/2014/main" id="{D3B4448D-40DA-03B2-978A-D20C04102681}"/>
                </a:ext>
              </a:extLst>
            </p:cNvPr>
            <p:cNvSpPr txBox="1"/>
            <p:nvPr/>
          </p:nvSpPr>
          <p:spPr>
            <a:xfrm>
              <a:off x="0" y="-47625"/>
              <a:ext cx="4274726" cy="2215092"/>
            </a:xfrm>
            <a:prstGeom prst="rect">
              <a:avLst/>
            </a:prstGeom>
          </p:spPr>
          <p:txBody>
            <a:bodyPr lIns="50800" tIns="50800" rIns="50800" bIns="50800" rtlCol="0" anchor="ctr"/>
            <a:lstStyle/>
            <a:p>
              <a:pPr algn="ctr">
                <a:lnSpc>
                  <a:spcPts val="3359"/>
                </a:lnSpc>
              </a:pPr>
              <a:endParaRPr lang="it-IT" noProof="0" dirty="0"/>
            </a:p>
          </p:txBody>
        </p:sp>
      </p:grpSp>
      <p:sp>
        <p:nvSpPr>
          <p:cNvPr id="6" name="TextBox 6">
            <a:extLst>
              <a:ext uri="{FF2B5EF4-FFF2-40B4-BE49-F238E27FC236}">
                <a16:creationId xmlns:a16="http://schemas.microsoft.com/office/drawing/2014/main" id="{AFCD8853-EC88-53EF-DB08-3D73C0F3849E}"/>
              </a:ext>
            </a:extLst>
          </p:cNvPr>
          <p:cNvSpPr txBox="1"/>
          <p:nvPr/>
        </p:nvSpPr>
        <p:spPr>
          <a:xfrm>
            <a:off x="7543800" y="1066939"/>
            <a:ext cx="9719987" cy="812530"/>
          </a:xfrm>
          <a:prstGeom prst="rect">
            <a:avLst/>
          </a:prstGeom>
          <a:solidFill>
            <a:srgbClr val="CC7285"/>
          </a:solidFill>
        </p:spPr>
        <p:txBody>
          <a:bodyPr wrap="square" lIns="0" tIns="0" rIns="0" bIns="0" rtlCol="0" anchor="ctr" anchorCtr="0">
            <a:noAutofit/>
          </a:bodyPr>
          <a:lstStyle/>
          <a:p>
            <a:pPr marL="0" lvl="0" indent="0" algn="ctr">
              <a:spcBef>
                <a:spcPct val="0"/>
              </a:spcBef>
            </a:pPr>
            <a:r>
              <a:rPr lang="it-IT" sz="3600" noProof="0" dirty="0">
                <a:solidFill>
                  <a:schemeClr val="bg1"/>
                </a:solidFill>
                <a:latin typeface="Oswald" panose="00000500000000000000" pitchFamily="2" charset="0"/>
                <a:ea typeface="Prata"/>
                <a:cs typeface="Prata"/>
                <a:sym typeface="Prata"/>
              </a:rPr>
              <a:t>DW 2025 in TOSCANA  - LE DIFFICOLTÀ DEL SETTORE</a:t>
            </a:r>
          </a:p>
        </p:txBody>
      </p:sp>
      <p:sp>
        <p:nvSpPr>
          <p:cNvPr id="14" name="CasellaDiTesto 13">
            <a:extLst>
              <a:ext uri="{FF2B5EF4-FFF2-40B4-BE49-F238E27FC236}">
                <a16:creationId xmlns:a16="http://schemas.microsoft.com/office/drawing/2014/main" id="{2D85D5F0-6A65-6706-37EB-95D0BFECFBEC}"/>
              </a:ext>
            </a:extLst>
          </p:cNvPr>
          <p:cNvSpPr txBox="1"/>
          <p:nvPr/>
        </p:nvSpPr>
        <p:spPr>
          <a:xfrm>
            <a:off x="1007406" y="2242184"/>
            <a:ext cx="16273187" cy="1680717"/>
          </a:xfrm>
          <a:prstGeom prst="rect">
            <a:avLst/>
          </a:prstGeom>
          <a:noFill/>
        </p:spPr>
        <p:txBody>
          <a:bodyPr wrap="square">
            <a:spAutoFit/>
          </a:bodyPr>
          <a:lstStyle/>
          <a:p>
            <a:pPr algn="just">
              <a:lnSpc>
                <a:spcPct val="120000"/>
              </a:lnSpc>
            </a:pPr>
            <a:r>
              <a:rPr lang="it-IT" sz="220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Parallelamente alla crescita del mercato, il settore ha affrontare una serie di difficoltà derivanti non solo dalle richieste di una domanda alquanto eterogenea, ma anche dalle dinamiche congiunturali dell’economia. Nelle due tabelle si riportano le singole “voci” proposte nel questionario rivolto ai Gestori delle Location e ai Wedding Planners e il voto medio attribuito dai rispondenti all’interno di un range tra 0 (=nessuna criticità) e 5 (=massima criticità) </a:t>
            </a:r>
          </a:p>
        </p:txBody>
      </p:sp>
      <p:graphicFrame>
        <p:nvGraphicFramePr>
          <p:cNvPr id="16" name="Table 10">
            <a:extLst>
              <a:ext uri="{FF2B5EF4-FFF2-40B4-BE49-F238E27FC236}">
                <a16:creationId xmlns:a16="http://schemas.microsoft.com/office/drawing/2014/main" id="{C2618883-5AAC-6E91-53A8-0033BE92E9A7}"/>
              </a:ext>
            </a:extLst>
          </p:cNvPr>
          <p:cNvGraphicFramePr>
            <a:graphicFrameLocks noGrp="1"/>
          </p:cNvGraphicFramePr>
          <p:nvPr>
            <p:extLst>
              <p:ext uri="{D42A27DB-BD31-4B8C-83A1-F6EECF244321}">
                <p14:modId xmlns:p14="http://schemas.microsoft.com/office/powerpoint/2010/main" val="3768831738"/>
              </p:ext>
            </p:extLst>
          </p:nvPr>
        </p:nvGraphicFramePr>
        <p:xfrm>
          <a:off x="1463827" y="4253230"/>
          <a:ext cx="7560000" cy="4221740"/>
        </p:xfrm>
        <a:graphic>
          <a:graphicData uri="http://schemas.openxmlformats.org/drawingml/2006/table">
            <a:tbl>
              <a:tblPr>
                <a:tableStyleId>{21E4AEA4-8DFA-4A89-87EB-49C32662AFE0}</a:tableStyleId>
              </a:tblPr>
              <a:tblGrid>
                <a:gridCol w="5901309">
                  <a:extLst>
                    <a:ext uri="{9D8B030D-6E8A-4147-A177-3AD203B41FA5}">
                      <a16:colId xmlns:a16="http://schemas.microsoft.com/office/drawing/2014/main" val="20000"/>
                    </a:ext>
                  </a:extLst>
                </a:gridCol>
                <a:gridCol w="1658691">
                  <a:extLst>
                    <a:ext uri="{9D8B030D-6E8A-4147-A177-3AD203B41FA5}">
                      <a16:colId xmlns:a16="http://schemas.microsoft.com/office/drawing/2014/main" val="20001"/>
                    </a:ext>
                  </a:extLst>
                </a:gridCol>
              </a:tblGrid>
              <a:tr h="444705">
                <a:tc gridSpan="2">
                  <a:txBody>
                    <a:bodyPr/>
                    <a:lstStyle/>
                    <a:p>
                      <a:pPr algn="ctr">
                        <a:lnSpc>
                          <a:spcPct val="100000"/>
                        </a:lnSpc>
                        <a:defRPr/>
                      </a:pPr>
                      <a:r>
                        <a:rPr lang="it-IT" sz="2400" b="1" noProof="0" dirty="0">
                          <a:solidFill>
                            <a:srgbClr val="CC7285"/>
                          </a:solidFill>
                          <a:latin typeface="Oswald" panose="00000500000000000000" pitchFamily="2" charset="0"/>
                          <a:sym typeface="Open Sauce Bold"/>
                        </a:rPr>
                        <a:t>I problemi affrontati dalle LOCATION nel corso del 2025</a:t>
                      </a:r>
                      <a:endParaRPr lang="it-IT" sz="1600" b="1" noProof="0" dirty="0">
                        <a:solidFill>
                          <a:srgbClr val="CC7285"/>
                        </a:solidFill>
                        <a:latin typeface="Oswald" panose="00000500000000000000" pitchFamily="2" charset="0"/>
                      </a:endParaRPr>
                    </a:p>
                  </a:txBody>
                  <a:tcPr marL="48723" marR="48723" marT="48723" marB="48723" anchor="ctr"/>
                </a:tc>
                <a:tc hMerge="1">
                  <a:txBody>
                    <a:bodyPr/>
                    <a:lstStyle/>
                    <a:p>
                      <a:pPr algn="ctr">
                        <a:lnSpc>
                          <a:spcPts val="1828"/>
                        </a:lnSpc>
                        <a:defRPr/>
                      </a:pPr>
                      <a:r>
                        <a:rPr lang="en-US" sz="1693" b="1">
                          <a:solidFill>
                            <a:srgbClr val="FFFFFF"/>
                          </a:solidFill>
                          <a:latin typeface="Open Sauce Bold"/>
                          <a:ea typeface="Open Sauce Bold"/>
                          <a:cs typeface="Open Sauce Bold"/>
                          <a:sym typeface="Open Sauce Bold"/>
                        </a:rPr>
                        <a:t>La tipologia di rito nei matrimoni delle coppie straniere</a:t>
                      </a:r>
                      <a:endParaRPr lang="en-US" sz="1100"/>
                    </a:p>
                  </a:txBody>
                  <a:tcPr marL="48723" marR="48723" marT="48723" marB="48723"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66275"/>
                    </a:solidFill>
                  </a:tcPr>
                </a:tc>
                <a:extLst>
                  <a:ext uri="{0D108BD9-81ED-4DB2-BD59-A6C34878D82A}">
                    <a16:rowId xmlns:a16="http://schemas.microsoft.com/office/drawing/2014/main" val="10000"/>
                  </a:ext>
                </a:extLst>
              </a:tr>
              <a:tr h="444705">
                <a:tc>
                  <a:txBody>
                    <a:bodyPr/>
                    <a:lstStyle/>
                    <a:p>
                      <a:pPr algn="l">
                        <a:lnSpc>
                          <a:spcPct val="100000"/>
                        </a:lnSpc>
                        <a:defRPr/>
                      </a:pPr>
                      <a:endParaRPr lang="it-IT" sz="11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0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Valutazione </a:t>
                      </a:r>
                    </a:p>
                    <a:p>
                      <a:pPr algn="ctr">
                        <a:lnSpc>
                          <a:spcPct val="100000"/>
                        </a:lnSpc>
                        <a:defRPr/>
                      </a:pPr>
                      <a:r>
                        <a:rPr lang="it-IT" sz="20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media</a:t>
                      </a:r>
                      <a:endParaRPr lang="it-IT" sz="16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1"/>
                  </a:ext>
                </a:extLst>
              </a:tr>
              <a:tr h="444705">
                <a:tc>
                  <a:txBody>
                    <a:bodyPr/>
                    <a:lstStyle/>
                    <a:p>
                      <a:pPr algn="l">
                        <a:lnSpc>
                          <a:spcPct val="107000"/>
                        </a:lnSpc>
                        <a:buNone/>
                      </a:pPr>
                      <a:r>
                        <a:rPr lang="it-IT" sz="20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Difficoltà nel reperire personale operativo</a:t>
                      </a:r>
                    </a:p>
                  </a:txBody>
                  <a:tcPr marL="44450" marR="44450" marT="0" marB="0" anchor="ctr"/>
                </a:tc>
                <a:tc>
                  <a:txBody>
                    <a:bodyPr/>
                    <a:lstStyle/>
                    <a:p>
                      <a:pPr algn="ctr">
                        <a:lnSpc>
                          <a:spcPct val="107000"/>
                        </a:lnSpc>
                        <a:buNone/>
                      </a:pPr>
                      <a:r>
                        <a:rPr lang="en-US" sz="20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2,6</a:t>
                      </a:r>
                      <a:endParaRPr lang="it-IT" sz="20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4450" marR="44450" marT="0" marB="0" anchor="ctr"/>
                </a:tc>
                <a:extLst>
                  <a:ext uri="{0D108BD9-81ED-4DB2-BD59-A6C34878D82A}">
                    <a16:rowId xmlns:a16="http://schemas.microsoft.com/office/drawing/2014/main" val="10002"/>
                  </a:ext>
                </a:extLst>
              </a:tr>
              <a:tr h="444705">
                <a:tc>
                  <a:txBody>
                    <a:bodyPr/>
                    <a:lstStyle/>
                    <a:p>
                      <a:pPr algn="l">
                        <a:lnSpc>
                          <a:spcPct val="107000"/>
                        </a:lnSpc>
                        <a:buNone/>
                      </a:pPr>
                      <a:r>
                        <a:rPr lang="it-IT" sz="20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Difficoltà nel reperire figure manageriali</a:t>
                      </a:r>
                    </a:p>
                  </a:txBody>
                  <a:tcPr marL="44450" marR="44450" marT="0" marB="0" anchor="ctr"/>
                </a:tc>
                <a:tc>
                  <a:txBody>
                    <a:bodyPr/>
                    <a:lstStyle/>
                    <a:p>
                      <a:pPr algn="ctr">
                        <a:lnSpc>
                          <a:spcPct val="107000"/>
                        </a:lnSpc>
                        <a:buNone/>
                      </a:pPr>
                      <a:r>
                        <a:rPr lang="en-US" sz="20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1,3</a:t>
                      </a:r>
                      <a:endParaRPr lang="it-IT" sz="20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4450" marR="44450" marT="0" marB="0" anchor="ctr"/>
                </a:tc>
                <a:extLst>
                  <a:ext uri="{0D108BD9-81ED-4DB2-BD59-A6C34878D82A}">
                    <a16:rowId xmlns:a16="http://schemas.microsoft.com/office/drawing/2014/main" val="10003"/>
                  </a:ext>
                </a:extLst>
              </a:tr>
              <a:tr h="444705">
                <a:tc>
                  <a:txBody>
                    <a:bodyPr/>
                    <a:lstStyle/>
                    <a:p>
                      <a:pPr algn="l">
                        <a:lnSpc>
                          <a:spcPct val="107000"/>
                        </a:lnSpc>
                        <a:buNone/>
                      </a:pPr>
                      <a:r>
                        <a:rPr lang="it-IT" sz="2000" kern="10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Normativa in vigore e procedure burocratiche</a:t>
                      </a:r>
                    </a:p>
                  </a:txBody>
                  <a:tcPr marL="44450" marR="44450" marT="0" marB="0" anchor="ctr"/>
                </a:tc>
                <a:tc>
                  <a:txBody>
                    <a:bodyPr/>
                    <a:lstStyle/>
                    <a:p>
                      <a:pPr algn="ctr">
                        <a:lnSpc>
                          <a:spcPct val="107000"/>
                        </a:lnSpc>
                        <a:buNone/>
                      </a:pPr>
                      <a:r>
                        <a:rPr lang="en-US" sz="20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1,7</a:t>
                      </a:r>
                      <a:endParaRPr lang="it-IT" sz="20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4450" marR="44450" marT="0" marB="0" anchor="ctr"/>
                </a:tc>
                <a:extLst>
                  <a:ext uri="{0D108BD9-81ED-4DB2-BD59-A6C34878D82A}">
                    <a16:rowId xmlns:a16="http://schemas.microsoft.com/office/drawing/2014/main" val="10004"/>
                  </a:ext>
                </a:extLst>
              </a:tr>
              <a:tr h="444705">
                <a:tc>
                  <a:txBody>
                    <a:bodyPr/>
                    <a:lstStyle/>
                    <a:p>
                      <a:pPr algn="l">
                        <a:lnSpc>
                          <a:spcPct val="107000"/>
                        </a:lnSpc>
                        <a:buNone/>
                      </a:pPr>
                      <a:r>
                        <a:rPr lang="it-IT" sz="20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Scarsa collaborazione tra i professionisti della filiera</a:t>
                      </a:r>
                    </a:p>
                  </a:txBody>
                  <a:tcPr marL="44450" marR="44450" marT="0" marB="0" anchor="ctr"/>
                </a:tc>
                <a:tc>
                  <a:txBody>
                    <a:bodyPr/>
                    <a:lstStyle/>
                    <a:p>
                      <a:pPr algn="ctr">
                        <a:lnSpc>
                          <a:spcPct val="107000"/>
                        </a:lnSpc>
                        <a:buNone/>
                      </a:pPr>
                      <a:r>
                        <a:rPr lang="en-US" sz="20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1,4</a:t>
                      </a:r>
                      <a:endParaRPr lang="it-IT" sz="20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4450" marR="44450" marT="0" marB="0" anchor="ctr"/>
                </a:tc>
                <a:extLst>
                  <a:ext uri="{0D108BD9-81ED-4DB2-BD59-A6C34878D82A}">
                    <a16:rowId xmlns:a16="http://schemas.microsoft.com/office/drawing/2014/main" val="2747306701"/>
                  </a:ext>
                </a:extLst>
              </a:tr>
              <a:tr h="444705">
                <a:tc>
                  <a:txBody>
                    <a:bodyPr/>
                    <a:lstStyle/>
                    <a:p>
                      <a:pPr algn="l">
                        <a:lnSpc>
                          <a:spcPct val="107000"/>
                        </a:lnSpc>
                        <a:buNone/>
                      </a:pPr>
                      <a:r>
                        <a:rPr lang="it-IT" sz="2000" kern="10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Aumento dei costi dei servizi da parte dei fornitori</a:t>
                      </a:r>
                    </a:p>
                  </a:txBody>
                  <a:tcPr marL="44450" marR="44450" marT="0" marB="0" anchor="ctr"/>
                </a:tc>
                <a:tc>
                  <a:txBody>
                    <a:bodyPr/>
                    <a:lstStyle/>
                    <a:p>
                      <a:pPr algn="ctr">
                        <a:lnSpc>
                          <a:spcPct val="107000"/>
                        </a:lnSpc>
                        <a:buNone/>
                      </a:pPr>
                      <a:r>
                        <a:rPr lang="en-US" sz="20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3,2</a:t>
                      </a:r>
                      <a:endParaRPr lang="it-IT" sz="20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4450" marR="44450" marT="0" marB="0" anchor="ctr"/>
                </a:tc>
                <a:extLst>
                  <a:ext uri="{0D108BD9-81ED-4DB2-BD59-A6C34878D82A}">
                    <a16:rowId xmlns:a16="http://schemas.microsoft.com/office/drawing/2014/main" val="3524213675"/>
                  </a:ext>
                </a:extLst>
              </a:tr>
              <a:tr h="444705">
                <a:tc>
                  <a:txBody>
                    <a:bodyPr/>
                    <a:lstStyle/>
                    <a:p>
                      <a:pPr algn="l">
                        <a:lnSpc>
                          <a:spcPct val="107000"/>
                        </a:lnSpc>
                        <a:buNone/>
                      </a:pPr>
                      <a:r>
                        <a:rPr lang="it-IT" sz="20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Riduzione del budget da parte delle coppie</a:t>
                      </a:r>
                    </a:p>
                  </a:txBody>
                  <a:tcPr marL="44450" marR="44450" marT="0" marB="0" anchor="ctr"/>
                </a:tc>
                <a:tc>
                  <a:txBody>
                    <a:bodyPr/>
                    <a:lstStyle/>
                    <a:p>
                      <a:pPr algn="ctr">
                        <a:lnSpc>
                          <a:spcPct val="107000"/>
                        </a:lnSpc>
                        <a:buNone/>
                      </a:pPr>
                      <a:r>
                        <a:rPr lang="en-US" sz="20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2,7</a:t>
                      </a:r>
                      <a:endParaRPr lang="it-IT" sz="20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4450" marR="44450" marT="0" marB="0" anchor="ctr"/>
                </a:tc>
                <a:extLst>
                  <a:ext uri="{0D108BD9-81ED-4DB2-BD59-A6C34878D82A}">
                    <a16:rowId xmlns:a16="http://schemas.microsoft.com/office/drawing/2014/main" val="1785041261"/>
                  </a:ext>
                </a:extLst>
              </a:tr>
            </a:tbl>
          </a:graphicData>
        </a:graphic>
      </p:graphicFrame>
      <p:sp>
        <p:nvSpPr>
          <p:cNvPr id="18" name="AutoShape 13">
            <a:extLst>
              <a:ext uri="{FF2B5EF4-FFF2-40B4-BE49-F238E27FC236}">
                <a16:creationId xmlns:a16="http://schemas.microsoft.com/office/drawing/2014/main" id="{D5A0A0CC-54B9-7BFA-5AC1-3A1349492D09}"/>
              </a:ext>
            </a:extLst>
          </p:cNvPr>
          <p:cNvSpPr/>
          <p:nvPr/>
        </p:nvSpPr>
        <p:spPr>
          <a:xfrm>
            <a:off x="15015029" y="9309098"/>
            <a:ext cx="1905000" cy="0"/>
          </a:xfrm>
          <a:prstGeom prst="line">
            <a:avLst/>
          </a:prstGeom>
          <a:ln w="19050" cap="flat">
            <a:solidFill>
              <a:schemeClr val="tx1">
                <a:lumMod val="65000"/>
                <a:lumOff val="35000"/>
              </a:schemeClr>
            </a:solidFill>
            <a:prstDash val="solid"/>
            <a:headEnd type="diamond" w="lg" len="lg"/>
            <a:tailEnd type="diamond" w="lg" len="lg"/>
          </a:ln>
        </p:spPr>
        <p:txBody>
          <a:bodyPr/>
          <a:lstStyle/>
          <a:p>
            <a:endParaRPr lang="it-IT" noProof="0" dirty="0"/>
          </a:p>
        </p:txBody>
      </p:sp>
      <p:sp>
        <p:nvSpPr>
          <p:cNvPr id="19" name="CasellaDiTesto 18">
            <a:extLst>
              <a:ext uri="{FF2B5EF4-FFF2-40B4-BE49-F238E27FC236}">
                <a16:creationId xmlns:a16="http://schemas.microsoft.com/office/drawing/2014/main" id="{3E961B24-48BE-85CB-7C48-27D545CDFAD6}"/>
              </a:ext>
            </a:extLst>
          </p:cNvPr>
          <p:cNvSpPr txBox="1"/>
          <p:nvPr/>
        </p:nvSpPr>
        <p:spPr>
          <a:xfrm>
            <a:off x="16992600" y="9105900"/>
            <a:ext cx="533400" cy="369332"/>
          </a:xfrm>
          <a:prstGeom prst="rect">
            <a:avLst/>
          </a:prstGeom>
          <a:noFill/>
        </p:spPr>
        <p:txBody>
          <a:bodyPr wrap="square">
            <a:spAutoFit/>
          </a:bodyPr>
          <a:lstStyle/>
          <a:p>
            <a:pPr algn="ctr"/>
            <a:r>
              <a:rPr lang="it-IT" sz="18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13</a:t>
            </a:r>
            <a:endParaRPr lang="it-IT" noProof="0" dirty="0">
              <a:solidFill>
                <a:schemeClr val="tx1">
                  <a:lumMod val="65000"/>
                  <a:lumOff val="35000"/>
                </a:schemeClr>
              </a:solidFill>
            </a:endParaRPr>
          </a:p>
        </p:txBody>
      </p:sp>
      <p:graphicFrame>
        <p:nvGraphicFramePr>
          <p:cNvPr id="7" name="Table 10">
            <a:extLst>
              <a:ext uri="{FF2B5EF4-FFF2-40B4-BE49-F238E27FC236}">
                <a16:creationId xmlns:a16="http://schemas.microsoft.com/office/drawing/2014/main" id="{B080DA6B-E113-7581-D928-9D1B4576F71F}"/>
              </a:ext>
            </a:extLst>
          </p:cNvPr>
          <p:cNvGraphicFramePr>
            <a:graphicFrameLocks noGrp="1"/>
          </p:cNvGraphicFramePr>
          <p:nvPr>
            <p:extLst>
              <p:ext uri="{D42A27DB-BD31-4B8C-83A1-F6EECF244321}">
                <p14:modId xmlns:p14="http://schemas.microsoft.com/office/powerpoint/2010/main" val="4013481115"/>
              </p:ext>
            </p:extLst>
          </p:nvPr>
        </p:nvGraphicFramePr>
        <p:xfrm>
          <a:off x="9264175" y="4253230"/>
          <a:ext cx="7728425" cy="4221740"/>
        </p:xfrm>
        <a:graphic>
          <a:graphicData uri="http://schemas.openxmlformats.org/drawingml/2006/table">
            <a:tbl>
              <a:tblPr>
                <a:tableStyleId>{21E4AEA4-8DFA-4A89-87EB-49C32662AFE0}</a:tableStyleId>
              </a:tblPr>
              <a:tblGrid>
                <a:gridCol w="6105588">
                  <a:extLst>
                    <a:ext uri="{9D8B030D-6E8A-4147-A177-3AD203B41FA5}">
                      <a16:colId xmlns:a16="http://schemas.microsoft.com/office/drawing/2014/main" val="20000"/>
                    </a:ext>
                  </a:extLst>
                </a:gridCol>
                <a:gridCol w="1622837">
                  <a:extLst>
                    <a:ext uri="{9D8B030D-6E8A-4147-A177-3AD203B41FA5}">
                      <a16:colId xmlns:a16="http://schemas.microsoft.com/office/drawing/2014/main" val="20001"/>
                    </a:ext>
                  </a:extLst>
                </a:gridCol>
              </a:tblGrid>
              <a:tr h="444705">
                <a:tc gridSpan="2">
                  <a:txBody>
                    <a:bodyPr/>
                    <a:lstStyle/>
                    <a:p>
                      <a:pPr algn="ctr">
                        <a:lnSpc>
                          <a:spcPct val="100000"/>
                        </a:lnSpc>
                        <a:defRPr/>
                      </a:pPr>
                      <a:r>
                        <a:rPr lang="it-IT" sz="2400" b="1" noProof="0" dirty="0">
                          <a:solidFill>
                            <a:srgbClr val="CC7285"/>
                          </a:solidFill>
                          <a:latin typeface="Oswald" panose="00000500000000000000" pitchFamily="2" charset="0"/>
                          <a:sym typeface="Open Sauce Bold"/>
                        </a:rPr>
                        <a:t>I problemi affrontati dai WP nel corso del 2025</a:t>
                      </a:r>
                      <a:endParaRPr lang="it-IT" sz="1600" b="1" noProof="0" dirty="0">
                        <a:solidFill>
                          <a:srgbClr val="CC7285"/>
                        </a:solidFill>
                        <a:latin typeface="Oswald" panose="00000500000000000000" pitchFamily="2" charset="0"/>
                      </a:endParaRPr>
                    </a:p>
                  </a:txBody>
                  <a:tcPr marL="48723" marR="48723" marT="48723" marB="48723" anchor="ctr"/>
                </a:tc>
                <a:tc hMerge="1">
                  <a:txBody>
                    <a:bodyPr/>
                    <a:lstStyle/>
                    <a:p>
                      <a:pPr algn="ctr">
                        <a:lnSpc>
                          <a:spcPts val="1828"/>
                        </a:lnSpc>
                        <a:defRPr/>
                      </a:pPr>
                      <a:r>
                        <a:rPr lang="en-US" sz="1693" b="1">
                          <a:solidFill>
                            <a:srgbClr val="FFFFFF"/>
                          </a:solidFill>
                          <a:latin typeface="Open Sauce Bold"/>
                          <a:ea typeface="Open Sauce Bold"/>
                          <a:cs typeface="Open Sauce Bold"/>
                          <a:sym typeface="Open Sauce Bold"/>
                        </a:rPr>
                        <a:t>La tipologia di rito nei matrimoni delle coppie straniere</a:t>
                      </a:r>
                      <a:endParaRPr lang="en-US" sz="1100"/>
                    </a:p>
                  </a:txBody>
                  <a:tcPr marL="48723" marR="48723" marT="48723" marB="48723"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66275"/>
                    </a:solidFill>
                  </a:tcPr>
                </a:tc>
                <a:extLst>
                  <a:ext uri="{0D108BD9-81ED-4DB2-BD59-A6C34878D82A}">
                    <a16:rowId xmlns:a16="http://schemas.microsoft.com/office/drawing/2014/main" val="10000"/>
                  </a:ext>
                </a:extLst>
              </a:tr>
              <a:tr h="444705">
                <a:tc>
                  <a:txBody>
                    <a:bodyPr/>
                    <a:lstStyle/>
                    <a:p>
                      <a:pPr algn="l">
                        <a:lnSpc>
                          <a:spcPct val="100000"/>
                        </a:lnSpc>
                        <a:defRPr/>
                      </a:pPr>
                      <a:endParaRPr lang="it-IT" sz="11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0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Valutazione </a:t>
                      </a:r>
                    </a:p>
                    <a:p>
                      <a:pPr algn="ctr">
                        <a:lnSpc>
                          <a:spcPct val="100000"/>
                        </a:lnSpc>
                        <a:defRPr/>
                      </a:pPr>
                      <a:r>
                        <a:rPr lang="it-IT" sz="20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media</a:t>
                      </a:r>
                      <a:endParaRPr lang="it-IT" sz="16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1"/>
                  </a:ext>
                </a:extLst>
              </a:tr>
              <a:tr h="444705">
                <a:tc>
                  <a:txBody>
                    <a:bodyPr/>
                    <a:lstStyle/>
                    <a:p>
                      <a:pPr>
                        <a:lnSpc>
                          <a:spcPct val="107000"/>
                        </a:lnSpc>
                        <a:buNone/>
                      </a:pPr>
                      <a:r>
                        <a:rPr lang="it-IT" sz="2000" kern="100" spc="-70" baseline="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Necessità di istituire un riconoscimento professionale</a:t>
                      </a:r>
                    </a:p>
                  </a:txBody>
                  <a:tcPr marL="44450" marR="44450" marT="0" marB="0" anchor="ctr"/>
                </a:tc>
                <a:tc>
                  <a:txBody>
                    <a:bodyPr/>
                    <a:lstStyle/>
                    <a:p>
                      <a:pPr algn="ctr">
                        <a:lnSpc>
                          <a:spcPct val="107000"/>
                        </a:lnSpc>
                        <a:buNone/>
                      </a:pPr>
                      <a:r>
                        <a:rPr lang="en-US" sz="20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2,0</a:t>
                      </a:r>
                      <a:endParaRPr lang="it-IT" sz="20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4450" marR="44450" marT="0" marB="0" anchor="ctr"/>
                </a:tc>
                <a:extLst>
                  <a:ext uri="{0D108BD9-81ED-4DB2-BD59-A6C34878D82A}">
                    <a16:rowId xmlns:a16="http://schemas.microsoft.com/office/drawing/2014/main" val="10002"/>
                  </a:ext>
                </a:extLst>
              </a:tr>
              <a:tr h="444705">
                <a:tc>
                  <a:txBody>
                    <a:bodyPr/>
                    <a:lstStyle/>
                    <a:p>
                      <a:pPr>
                        <a:lnSpc>
                          <a:spcPct val="107000"/>
                        </a:lnSpc>
                        <a:buNone/>
                      </a:pPr>
                      <a:r>
                        <a:rPr lang="it-IT" sz="20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Normativa in vigore e procedure burocratiche</a:t>
                      </a:r>
                    </a:p>
                  </a:txBody>
                  <a:tcPr marL="44450" marR="44450" marT="0" marB="0" anchor="ctr"/>
                </a:tc>
                <a:tc>
                  <a:txBody>
                    <a:bodyPr/>
                    <a:lstStyle/>
                    <a:p>
                      <a:pPr algn="ctr">
                        <a:lnSpc>
                          <a:spcPct val="107000"/>
                        </a:lnSpc>
                        <a:buNone/>
                      </a:pPr>
                      <a:r>
                        <a:rPr lang="en-US" sz="20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2,5</a:t>
                      </a:r>
                      <a:endParaRPr lang="it-IT" sz="20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4450" marR="44450" marT="0" marB="0" anchor="ctr"/>
                </a:tc>
                <a:extLst>
                  <a:ext uri="{0D108BD9-81ED-4DB2-BD59-A6C34878D82A}">
                    <a16:rowId xmlns:a16="http://schemas.microsoft.com/office/drawing/2014/main" val="10003"/>
                  </a:ext>
                </a:extLst>
              </a:tr>
              <a:tr h="444705">
                <a:tc>
                  <a:txBody>
                    <a:bodyPr/>
                    <a:lstStyle/>
                    <a:p>
                      <a:pPr>
                        <a:lnSpc>
                          <a:spcPct val="107000"/>
                        </a:lnSpc>
                        <a:buNone/>
                      </a:pPr>
                      <a:r>
                        <a:rPr lang="it-IT" sz="20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Scarsa collaborazione tra i professionisti della filiera</a:t>
                      </a:r>
                    </a:p>
                  </a:txBody>
                  <a:tcPr marL="44450" marR="44450" marT="0" marB="0" anchor="ctr"/>
                </a:tc>
                <a:tc>
                  <a:txBody>
                    <a:bodyPr/>
                    <a:lstStyle/>
                    <a:p>
                      <a:pPr algn="ctr">
                        <a:lnSpc>
                          <a:spcPct val="107000"/>
                        </a:lnSpc>
                        <a:buNone/>
                      </a:pPr>
                      <a:r>
                        <a:rPr lang="en-US" sz="20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1,5</a:t>
                      </a:r>
                      <a:endParaRPr lang="it-IT" sz="20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4450" marR="44450" marT="0" marB="0" anchor="ctr"/>
                </a:tc>
                <a:extLst>
                  <a:ext uri="{0D108BD9-81ED-4DB2-BD59-A6C34878D82A}">
                    <a16:rowId xmlns:a16="http://schemas.microsoft.com/office/drawing/2014/main" val="10004"/>
                  </a:ext>
                </a:extLst>
              </a:tr>
              <a:tr h="444705">
                <a:tc>
                  <a:txBody>
                    <a:bodyPr/>
                    <a:lstStyle/>
                    <a:p>
                      <a:pPr>
                        <a:lnSpc>
                          <a:spcPct val="107000"/>
                        </a:lnSpc>
                        <a:buNone/>
                      </a:pPr>
                      <a:r>
                        <a:rPr lang="it-IT" sz="20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Mancanza di collaborazione con gli Enti del Turismo o Locali</a:t>
                      </a:r>
                    </a:p>
                  </a:txBody>
                  <a:tcPr marL="44450" marR="44450" marT="0" marB="0" anchor="ctr"/>
                </a:tc>
                <a:tc>
                  <a:txBody>
                    <a:bodyPr/>
                    <a:lstStyle/>
                    <a:p>
                      <a:pPr algn="ctr">
                        <a:lnSpc>
                          <a:spcPct val="107000"/>
                        </a:lnSpc>
                        <a:buNone/>
                      </a:pPr>
                      <a:r>
                        <a:rPr lang="en-US" sz="20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1,8</a:t>
                      </a:r>
                      <a:endParaRPr lang="it-IT" sz="20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4450" marR="44450" marT="0" marB="0" anchor="ctr"/>
                </a:tc>
                <a:extLst>
                  <a:ext uri="{0D108BD9-81ED-4DB2-BD59-A6C34878D82A}">
                    <a16:rowId xmlns:a16="http://schemas.microsoft.com/office/drawing/2014/main" val="2747306701"/>
                  </a:ext>
                </a:extLst>
              </a:tr>
              <a:tr h="444705">
                <a:tc>
                  <a:txBody>
                    <a:bodyPr/>
                    <a:lstStyle/>
                    <a:p>
                      <a:pPr>
                        <a:lnSpc>
                          <a:spcPct val="107000"/>
                        </a:lnSpc>
                        <a:buNone/>
                      </a:pPr>
                      <a:r>
                        <a:rPr lang="it-IT" sz="20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Aumento dei costi dei servizi da parte dei fornitori</a:t>
                      </a:r>
                    </a:p>
                  </a:txBody>
                  <a:tcPr marL="44450" marR="44450" marT="0" marB="0" anchor="ctr"/>
                </a:tc>
                <a:tc>
                  <a:txBody>
                    <a:bodyPr/>
                    <a:lstStyle/>
                    <a:p>
                      <a:pPr algn="ctr">
                        <a:lnSpc>
                          <a:spcPct val="107000"/>
                        </a:lnSpc>
                        <a:buNone/>
                      </a:pPr>
                      <a:r>
                        <a:rPr lang="en-US" sz="20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3,8</a:t>
                      </a:r>
                      <a:endParaRPr lang="it-IT" sz="20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4450" marR="44450" marT="0" marB="0" anchor="ctr"/>
                </a:tc>
                <a:extLst>
                  <a:ext uri="{0D108BD9-81ED-4DB2-BD59-A6C34878D82A}">
                    <a16:rowId xmlns:a16="http://schemas.microsoft.com/office/drawing/2014/main" val="3524213675"/>
                  </a:ext>
                </a:extLst>
              </a:tr>
              <a:tr h="444705">
                <a:tc>
                  <a:txBody>
                    <a:bodyPr/>
                    <a:lstStyle/>
                    <a:p>
                      <a:pPr>
                        <a:lnSpc>
                          <a:spcPct val="107000"/>
                        </a:lnSpc>
                        <a:buNone/>
                      </a:pPr>
                      <a:r>
                        <a:rPr lang="it-IT" sz="20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Riduzione del budget da parte delle coppie</a:t>
                      </a:r>
                    </a:p>
                  </a:txBody>
                  <a:tcPr marL="44450" marR="44450" marT="0" marB="0" anchor="ctr"/>
                </a:tc>
                <a:tc>
                  <a:txBody>
                    <a:bodyPr/>
                    <a:lstStyle/>
                    <a:p>
                      <a:pPr algn="ctr">
                        <a:lnSpc>
                          <a:spcPct val="107000"/>
                        </a:lnSpc>
                        <a:buNone/>
                      </a:pPr>
                      <a:r>
                        <a:rPr lang="en-US" sz="20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3,0</a:t>
                      </a:r>
                      <a:endParaRPr lang="it-IT" sz="20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4450" marR="44450" marT="0" marB="0" anchor="ctr"/>
                </a:tc>
                <a:extLst>
                  <a:ext uri="{0D108BD9-81ED-4DB2-BD59-A6C34878D82A}">
                    <a16:rowId xmlns:a16="http://schemas.microsoft.com/office/drawing/2014/main" val="1785041261"/>
                  </a:ext>
                </a:extLst>
              </a:tr>
            </a:tbl>
          </a:graphicData>
        </a:graphic>
      </p:graphicFrame>
    </p:spTree>
    <p:extLst>
      <p:ext uri="{BB962C8B-B14F-4D97-AF65-F5344CB8AC3E}">
        <p14:creationId xmlns:p14="http://schemas.microsoft.com/office/powerpoint/2010/main" val="1656965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7285"/>
        </a:solidFill>
        <a:effectLst/>
      </p:bgPr>
    </p:bg>
    <p:spTree>
      <p:nvGrpSpPr>
        <p:cNvPr id="1" name=""/>
        <p:cNvGrpSpPr/>
        <p:nvPr/>
      </p:nvGrpSpPr>
      <p:grpSpPr>
        <a:xfrm>
          <a:off x="0" y="0"/>
          <a:ext cx="0" cy="0"/>
          <a:chOff x="0" y="0"/>
          <a:chExt cx="0" cy="0"/>
        </a:xfrm>
      </p:grpSpPr>
      <p:pic>
        <p:nvPicPr>
          <p:cNvPr id="22" name="Immagine 21">
            <a:extLst>
              <a:ext uri="{FF2B5EF4-FFF2-40B4-BE49-F238E27FC236}">
                <a16:creationId xmlns:a16="http://schemas.microsoft.com/office/drawing/2014/main" id="{7997D66A-C236-CD31-536F-0949C4BFB6B6}"/>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567682" y="611982"/>
            <a:ext cx="6462678" cy="9178654"/>
          </a:xfrm>
          <a:prstGeom prst="rect">
            <a:avLst/>
          </a:prstGeom>
        </p:spPr>
      </p:pic>
      <p:grpSp>
        <p:nvGrpSpPr>
          <p:cNvPr id="23" name="Group 3">
            <a:extLst>
              <a:ext uri="{FF2B5EF4-FFF2-40B4-BE49-F238E27FC236}">
                <a16:creationId xmlns:a16="http://schemas.microsoft.com/office/drawing/2014/main" id="{9BA3D2F2-4F52-F354-7371-6EA63DC05762}"/>
              </a:ext>
            </a:extLst>
          </p:cNvPr>
          <p:cNvGrpSpPr/>
          <p:nvPr/>
        </p:nvGrpSpPr>
        <p:grpSpPr>
          <a:xfrm>
            <a:off x="7243995" y="3386417"/>
            <a:ext cx="5557606" cy="1321388"/>
            <a:chOff x="0" y="0"/>
            <a:chExt cx="1364207" cy="293256"/>
          </a:xfrm>
          <a:solidFill>
            <a:srgbClr val="8B1D4A"/>
          </a:solidFill>
        </p:grpSpPr>
        <p:sp>
          <p:nvSpPr>
            <p:cNvPr id="24" name="Freeform 4">
              <a:extLst>
                <a:ext uri="{FF2B5EF4-FFF2-40B4-BE49-F238E27FC236}">
                  <a16:creationId xmlns:a16="http://schemas.microsoft.com/office/drawing/2014/main" id="{789E6B61-C1E5-E959-9D6D-7248A1632B53}"/>
                </a:ext>
              </a:extLst>
            </p:cNvPr>
            <p:cNvSpPr/>
            <p:nvPr/>
          </p:nvSpPr>
          <p:spPr>
            <a:xfrm>
              <a:off x="0" y="0"/>
              <a:ext cx="1364207" cy="293256"/>
            </a:xfrm>
            <a:custGeom>
              <a:avLst/>
              <a:gdLst/>
              <a:ahLst/>
              <a:cxnLst/>
              <a:rect l="l" t="t" r="r" b="b"/>
              <a:pathLst>
                <a:path w="1364207" h="293256">
                  <a:moveTo>
                    <a:pt x="0" y="0"/>
                  </a:moveTo>
                  <a:lnTo>
                    <a:pt x="1364207" y="0"/>
                  </a:lnTo>
                  <a:lnTo>
                    <a:pt x="1364207" y="293256"/>
                  </a:lnTo>
                  <a:lnTo>
                    <a:pt x="0" y="293256"/>
                  </a:lnTo>
                  <a:close/>
                </a:path>
              </a:pathLst>
            </a:custGeom>
            <a:grpFill/>
          </p:spPr>
          <p:txBody>
            <a:bodyPr/>
            <a:lstStyle/>
            <a:p>
              <a:pPr algn="r"/>
              <a:endParaRPr lang="it-IT" dirty="0"/>
            </a:p>
          </p:txBody>
        </p:sp>
        <p:sp>
          <p:nvSpPr>
            <p:cNvPr id="25" name="TextBox 5">
              <a:extLst>
                <a:ext uri="{FF2B5EF4-FFF2-40B4-BE49-F238E27FC236}">
                  <a16:creationId xmlns:a16="http://schemas.microsoft.com/office/drawing/2014/main" id="{756A0CB9-6ACB-3906-0CB8-32EE45A9E627}"/>
                </a:ext>
              </a:extLst>
            </p:cNvPr>
            <p:cNvSpPr txBox="1"/>
            <p:nvPr/>
          </p:nvSpPr>
          <p:spPr>
            <a:xfrm>
              <a:off x="0" y="28575"/>
              <a:ext cx="1364207" cy="264681"/>
            </a:xfrm>
            <a:prstGeom prst="rect">
              <a:avLst/>
            </a:prstGeom>
            <a:grpFill/>
          </p:spPr>
          <p:txBody>
            <a:bodyPr lIns="50800" tIns="50800" rIns="50800" bIns="50800" rtlCol="0" anchor="ctr"/>
            <a:lstStyle/>
            <a:p>
              <a:pPr algn="r">
                <a:lnSpc>
                  <a:spcPts val="2442"/>
                </a:lnSpc>
              </a:pPr>
              <a:endParaRPr dirty="0"/>
            </a:p>
          </p:txBody>
        </p:sp>
      </p:grpSp>
      <p:sp>
        <p:nvSpPr>
          <p:cNvPr id="26" name="TextBox 11">
            <a:extLst>
              <a:ext uri="{FF2B5EF4-FFF2-40B4-BE49-F238E27FC236}">
                <a16:creationId xmlns:a16="http://schemas.microsoft.com/office/drawing/2014/main" id="{C68E319F-6AEB-37FF-2445-8CF7C6C31C20}"/>
              </a:ext>
            </a:extLst>
          </p:cNvPr>
          <p:cNvSpPr txBox="1"/>
          <p:nvPr/>
        </p:nvSpPr>
        <p:spPr>
          <a:xfrm>
            <a:off x="7315200" y="2164815"/>
            <a:ext cx="10675123" cy="1226085"/>
          </a:xfrm>
          <a:prstGeom prst="rect">
            <a:avLst/>
          </a:prstGeom>
        </p:spPr>
        <p:txBody>
          <a:bodyPr wrap="square" lIns="0" tIns="0" rIns="0" bIns="0" rtlCol="0" anchor="ctr" anchorCtr="0">
            <a:noAutofit/>
          </a:bodyPr>
          <a:lstStyle/>
          <a:p>
            <a:pPr>
              <a:spcBef>
                <a:spcPct val="0"/>
              </a:spcBef>
            </a:pPr>
            <a:r>
              <a:rPr lang="en-US" sz="8800" dirty="0">
                <a:solidFill>
                  <a:srgbClr val="8B1D4A"/>
                </a:solidFill>
                <a:latin typeface="Oswald"/>
                <a:ea typeface="Oswald"/>
                <a:cs typeface="Oswald"/>
                <a:sym typeface="Oswald"/>
              </a:rPr>
              <a:t>DESTINATION WEDDING</a:t>
            </a:r>
          </a:p>
        </p:txBody>
      </p:sp>
      <p:sp>
        <p:nvSpPr>
          <p:cNvPr id="27" name="TextBox 12">
            <a:extLst>
              <a:ext uri="{FF2B5EF4-FFF2-40B4-BE49-F238E27FC236}">
                <a16:creationId xmlns:a16="http://schemas.microsoft.com/office/drawing/2014/main" id="{3B438BB8-1A28-7FE3-E316-4F32974976E6}"/>
              </a:ext>
            </a:extLst>
          </p:cNvPr>
          <p:cNvSpPr txBox="1"/>
          <p:nvPr/>
        </p:nvSpPr>
        <p:spPr>
          <a:xfrm>
            <a:off x="7282543" y="3510069"/>
            <a:ext cx="5519058" cy="1176231"/>
          </a:xfrm>
          <a:prstGeom prst="rect">
            <a:avLst/>
          </a:prstGeom>
        </p:spPr>
        <p:txBody>
          <a:bodyPr wrap="square" lIns="0" tIns="0" rIns="0" bIns="0" rtlCol="0" anchor="ctr" anchorCtr="0">
            <a:noAutofit/>
          </a:bodyPr>
          <a:lstStyle/>
          <a:p>
            <a:pPr algn="ctr">
              <a:spcBef>
                <a:spcPct val="0"/>
              </a:spcBef>
            </a:pPr>
            <a:r>
              <a:rPr lang="en-US" sz="8800" dirty="0">
                <a:solidFill>
                  <a:srgbClr val="FFFFFF"/>
                </a:solidFill>
                <a:latin typeface="Oswald"/>
                <a:ea typeface="Oswald"/>
                <a:cs typeface="Oswald"/>
                <a:sym typeface="Oswald"/>
              </a:rPr>
              <a:t>IN TOSCANA</a:t>
            </a:r>
          </a:p>
        </p:txBody>
      </p:sp>
      <p:grpSp>
        <p:nvGrpSpPr>
          <p:cNvPr id="28" name="Group 11">
            <a:extLst>
              <a:ext uri="{FF2B5EF4-FFF2-40B4-BE49-F238E27FC236}">
                <a16:creationId xmlns:a16="http://schemas.microsoft.com/office/drawing/2014/main" id="{D7611564-A442-AF88-1DC8-871ECA416884}"/>
              </a:ext>
            </a:extLst>
          </p:cNvPr>
          <p:cNvGrpSpPr/>
          <p:nvPr/>
        </p:nvGrpSpPr>
        <p:grpSpPr>
          <a:xfrm>
            <a:off x="9982200" y="6865055"/>
            <a:ext cx="2438400" cy="1139970"/>
            <a:chOff x="0" y="0"/>
            <a:chExt cx="778582" cy="293256"/>
          </a:xfrm>
        </p:grpSpPr>
        <p:sp>
          <p:nvSpPr>
            <p:cNvPr id="29" name="Freeform 12">
              <a:extLst>
                <a:ext uri="{FF2B5EF4-FFF2-40B4-BE49-F238E27FC236}">
                  <a16:creationId xmlns:a16="http://schemas.microsoft.com/office/drawing/2014/main" id="{74908DEE-F421-C608-9B1D-08BDB8B1DFF8}"/>
                </a:ext>
              </a:extLst>
            </p:cNvPr>
            <p:cNvSpPr/>
            <p:nvPr/>
          </p:nvSpPr>
          <p:spPr>
            <a:xfrm>
              <a:off x="0" y="0"/>
              <a:ext cx="778582" cy="293256"/>
            </a:xfrm>
            <a:custGeom>
              <a:avLst/>
              <a:gdLst/>
              <a:ahLst/>
              <a:cxnLst/>
              <a:rect l="l" t="t" r="r" b="b"/>
              <a:pathLst>
                <a:path w="778582" h="293256">
                  <a:moveTo>
                    <a:pt x="0" y="0"/>
                  </a:moveTo>
                  <a:lnTo>
                    <a:pt x="778582" y="0"/>
                  </a:lnTo>
                  <a:lnTo>
                    <a:pt x="778582" y="293256"/>
                  </a:lnTo>
                  <a:lnTo>
                    <a:pt x="0" y="293256"/>
                  </a:lnTo>
                  <a:close/>
                </a:path>
              </a:pathLst>
            </a:custGeom>
            <a:solidFill>
              <a:srgbClr val="F6F6F6"/>
            </a:solidFill>
          </p:spPr>
          <p:txBody>
            <a:bodyPr/>
            <a:lstStyle/>
            <a:p>
              <a:endParaRPr lang="it-IT"/>
            </a:p>
          </p:txBody>
        </p:sp>
        <p:sp>
          <p:nvSpPr>
            <p:cNvPr id="30" name="TextBox 13">
              <a:extLst>
                <a:ext uri="{FF2B5EF4-FFF2-40B4-BE49-F238E27FC236}">
                  <a16:creationId xmlns:a16="http://schemas.microsoft.com/office/drawing/2014/main" id="{FA5171F7-5E0D-0D7B-8BB7-95105DDE53A2}"/>
                </a:ext>
              </a:extLst>
            </p:cNvPr>
            <p:cNvSpPr txBox="1"/>
            <p:nvPr/>
          </p:nvSpPr>
          <p:spPr>
            <a:xfrm>
              <a:off x="0" y="28575"/>
              <a:ext cx="778582" cy="264681"/>
            </a:xfrm>
            <a:prstGeom prst="rect">
              <a:avLst/>
            </a:prstGeom>
          </p:spPr>
          <p:txBody>
            <a:bodyPr lIns="50800" tIns="50800" rIns="50800" bIns="50800" rtlCol="0" anchor="ctr"/>
            <a:lstStyle/>
            <a:p>
              <a:pPr algn="ctr">
                <a:lnSpc>
                  <a:spcPts val="2442"/>
                </a:lnSpc>
              </a:pPr>
              <a:endParaRPr/>
            </a:p>
          </p:txBody>
        </p:sp>
      </p:grpSp>
      <p:sp>
        <p:nvSpPr>
          <p:cNvPr id="31" name="TextBox 14">
            <a:extLst>
              <a:ext uri="{FF2B5EF4-FFF2-40B4-BE49-F238E27FC236}">
                <a16:creationId xmlns:a16="http://schemas.microsoft.com/office/drawing/2014/main" id="{2CB6B798-B82D-3D89-E2AD-9140CD32EC78}"/>
              </a:ext>
            </a:extLst>
          </p:cNvPr>
          <p:cNvSpPr txBox="1"/>
          <p:nvPr/>
        </p:nvSpPr>
        <p:spPr>
          <a:xfrm>
            <a:off x="7282543" y="5389483"/>
            <a:ext cx="5830981" cy="1354217"/>
          </a:xfrm>
          <a:prstGeom prst="rect">
            <a:avLst/>
          </a:prstGeom>
        </p:spPr>
        <p:txBody>
          <a:bodyPr wrap="square" lIns="0" tIns="0" rIns="0" bIns="0" rtlCol="0" anchor="t">
            <a:spAutoFit/>
          </a:bodyPr>
          <a:lstStyle/>
          <a:p>
            <a:pPr algn="l">
              <a:spcBef>
                <a:spcPct val="0"/>
              </a:spcBef>
            </a:pPr>
            <a:r>
              <a:rPr lang="en-US" sz="8800" dirty="0">
                <a:solidFill>
                  <a:srgbClr val="F6F6F6"/>
                </a:solidFill>
                <a:latin typeface="Oswald"/>
                <a:ea typeface="Oswald"/>
                <a:cs typeface="Oswald"/>
                <a:sym typeface="Oswald"/>
              </a:rPr>
              <a:t>LE TENDENZE</a:t>
            </a:r>
          </a:p>
        </p:txBody>
      </p:sp>
      <p:sp>
        <p:nvSpPr>
          <p:cNvPr id="32" name="TextBox 15">
            <a:extLst>
              <a:ext uri="{FF2B5EF4-FFF2-40B4-BE49-F238E27FC236}">
                <a16:creationId xmlns:a16="http://schemas.microsoft.com/office/drawing/2014/main" id="{734DDB94-B4BD-C2DB-3AC9-6A32356CCAD2}"/>
              </a:ext>
            </a:extLst>
          </p:cNvPr>
          <p:cNvSpPr txBox="1"/>
          <p:nvPr/>
        </p:nvSpPr>
        <p:spPr>
          <a:xfrm>
            <a:off x="7227583" y="6474764"/>
            <a:ext cx="3322964" cy="1778885"/>
          </a:xfrm>
          <a:prstGeom prst="rect">
            <a:avLst/>
          </a:prstGeom>
        </p:spPr>
        <p:txBody>
          <a:bodyPr lIns="0" tIns="0" rIns="0" bIns="0" rtlCol="0" anchor="t">
            <a:spAutoFit/>
          </a:bodyPr>
          <a:lstStyle/>
          <a:p>
            <a:pPr algn="l">
              <a:lnSpc>
                <a:spcPts val="15537"/>
              </a:lnSpc>
              <a:spcBef>
                <a:spcPct val="0"/>
              </a:spcBef>
            </a:pPr>
            <a:r>
              <a:rPr lang="en-US" sz="8800" dirty="0">
                <a:solidFill>
                  <a:srgbClr val="FFFFFF"/>
                </a:solidFill>
                <a:latin typeface="Oswald"/>
                <a:ea typeface="Oswald"/>
                <a:cs typeface="Oswald"/>
                <a:sym typeface="Oswald"/>
              </a:rPr>
              <a:t>PER IL</a:t>
            </a:r>
          </a:p>
        </p:txBody>
      </p:sp>
      <p:sp>
        <p:nvSpPr>
          <p:cNvPr id="33" name="TextBox 16">
            <a:extLst>
              <a:ext uri="{FF2B5EF4-FFF2-40B4-BE49-F238E27FC236}">
                <a16:creationId xmlns:a16="http://schemas.microsoft.com/office/drawing/2014/main" id="{FC906B04-8521-0F49-E79E-5A142237B3B3}"/>
              </a:ext>
            </a:extLst>
          </p:cNvPr>
          <p:cNvSpPr txBox="1"/>
          <p:nvPr/>
        </p:nvSpPr>
        <p:spPr>
          <a:xfrm>
            <a:off x="9982200" y="6972300"/>
            <a:ext cx="2438400" cy="1014842"/>
          </a:xfrm>
          <a:prstGeom prst="rect">
            <a:avLst/>
          </a:prstGeom>
        </p:spPr>
        <p:txBody>
          <a:bodyPr wrap="square" lIns="0" tIns="0" rIns="0" bIns="0" rtlCol="0" anchor="ctr" anchorCtr="0">
            <a:noAutofit/>
          </a:bodyPr>
          <a:lstStyle/>
          <a:p>
            <a:pPr algn="ctr">
              <a:spcBef>
                <a:spcPct val="0"/>
              </a:spcBef>
            </a:pPr>
            <a:r>
              <a:rPr lang="en-US" sz="8800" dirty="0">
                <a:solidFill>
                  <a:srgbClr val="8B1D4A"/>
                </a:solidFill>
                <a:latin typeface="Oswald"/>
                <a:ea typeface="Oswald"/>
                <a:cs typeface="Oswald"/>
                <a:sym typeface="Oswald"/>
              </a:rPr>
              <a:t>2026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7285"/>
        </a:solidFill>
        <a:effectLst/>
      </p:bgPr>
    </p:bg>
    <p:spTree>
      <p:nvGrpSpPr>
        <p:cNvPr id="1" name="">
          <a:extLst>
            <a:ext uri="{FF2B5EF4-FFF2-40B4-BE49-F238E27FC236}">
              <a16:creationId xmlns:a16="http://schemas.microsoft.com/office/drawing/2014/main" id="{1ACB4EC3-A798-522F-9689-EF51390D67E7}"/>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FBFB7FA8-6CA4-0FFA-D5D0-52B33D757815}"/>
              </a:ext>
            </a:extLst>
          </p:cNvPr>
          <p:cNvGrpSpPr/>
          <p:nvPr/>
        </p:nvGrpSpPr>
        <p:grpSpPr>
          <a:xfrm>
            <a:off x="533400" y="647700"/>
            <a:ext cx="17221200" cy="8991600"/>
            <a:chOff x="0" y="0"/>
            <a:chExt cx="4274726" cy="2167467"/>
          </a:xfrm>
        </p:grpSpPr>
        <p:sp>
          <p:nvSpPr>
            <p:cNvPr id="4" name="Freeform 4">
              <a:extLst>
                <a:ext uri="{FF2B5EF4-FFF2-40B4-BE49-F238E27FC236}">
                  <a16:creationId xmlns:a16="http://schemas.microsoft.com/office/drawing/2014/main" id="{87F61154-3FD5-5118-D14C-3786F2668470}"/>
                </a:ext>
              </a:extLst>
            </p:cNvPr>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p:spPr>
          <p:txBody>
            <a:bodyPr/>
            <a:lstStyle/>
            <a:p>
              <a:endParaRPr lang="it-IT" noProof="0" dirty="0"/>
            </a:p>
          </p:txBody>
        </p:sp>
        <p:sp>
          <p:nvSpPr>
            <p:cNvPr id="5" name="TextBox 5">
              <a:extLst>
                <a:ext uri="{FF2B5EF4-FFF2-40B4-BE49-F238E27FC236}">
                  <a16:creationId xmlns:a16="http://schemas.microsoft.com/office/drawing/2014/main" id="{5C59A5C0-8470-CA6A-61A4-F6056F98C4C3}"/>
                </a:ext>
              </a:extLst>
            </p:cNvPr>
            <p:cNvSpPr txBox="1"/>
            <p:nvPr/>
          </p:nvSpPr>
          <p:spPr>
            <a:xfrm>
              <a:off x="0" y="-47625"/>
              <a:ext cx="4274726" cy="2215092"/>
            </a:xfrm>
            <a:prstGeom prst="rect">
              <a:avLst/>
            </a:prstGeom>
          </p:spPr>
          <p:txBody>
            <a:bodyPr lIns="50800" tIns="50800" rIns="50800" bIns="50800" rtlCol="0" anchor="ctr"/>
            <a:lstStyle/>
            <a:p>
              <a:pPr algn="ctr">
                <a:lnSpc>
                  <a:spcPts val="3359"/>
                </a:lnSpc>
              </a:pPr>
              <a:endParaRPr lang="it-IT" noProof="0" dirty="0"/>
            </a:p>
          </p:txBody>
        </p:sp>
      </p:grpSp>
      <p:sp>
        <p:nvSpPr>
          <p:cNvPr id="6" name="TextBox 6">
            <a:extLst>
              <a:ext uri="{FF2B5EF4-FFF2-40B4-BE49-F238E27FC236}">
                <a16:creationId xmlns:a16="http://schemas.microsoft.com/office/drawing/2014/main" id="{B477AC2F-A624-B5E3-8E5A-CCDE7F80CFFF}"/>
              </a:ext>
            </a:extLst>
          </p:cNvPr>
          <p:cNvSpPr txBox="1"/>
          <p:nvPr/>
        </p:nvSpPr>
        <p:spPr>
          <a:xfrm>
            <a:off x="6324600" y="1066939"/>
            <a:ext cx="10939187" cy="812530"/>
          </a:xfrm>
          <a:prstGeom prst="rect">
            <a:avLst/>
          </a:prstGeom>
          <a:solidFill>
            <a:srgbClr val="CC7285"/>
          </a:solidFill>
        </p:spPr>
        <p:txBody>
          <a:bodyPr wrap="square" lIns="0" tIns="0" rIns="0" bIns="0" rtlCol="0" anchor="ctr" anchorCtr="0">
            <a:noAutofit/>
          </a:bodyPr>
          <a:lstStyle/>
          <a:p>
            <a:pPr marL="0" lvl="0" indent="0" algn="ctr">
              <a:spcBef>
                <a:spcPct val="0"/>
              </a:spcBef>
            </a:pPr>
            <a:r>
              <a:rPr lang="it-IT" sz="3600" noProof="0" dirty="0">
                <a:solidFill>
                  <a:schemeClr val="bg1"/>
                </a:solidFill>
                <a:latin typeface="Oswald" panose="00000500000000000000" pitchFamily="2" charset="0"/>
                <a:ea typeface="Prata"/>
                <a:cs typeface="Prata"/>
                <a:sym typeface="Prata"/>
              </a:rPr>
              <a:t>Il mercato del DW in TOSCANA  - </a:t>
            </a:r>
            <a:r>
              <a:rPr lang="it-IT" sz="3600" dirty="0">
                <a:solidFill>
                  <a:schemeClr val="bg1"/>
                </a:solidFill>
                <a:latin typeface="Oswald" panose="00000500000000000000" pitchFamily="2" charset="0"/>
                <a:ea typeface="Prata"/>
                <a:cs typeface="Prata"/>
                <a:sym typeface="Prata"/>
              </a:rPr>
              <a:t>LE ASPETTATIVE PER IL 2026</a:t>
            </a:r>
            <a:endParaRPr lang="it-IT" sz="3600" noProof="0" dirty="0">
              <a:solidFill>
                <a:schemeClr val="bg1"/>
              </a:solidFill>
              <a:latin typeface="Oswald" panose="00000500000000000000" pitchFamily="2" charset="0"/>
              <a:ea typeface="Prata"/>
              <a:cs typeface="Prata"/>
              <a:sym typeface="Prata"/>
            </a:endParaRPr>
          </a:p>
        </p:txBody>
      </p:sp>
      <p:sp>
        <p:nvSpPr>
          <p:cNvPr id="14" name="CasellaDiTesto 13">
            <a:extLst>
              <a:ext uri="{FF2B5EF4-FFF2-40B4-BE49-F238E27FC236}">
                <a16:creationId xmlns:a16="http://schemas.microsoft.com/office/drawing/2014/main" id="{FD868D97-4504-4817-0781-4B832B79E9B5}"/>
              </a:ext>
            </a:extLst>
          </p:cNvPr>
          <p:cNvSpPr txBox="1"/>
          <p:nvPr/>
        </p:nvSpPr>
        <p:spPr>
          <a:xfrm>
            <a:off x="990600" y="2148998"/>
            <a:ext cx="16273187" cy="1680717"/>
          </a:xfrm>
          <a:prstGeom prst="rect">
            <a:avLst/>
          </a:prstGeom>
          <a:noFill/>
        </p:spPr>
        <p:txBody>
          <a:bodyPr wrap="square">
            <a:spAutoFit/>
          </a:bodyPr>
          <a:lstStyle/>
          <a:p>
            <a:pPr algn="just">
              <a:lnSpc>
                <a:spcPct val="120000"/>
              </a:lnSpc>
            </a:pPr>
            <a:r>
              <a:rPr lang="it-IT" sz="220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In merito alle aspettative del 2026, l’opinione prevalente del campione appare orientata verso uno scenario di ulteriore rafforzamento del mercato. Infatti, il 36,7% ha segnalato un trend positivo della domanda, contro il 34,7% di imprenditori che prevedono una stabilità e un 23,5% che ha già registrato una diminuzione delle richieste. La rimanente quota di imprenditori non ha espresso una valutazione univoca.</a:t>
            </a:r>
            <a:endParaRPr lang="it-IT" sz="2200" noProof="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endParaRPr>
          </a:p>
        </p:txBody>
      </p:sp>
      <p:graphicFrame>
        <p:nvGraphicFramePr>
          <p:cNvPr id="16" name="Table 10">
            <a:extLst>
              <a:ext uri="{FF2B5EF4-FFF2-40B4-BE49-F238E27FC236}">
                <a16:creationId xmlns:a16="http://schemas.microsoft.com/office/drawing/2014/main" id="{251DE258-0E19-C767-8553-3E3FB15F864D}"/>
              </a:ext>
            </a:extLst>
          </p:cNvPr>
          <p:cNvGraphicFramePr>
            <a:graphicFrameLocks noGrp="1"/>
          </p:cNvGraphicFramePr>
          <p:nvPr>
            <p:extLst>
              <p:ext uri="{D42A27DB-BD31-4B8C-83A1-F6EECF244321}">
                <p14:modId xmlns:p14="http://schemas.microsoft.com/office/powerpoint/2010/main" val="3238383523"/>
              </p:ext>
            </p:extLst>
          </p:nvPr>
        </p:nvGraphicFramePr>
        <p:xfrm>
          <a:off x="5930743" y="5753100"/>
          <a:ext cx="6485945" cy="3183129"/>
        </p:xfrm>
        <a:graphic>
          <a:graphicData uri="http://schemas.openxmlformats.org/drawingml/2006/table">
            <a:tbl>
              <a:tblPr>
                <a:tableStyleId>{21E4AEA4-8DFA-4A89-87EB-49C32662AFE0}</a:tableStyleId>
              </a:tblPr>
              <a:tblGrid>
                <a:gridCol w="4191000">
                  <a:extLst>
                    <a:ext uri="{9D8B030D-6E8A-4147-A177-3AD203B41FA5}">
                      <a16:colId xmlns:a16="http://schemas.microsoft.com/office/drawing/2014/main" val="20000"/>
                    </a:ext>
                  </a:extLst>
                </a:gridCol>
                <a:gridCol w="2294945">
                  <a:extLst>
                    <a:ext uri="{9D8B030D-6E8A-4147-A177-3AD203B41FA5}">
                      <a16:colId xmlns:a16="http://schemas.microsoft.com/office/drawing/2014/main" val="20001"/>
                    </a:ext>
                  </a:extLst>
                </a:gridCol>
              </a:tblGrid>
              <a:tr h="514899">
                <a:tc gridSpan="2">
                  <a:txBody>
                    <a:bodyPr/>
                    <a:lstStyle/>
                    <a:p>
                      <a:pPr algn="ctr">
                        <a:lnSpc>
                          <a:spcPct val="100000"/>
                        </a:lnSpc>
                        <a:defRPr/>
                      </a:pPr>
                      <a:r>
                        <a:rPr lang="it-IT" sz="2400" b="1" noProof="0" dirty="0">
                          <a:solidFill>
                            <a:srgbClr val="CC7285"/>
                          </a:solidFill>
                          <a:latin typeface="Oswald" panose="00000500000000000000" pitchFamily="2" charset="0"/>
                          <a:sym typeface="Open Sauce Bold"/>
                        </a:rPr>
                        <a:t>Trend atteso per il 2026</a:t>
                      </a:r>
                      <a:endParaRPr lang="it-IT" sz="2400" b="1" noProof="0" dirty="0">
                        <a:solidFill>
                          <a:srgbClr val="CC7285"/>
                        </a:solidFill>
                        <a:latin typeface="Oswald" panose="00000500000000000000" pitchFamily="2" charset="0"/>
                      </a:endParaRPr>
                    </a:p>
                  </a:txBody>
                  <a:tcPr marL="48723" marR="48723" marT="48723" marB="48723" anchor="ctr"/>
                </a:tc>
                <a:tc hMerge="1">
                  <a:txBody>
                    <a:bodyPr/>
                    <a:lstStyle/>
                    <a:p>
                      <a:pPr algn="ctr">
                        <a:lnSpc>
                          <a:spcPts val="1828"/>
                        </a:lnSpc>
                        <a:defRPr/>
                      </a:pPr>
                      <a:r>
                        <a:rPr lang="en-US" sz="1693" b="1">
                          <a:solidFill>
                            <a:srgbClr val="FFFFFF"/>
                          </a:solidFill>
                          <a:latin typeface="Open Sauce Bold"/>
                          <a:ea typeface="Open Sauce Bold"/>
                          <a:cs typeface="Open Sauce Bold"/>
                          <a:sym typeface="Open Sauce Bold"/>
                        </a:rPr>
                        <a:t>La tipologia di rito nei matrimoni delle coppie straniere</a:t>
                      </a:r>
                      <a:endParaRPr lang="en-US" sz="1100"/>
                    </a:p>
                  </a:txBody>
                  <a:tcPr marL="48723" marR="48723" marT="48723" marB="48723"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66275"/>
                    </a:solidFill>
                  </a:tcPr>
                </a:tc>
                <a:extLst>
                  <a:ext uri="{0D108BD9-81ED-4DB2-BD59-A6C34878D82A}">
                    <a16:rowId xmlns:a16="http://schemas.microsoft.com/office/drawing/2014/main" val="10000"/>
                  </a:ext>
                </a:extLst>
              </a:tr>
              <a:tr h="444705">
                <a:tc>
                  <a:txBody>
                    <a:bodyPr/>
                    <a:lstStyle/>
                    <a:p>
                      <a:pPr algn="l">
                        <a:lnSpc>
                          <a:spcPct val="100000"/>
                        </a:lnSpc>
                        <a:defRPr/>
                      </a:pP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Val.%</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1"/>
                  </a:ext>
                </a:extLst>
              </a:tr>
              <a:tr h="444705">
                <a:tc>
                  <a:txBody>
                    <a:bodyPr/>
                    <a:lstStyle/>
                    <a:p>
                      <a:pPr algn="l">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Aumento</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36,7</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2"/>
                  </a:ext>
                </a:extLst>
              </a:tr>
              <a:tr h="444705">
                <a:tc>
                  <a:txBody>
                    <a:bodyPr/>
                    <a:lstStyle/>
                    <a:p>
                      <a:pPr algn="l">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Stabilità</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34,7</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3"/>
                  </a:ext>
                </a:extLst>
              </a:tr>
              <a:tr h="444705">
                <a:tc>
                  <a:txBody>
                    <a:bodyPr/>
                    <a:lstStyle/>
                    <a:p>
                      <a:pPr algn="l">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Diminuzione</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23,5</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4"/>
                  </a:ext>
                </a:extLst>
              </a:tr>
              <a:tr h="444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Non so</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5,1</a:t>
                      </a:r>
                    </a:p>
                  </a:txBody>
                  <a:tcPr marL="48723" marR="48723" marT="48723" marB="48723" anchor="ctr"/>
                </a:tc>
                <a:extLst>
                  <a:ext uri="{0D108BD9-81ED-4DB2-BD59-A6C34878D82A}">
                    <a16:rowId xmlns:a16="http://schemas.microsoft.com/office/drawing/2014/main" val="2747306701"/>
                  </a:ext>
                </a:extLst>
              </a:tr>
              <a:tr h="444705">
                <a:tc>
                  <a:txBody>
                    <a:bodyPr/>
                    <a:lstStyle/>
                    <a:p>
                      <a:pPr algn="l">
                        <a:lnSpc>
                          <a:spcPct val="100000"/>
                        </a:lnSpc>
                        <a:defRPr/>
                      </a:pPr>
                      <a:r>
                        <a:rPr lang="it-IT" sz="22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Totale</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100</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5"/>
                  </a:ext>
                </a:extLst>
              </a:tr>
            </a:tbl>
          </a:graphicData>
        </a:graphic>
      </p:graphicFrame>
      <p:sp>
        <p:nvSpPr>
          <p:cNvPr id="17" name="CasellaDiTesto 16">
            <a:extLst>
              <a:ext uri="{FF2B5EF4-FFF2-40B4-BE49-F238E27FC236}">
                <a16:creationId xmlns:a16="http://schemas.microsoft.com/office/drawing/2014/main" id="{5AC943BA-F640-2136-DAB7-35DD874485AB}"/>
              </a:ext>
            </a:extLst>
          </p:cNvPr>
          <p:cNvSpPr txBox="1"/>
          <p:nvPr/>
        </p:nvSpPr>
        <p:spPr>
          <a:xfrm>
            <a:off x="1007405" y="4032422"/>
            <a:ext cx="16273187" cy="1446550"/>
          </a:xfrm>
          <a:prstGeom prst="rect">
            <a:avLst/>
          </a:prstGeom>
          <a:noFill/>
        </p:spPr>
        <p:txBody>
          <a:bodyPr wrap="square">
            <a:spAutoFit/>
          </a:bodyPr>
          <a:lstStyle/>
          <a:p>
            <a:pPr algn="ctr"/>
            <a:r>
              <a:rPr lang="it-IT" sz="4400" b="1" dirty="0">
                <a:solidFill>
                  <a:srgbClr val="CC7285"/>
                </a:solidFill>
                <a:latin typeface="Oswald" panose="00000500000000000000" pitchFamily="2" charset="0"/>
                <a:ea typeface="Open Sauce Bold"/>
                <a:cs typeface="Open Sauce Bold"/>
                <a:sym typeface="Open Sauce Bold"/>
              </a:rPr>
              <a:t>L’incremento stimato è del +5,3%, </a:t>
            </a:r>
          </a:p>
          <a:p>
            <a:pPr algn="ctr"/>
            <a:r>
              <a:rPr lang="it-IT" sz="4000" noProof="0" dirty="0">
                <a:solidFill>
                  <a:schemeClr val="tx1">
                    <a:lumMod val="65000"/>
                    <a:lumOff val="35000"/>
                  </a:schemeClr>
                </a:solidFill>
                <a:latin typeface="Oswald" panose="00000500000000000000" pitchFamily="2" charset="0"/>
                <a:ea typeface="Open Sauce Bold"/>
                <a:cs typeface="Open Sauce Bold"/>
                <a:sym typeface="Open Sauce Bold"/>
              </a:rPr>
              <a:t>in valori assoluti pari a circa </a:t>
            </a:r>
            <a:r>
              <a:rPr lang="it-IT" sz="4400" b="1" noProof="0" dirty="0">
                <a:solidFill>
                  <a:srgbClr val="CC7285"/>
                </a:solidFill>
                <a:latin typeface="Oswald" panose="00000500000000000000" pitchFamily="2" charset="0"/>
                <a:ea typeface="Open Sauce Bold"/>
                <a:cs typeface="Open Sauce Bold"/>
                <a:sym typeface="Open Sauce Bold"/>
              </a:rPr>
              <a:t>150 unità in più</a:t>
            </a:r>
            <a:endParaRPr lang="it-IT" sz="4400" noProof="0" dirty="0">
              <a:solidFill>
                <a:schemeClr val="tx1">
                  <a:lumMod val="65000"/>
                  <a:lumOff val="35000"/>
                </a:schemeClr>
              </a:solidFill>
              <a:latin typeface="Oswald" panose="00000500000000000000" pitchFamily="2" charset="0"/>
            </a:endParaRPr>
          </a:p>
        </p:txBody>
      </p:sp>
      <p:sp>
        <p:nvSpPr>
          <p:cNvPr id="18" name="AutoShape 13">
            <a:extLst>
              <a:ext uri="{FF2B5EF4-FFF2-40B4-BE49-F238E27FC236}">
                <a16:creationId xmlns:a16="http://schemas.microsoft.com/office/drawing/2014/main" id="{7414931F-142F-3E03-4721-B211DB7D583A}"/>
              </a:ext>
            </a:extLst>
          </p:cNvPr>
          <p:cNvSpPr/>
          <p:nvPr/>
        </p:nvSpPr>
        <p:spPr>
          <a:xfrm>
            <a:off x="15015029" y="9309098"/>
            <a:ext cx="1905000" cy="0"/>
          </a:xfrm>
          <a:prstGeom prst="line">
            <a:avLst/>
          </a:prstGeom>
          <a:ln w="19050" cap="flat">
            <a:solidFill>
              <a:schemeClr val="tx1">
                <a:lumMod val="65000"/>
                <a:lumOff val="35000"/>
              </a:schemeClr>
            </a:solidFill>
            <a:prstDash val="solid"/>
            <a:headEnd type="diamond" w="lg" len="lg"/>
            <a:tailEnd type="diamond" w="lg" len="lg"/>
          </a:ln>
        </p:spPr>
        <p:txBody>
          <a:bodyPr/>
          <a:lstStyle/>
          <a:p>
            <a:endParaRPr lang="it-IT" noProof="0" dirty="0"/>
          </a:p>
        </p:txBody>
      </p:sp>
      <p:sp>
        <p:nvSpPr>
          <p:cNvPr id="19" name="CasellaDiTesto 18">
            <a:extLst>
              <a:ext uri="{FF2B5EF4-FFF2-40B4-BE49-F238E27FC236}">
                <a16:creationId xmlns:a16="http://schemas.microsoft.com/office/drawing/2014/main" id="{389BAD62-01E6-ABB3-0B2A-33332792FE25}"/>
              </a:ext>
            </a:extLst>
          </p:cNvPr>
          <p:cNvSpPr txBox="1"/>
          <p:nvPr/>
        </p:nvSpPr>
        <p:spPr>
          <a:xfrm>
            <a:off x="16992600" y="9105900"/>
            <a:ext cx="533400" cy="369332"/>
          </a:xfrm>
          <a:prstGeom prst="rect">
            <a:avLst/>
          </a:prstGeom>
          <a:noFill/>
        </p:spPr>
        <p:txBody>
          <a:bodyPr wrap="square">
            <a:spAutoFit/>
          </a:bodyPr>
          <a:lstStyle/>
          <a:p>
            <a:pPr algn="ctr"/>
            <a:r>
              <a:rPr lang="it-IT" sz="18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15</a:t>
            </a:r>
            <a:endParaRPr lang="it-IT" noProof="0" dirty="0">
              <a:solidFill>
                <a:schemeClr val="tx1">
                  <a:lumMod val="65000"/>
                  <a:lumOff val="35000"/>
                </a:schemeClr>
              </a:solidFill>
            </a:endParaRPr>
          </a:p>
        </p:txBody>
      </p:sp>
    </p:spTree>
    <p:extLst>
      <p:ext uri="{BB962C8B-B14F-4D97-AF65-F5344CB8AC3E}">
        <p14:creationId xmlns:p14="http://schemas.microsoft.com/office/powerpoint/2010/main" val="1077663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7285"/>
        </a:solidFill>
        <a:effectLst/>
      </p:bgPr>
    </p:bg>
    <p:spTree>
      <p:nvGrpSpPr>
        <p:cNvPr id="1" name="">
          <a:extLst>
            <a:ext uri="{FF2B5EF4-FFF2-40B4-BE49-F238E27FC236}">
              <a16:creationId xmlns:a16="http://schemas.microsoft.com/office/drawing/2014/main" id="{31A13579-0581-0C30-3E79-B24116573E6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192C8EE-1C64-8698-C110-05C36F154C45}"/>
              </a:ext>
            </a:extLst>
          </p:cNvPr>
          <p:cNvGrpSpPr/>
          <p:nvPr/>
        </p:nvGrpSpPr>
        <p:grpSpPr>
          <a:xfrm>
            <a:off x="6934201" y="0"/>
            <a:ext cx="11353800" cy="10287000"/>
            <a:chOff x="0" y="0"/>
            <a:chExt cx="1928835" cy="2709333"/>
          </a:xfrm>
        </p:grpSpPr>
        <p:sp>
          <p:nvSpPr>
            <p:cNvPr id="3" name="Freeform 3">
              <a:extLst>
                <a:ext uri="{FF2B5EF4-FFF2-40B4-BE49-F238E27FC236}">
                  <a16:creationId xmlns:a16="http://schemas.microsoft.com/office/drawing/2014/main" id="{A1C009B7-83ED-C88D-2242-544D630C4A67}"/>
                </a:ext>
              </a:extLst>
            </p:cNvPr>
            <p:cNvSpPr/>
            <p:nvPr/>
          </p:nvSpPr>
          <p:spPr>
            <a:xfrm>
              <a:off x="0" y="0"/>
              <a:ext cx="1928835" cy="2709333"/>
            </a:xfrm>
            <a:custGeom>
              <a:avLst/>
              <a:gdLst/>
              <a:ahLst/>
              <a:cxnLst/>
              <a:rect l="l" t="t" r="r" b="b"/>
              <a:pathLst>
                <a:path w="1928835" h="2709333">
                  <a:moveTo>
                    <a:pt x="0" y="0"/>
                  </a:moveTo>
                  <a:lnTo>
                    <a:pt x="1928835" y="0"/>
                  </a:lnTo>
                  <a:lnTo>
                    <a:pt x="1928835" y="2709333"/>
                  </a:lnTo>
                  <a:lnTo>
                    <a:pt x="0" y="2709333"/>
                  </a:lnTo>
                  <a:close/>
                </a:path>
              </a:pathLst>
            </a:custGeom>
            <a:solidFill>
              <a:srgbClr val="F4F4F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BAA2466A-8202-80C1-A110-D9DE6B07D158}"/>
                </a:ext>
              </a:extLst>
            </p:cNvPr>
            <p:cNvSpPr txBox="1"/>
            <p:nvPr/>
          </p:nvSpPr>
          <p:spPr>
            <a:xfrm>
              <a:off x="0" y="-47625"/>
              <a:ext cx="1928835" cy="2756958"/>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grpSp>
      <p:graphicFrame>
        <p:nvGraphicFramePr>
          <p:cNvPr id="21" name="Table 10">
            <a:extLst>
              <a:ext uri="{FF2B5EF4-FFF2-40B4-BE49-F238E27FC236}">
                <a16:creationId xmlns:a16="http://schemas.microsoft.com/office/drawing/2014/main" id="{80C62E85-2D8E-3996-514F-66B80B247CD0}"/>
              </a:ext>
            </a:extLst>
          </p:cNvPr>
          <p:cNvGraphicFramePr>
            <a:graphicFrameLocks noGrp="1"/>
          </p:cNvGraphicFramePr>
          <p:nvPr>
            <p:extLst>
              <p:ext uri="{D42A27DB-BD31-4B8C-83A1-F6EECF244321}">
                <p14:modId xmlns:p14="http://schemas.microsoft.com/office/powerpoint/2010/main" val="1452562118"/>
              </p:ext>
            </p:extLst>
          </p:nvPr>
        </p:nvGraphicFramePr>
        <p:xfrm>
          <a:off x="685800" y="495300"/>
          <a:ext cx="5486400" cy="6741678"/>
        </p:xfrm>
        <a:graphic>
          <a:graphicData uri="http://schemas.openxmlformats.org/drawingml/2006/table">
            <a:tbl>
              <a:tblPr>
                <a:tableStyleId>{21E4AEA4-8DFA-4A89-87EB-49C32662AFE0}</a:tableStyleId>
              </a:tblPr>
              <a:tblGrid>
                <a:gridCol w="3762103">
                  <a:extLst>
                    <a:ext uri="{9D8B030D-6E8A-4147-A177-3AD203B41FA5}">
                      <a16:colId xmlns:a16="http://schemas.microsoft.com/office/drawing/2014/main" val="20000"/>
                    </a:ext>
                  </a:extLst>
                </a:gridCol>
                <a:gridCol w="1724297">
                  <a:extLst>
                    <a:ext uri="{9D8B030D-6E8A-4147-A177-3AD203B41FA5}">
                      <a16:colId xmlns:a16="http://schemas.microsoft.com/office/drawing/2014/main" val="20001"/>
                    </a:ext>
                  </a:extLst>
                </a:gridCol>
              </a:tblGrid>
              <a:tr h="720000">
                <a:tc gridSpan="2">
                  <a:txBody>
                    <a:bodyPr/>
                    <a:lstStyle/>
                    <a:p>
                      <a:pPr algn="ctr">
                        <a:lnSpc>
                          <a:spcPct val="100000"/>
                        </a:lnSpc>
                        <a:defRPr/>
                      </a:pPr>
                      <a:r>
                        <a:rPr lang="it-IT" sz="2800" b="1" noProof="0" dirty="0">
                          <a:solidFill>
                            <a:srgbClr val="CC7285"/>
                          </a:solidFill>
                          <a:latin typeface="Oswald" panose="00000500000000000000" pitchFamily="2" charset="0"/>
                          <a:sym typeface="Open Sauce Bold"/>
                        </a:rPr>
                        <a:t>Le tendenze del Destination Wedding</a:t>
                      </a:r>
                      <a:endParaRPr lang="it-IT" sz="1800" b="1" noProof="0" dirty="0">
                        <a:solidFill>
                          <a:srgbClr val="CC7285"/>
                        </a:solidFill>
                        <a:latin typeface="Oswald" panose="00000500000000000000" pitchFamily="2" charset="0"/>
                      </a:endParaRPr>
                    </a:p>
                  </a:txBody>
                  <a:tcPr marL="48723" marR="48723" marT="48723" marB="48723" anchor="ctr"/>
                </a:tc>
                <a:tc hMerge="1">
                  <a:txBody>
                    <a:bodyPr/>
                    <a:lstStyle/>
                    <a:p>
                      <a:pPr algn="ctr">
                        <a:lnSpc>
                          <a:spcPts val="1828"/>
                        </a:lnSpc>
                        <a:defRPr/>
                      </a:pPr>
                      <a:r>
                        <a:rPr lang="en-US" sz="1693" b="1">
                          <a:solidFill>
                            <a:srgbClr val="FFFFFF"/>
                          </a:solidFill>
                          <a:latin typeface="Open Sauce Bold"/>
                          <a:ea typeface="Open Sauce Bold"/>
                          <a:cs typeface="Open Sauce Bold"/>
                          <a:sym typeface="Open Sauce Bold"/>
                        </a:rPr>
                        <a:t>La tipologia di rito nei matrimoni delle coppie straniere</a:t>
                      </a:r>
                      <a:endParaRPr lang="en-US" sz="1100"/>
                    </a:p>
                  </a:txBody>
                  <a:tcPr marL="48723" marR="48723" marT="48723" marB="48723"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66275"/>
                    </a:solidFill>
                  </a:tcPr>
                </a:tc>
                <a:extLst>
                  <a:ext uri="{0D108BD9-81ED-4DB2-BD59-A6C34878D82A}">
                    <a16:rowId xmlns:a16="http://schemas.microsoft.com/office/drawing/2014/main" val="10000"/>
                  </a:ext>
                </a:extLst>
              </a:tr>
              <a:tr h="381671">
                <a:tc>
                  <a:txBody>
                    <a:bodyPr/>
                    <a:lstStyle/>
                    <a:p>
                      <a:pPr algn="l">
                        <a:lnSpc>
                          <a:spcPct val="100000"/>
                        </a:lnSpc>
                        <a:defRPr/>
                      </a:pPr>
                      <a:endParaRPr lang="it-IT" sz="11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4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Val. %</a:t>
                      </a:r>
                      <a:endParaRPr lang="it-IT" sz="18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1"/>
                  </a:ext>
                </a:extLst>
              </a:tr>
              <a:tr h="371340">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Small o Intimate wedding</a:t>
                      </a:r>
                      <a:endPar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31,4</a:t>
                      </a:r>
                    </a:p>
                  </a:txBody>
                  <a:tcPr marL="48723" marR="48723" marT="48723" marB="48723" anchor="ctr"/>
                </a:tc>
                <a:extLst>
                  <a:ext uri="{0D108BD9-81ED-4DB2-BD59-A6C34878D82A}">
                    <a16:rowId xmlns:a16="http://schemas.microsoft.com/office/drawing/2014/main" val="10002"/>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Wedding week</a:t>
                      </a:r>
                      <a:endPar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19,5</a:t>
                      </a:r>
                    </a:p>
                  </a:txBody>
                  <a:tcPr marL="48723" marR="48723" marT="48723" marB="48723" anchor="ctr"/>
                </a:tc>
                <a:extLst>
                  <a:ext uri="{0D108BD9-81ED-4DB2-BD59-A6C34878D82A}">
                    <a16:rowId xmlns:a16="http://schemas.microsoft.com/office/drawing/2014/main" val="10003"/>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Elopement</a:t>
                      </a:r>
                      <a:endPar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11,0</a:t>
                      </a:r>
                    </a:p>
                  </a:txBody>
                  <a:tcPr marL="48723" marR="48723" marT="48723" marB="48723" anchor="ctr"/>
                </a:tc>
                <a:extLst>
                  <a:ext uri="{0D108BD9-81ED-4DB2-BD59-A6C34878D82A}">
                    <a16:rowId xmlns:a16="http://schemas.microsoft.com/office/drawing/2014/main" val="10004"/>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Same sex wedding</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7,6</a:t>
                      </a:r>
                    </a:p>
                  </a:txBody>
                  <a:tcPr marL="48723" marR="48723" marT="48723" marB="48723" anchor="ctr"/>
                </a:tc>
                <a:extLst>
                  <a:ext uri="{0D108BD9-81ED-4DB2-BD59-A6C34878D82A}">
                    <a16:rowId xmlns:a16="http://schemas.microsoft.com/office/drawing/2014/main" val="1825102466"/>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Rinnovo promesse</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7,6</a:t>
                      </a:r>
                    </a:p>
                  </a:txBody>
                  <a:tcPr marL="48723" marR="48723" marT="48723" marB="48723" anchor="ctr"/>
                </a:tc>
                <a:extLst>
                  <a:ext uri="{0D108BD9-81ED-4DB2-BD59-A6C34878D82A}">
                    <a16:rowId xmlns:a16="http://schemas.microsoft.com/office/drawing/2014/main" val="3351614798"/>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Vigna</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7,6</a:t>
                      </a:r>
                    </a:p>
                  </a:txBody>
                  <a:tcPr marL="48723" marR="48723" marT="48723" marB="48723" anchor="ctr"/>
                </a:tc>
                <a:extLst>
                  <a:ext uri="{0D108BD9-81ED-4DB2-BD59-A6C34878D82A}">
                    <a16:rowId xmlns:a16="http://schemas.microsoft.com/office/drawing/2014/main" val="1855531119"/>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Social Wedding</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6,7</a:t>
                      </a:r>
                    </a:p>
                  </a:txBody>
                  <a:tcPr marL="48723" marR="48723" marT="48723" marB="48723" anchor="ctr"/>
                </a:tc>
                <a:extLst>
                  <a:ext uri="{0D108BD9-81ED-4DB2-BD59-A6C34878D82A}">
                    <a16:rowId xmlns:a16="http://schemas.microsoft.com/office/drawing/2014/main" val="3946396420"/>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Green Wedding</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5,7</a:t>
                      </a:r>
                    </a:p>
                  </a:txBody>
                  <a:tcPr marL="48723" marR="48723" marT="48723" marB="48723" anchor="ctr"/>
                </a:tc>
                <a:extLst>
                  <a:ext uri="{0D108BD9-81ED-4DB2-BD59-A6C34878D82A}">
                    <a16:rowId xmlns:a16="http://schemas.microsoft.com/office/drawing/2014/main" val="1550343721"/>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Matrimonio in costume</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1,4</a:t>
                      </a:r>
                    </a:p>
                  </a:txBody>
                  <a:tcPr marL="48723" marR="48723" marT="48723" marB="48723" anchor="ctr"/>
                </a:tc>
                <a:extLst>
                  <a:ext uri="{0D108BD9-81ED-4DB2-BD59-A6C34878D82A}">
                    <a16:rowId xmlns:a16="http://schemas.microsoft.com/office/drawing/2014/main" val="2990461323"/>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Barca</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1,0</a:t>
                      </a:r>
                    </a:p>
                  </a:txBody>
                  <a:tcPr marL="48723" marR="48723" marT="48723" marB="48723" anchor="ctr"/>
                </a:tc>
                <a:extLst>
                  <a:ext uri="{0D108BD9-81ED-4DB2-BD59-A6C34878D82A}">
                    <a16:rowId xmlns:a16="http://schemas.microsoft.com/office/drawing/2014/main" val="3541253058"/>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Altro*</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0,5</a:t>
                      </a:r>
                    </a:p>
                  </a:txBody>
                  <a:tcPr marL="48723" marR="48723" marT="48723" marB="48723" anchor="ctr"/>
                </a:tc>
                <a:extLst>
                  <a:ext uri="{0D108BD9-81ED-4DB2-BD59-A6C34878D82A}">
                    <a16:rowId xmlns:a16="http://schemas.microsoft.com/office/drawing/2014/main" val="2871295369"/>
                  </a:ext>
                </a:extLst>
              </a:tr>
              <a:tr h="419838">
                <a:tc>
                  <a:txBody>
                    <a:bodyPr/>
                    <a:lstStyle/>
                    <a:p>
                      <a:pPr algn="l">
                        <a:lnSpc>
                          <a:spcPct val="100000"/>
                        </a:lnSpc>
                        <a:defRPr/>
                      </a:pPr>
                      <a:r>
                        <a:rPr lang="it-IT" sz="24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Totale</a:t>
                      </a:r>
                      <a:endParaRPr lang="it-IT" sz="24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4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100</a:t>
                      </a:r>
                    </a:p>
                  </a:txBody>
                  <a:tcPr marL="48723" marR="48723" marT="48723" marB="48723" anchor="ctr"/>
                </a:tc>
                <a:extLst>
                  <a:ext uri="{0D108BD9-81ED-4DB2-BD59-A6C34878D82A}">
                    <a16:rowId xmlns:a16="http://schemas.microsoft.com/office/drawing/2014/main" val="781101085"/>
                  </a:ext>
                </a:extLst>
              </a:tr>
            </a:tbl>
          </a:graphicData>
        </a:graphic>
      </p:graphicFrame>
      <p:sp>
        <p:nvSpPr>
          <p:cNvPr id="22" name="TextBox 6">
            <a:extLst>
              <a:ext uri="{FF2B5EF4-FFF2-40B4-BE49-F238E27FC236}">
                <a16:creationId xmlns:a16="http://schemas.microsoft.com/office/drawing/2014/main" id="{394B0F2E-58A7-AB0A-D2CE-F79AF485B8FA}"/>
              </a:ext>
            </a:extLst>
          </p:cNvPr>
          <p:cNvSpPr txBox="1"/>
          <p:nvPr/>
        </p:nvSpPr>
        <p:spPr>
          <a:xfrm>
            <a:off x="7141507" y="495300"/>
            <a:ext cx="10613093" cy="812530"/>
          </a:xfrm>
          <a:prstGeom prst="rect">
            <a:avLst/>
          </a:prstGeom>
          <a:solidFill>
            <a:srgbClr val="CC7285"/>
          </a:solidFill>
        </p:spPr>
        <p:txBody>
          <a:bodyPr wrap="square" lIns="0" tIns="0" rIns="0" bIns="0" rtlCol="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none" spc="0" normalizeH="0" baseline="0" noProof="0" dirty="0">
                <a:ln>
                  <a:noFill/>
                </a:ln>
                <a:solidFill>
                  <a:prstClr val="white"/>
                </a:solidFill>
                <a:effectLst/>
                <a:uLnTx/>
                <a:uFillTx/>
                <a:latin typeface="Oswald" panose="00000500000000000000" pitchFamily="2" charset="0"/>
                <a:ea typeface="Prata"/>
                <a:cs typeface="Prata"/>
                <a:sym typeface="Prata"/>
              </a:rPr>
              <a:t>Il mercato del DW in TOSCANA  - IL TREND DEL 2026</a:t>
            </a:r>
          </a:p>
        </p:txBody>
      </p:sp>
      <p:sp>
        <p:nvSpPr>
          <p:cNvPr id="23" name="CasellaDiTesto 22">
            <a:extLst>
              <a:ext uri="{FF2B5EF4-FFF2-40B4-BE49-F238E27FC236}">
                <a16:creationId xmlns:a16="http://schemas.microsoft.com/office/drawing/2014/main" id="{D2A33467-377F-A4B9-575C-4A81E72FC4F4}"/>
              </a:ext>
            </a:extLst>
          </p:cNvPr>
          <p:cNvSpPr txBox="1"/>
          <p:nvPr/>
        </p:nvSpPr>
        <p:spPr>
          <a:xfrm>
            <a:off x="7141508" y="1803130"/>
            <a:ext cx="10613092" cy="6075766"/>
          </a:xfrm>
          <a:prstGeom prst="rect">
            <a:avLst/>
          </a:prstGeom>
          <a:noFill/>
        </p:spPr>
        <p:txBody>
          <a:bodyPr wrap="square">
            <a:spAutoFit/>
          </a:bodyPr>
          <a:lstStyle/>
          <a:p>
            <a:pPr algn="just">
              <a:lnSpc>
                <a:spcPct val="120000"/>
              </a:lnSpc>
            </a:pPr>
            <a:r>
              <a:rPr lang="it-IT" sz="2200" noProof="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Rispetto ai mercati di provenienza delle coppie di sposi non si registrano particolari inversioni di tendenze, ma </a:t>
            </a:r>
            <a:r>
              <a:rPr lang="it-IT" sz="2800" b="1" noProof="0" dirty="0">
                <a:solidFill>
                  <a:srgbClr val="CC7285"/>
                </a:solidFill>
                <a:latin typeface="Oswald" panose="00000500000000000000" pitchFamily="2" charset="0"/>
                <a:ea typeface="Calibri" panose="020F0502020204030204" pitchFamily="34" charset="0"/>
                <a:cs typeface="Times New Roman" panose="02020603050405020304" pitchFamily="18" charset="0"/>
              </a:rPr>
              <a:t>si conferma il dinamismo dei principali paesi extraeuropei.</a:t>
            </a:r>
            <a:endParaRPr lang="it-IT" sz="2400" b="1" noProof="0" dirty="0">
              <a:solidFill>
                <a:srgbClr val="CC7285"/>
              </a:solidFill>
              <a:latin typeface="Oswald" panose="00000500000000000000" pitchFamily="2" charset="0"/>
              <a:ea typeface="Calibri" panose="020F0502020204030204" pitchFamily="34" charset="0"/>
              <a:cs typeface="Times New Roman" panose="02020603050405020304" pitchFamily="18" charset="0"/>
            </a:endParaRPr>
          </a:p>
          <a:p>
            <a:pPr algn="just">
              <a:lnSpc>
                <a:spcPct val="120000"/>
              </a:lnSpc>
            </a:pPr>
            <a:r>
              <a:rPr lang="it-IT" sz="1000" b="1" noProof="0" dirty="0">
                <a:solidFill>
                  <a:srgbClr val="CC7285"/>
                </a:solidFill>
                <a:latin typeface="Open Sauce" panose="020B0604020202020204" charset="0"/>
                <a:ea typeface="Calibri" panose="020F0502020204030204" pitchFamily="34" charset="0"/>
                <a:cs typeface="Times New Roman" panose="02020603050405020304" pitchFamily="18" charset="0"/>
              </a:rPr>
              <a:t>  </a:t>
            </a:r>
          </a:p>
          <a:p>
            <a:pPr algn="just">
              <a:lnSpc>
                <a:spcPct val="120000"/>
              </a:lnSpc>
            </a:pPr>
            <a:r>
              <a:rPr lang="it-IT" sz="2200" noProof="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Anche per la scelta delle location </a:t>
            </a:r>
            <a:r>
              <a:rPr lang="it-IT" sz="2800" b="1" noProof="0" dirty="0">
                <a:solidFill>
                  <a:srgbClr val="CC7285"/>
                </a:solidFill>
                <a:latin typeface="Oswald" panose="00000500000000000000" pitchFamily="2" charset="0"/>
                <a:ea typeface="Calibri" panose="020F0502020204030204" pitchFamily="34" charset="0"/>
                <a:cs typeface="Times New Roman" panose="02020603050405020304" pitchFamily="18" charset="0"/>
              </a:rPr>
              <a:t>prevalgono Ville, Castelli, Borghi, Dimore storiche, Palazzi nobiliari e Resort.</a:t>
            </a:r>
            <a:r>
              <a:rPr lang="it-IT" sz="2000" noProof="0" dirty="0">
                <a:solidFill>
                  <a:prstClr val="black">
                    <a:lumMod val="65000"/>
                    <a:lumOff val="35000"/>
                  </a:prstClr>
                </a:solidFill>
                <a:latin typeface="Oswald" panose="00000500000000000000" pitchFamily="2" charset="0"/>
                <a:ea typeface="Calibri" panose="020F0502020204030204" pitchFamily="34" charset="0"/>
                <a:cs typeface="Times New Roman" panose="02020603050405020304" pitchFamily="18" charset="0"/>
              </a:rPr>
              <a:t> </a:t>
            </a:r>
            <a:r>
              <a:rPr lang="it-IT" sz="2200" noProof="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Riaffiora l’attrazione per le location sul mare e i Casali di campagna, ma anche per spazi “meno convenzionali” ed economicamente più accessibili.</a:t>
            </a:r>
          </a:p>
          <a:p>
            <a:pPr algn="just">
              <a:lnSpc>
                <a:spcPct val="120000"/>
              </a:lnSpc>
            </a:pPr>
            <a:endParaRPr lang="it-IT" sz="1000" noProof="0" dirty="0">
              <a:solidFill>
                <a:prstClr val="black">
                  <a:lumMod val="65000"/>
                  <a:lumOff val="35000"/>
                </a:prstClr>
              </a:solidFill>
              <a:latin typeface="Open Sauce" panose="020B0604020202020204" charset="0"/>
              <a:ea typeface="Calibri" panose="020F0502020204030204" pitchFamily="34" charset="0"/>
              <a:cs typeface="Times New Roman" panose="02020603050405020304" pitchFamily="18" charset="0"/>
            </a:endParaRPr>
          </a:p>
          <a:p>
            <a:pPr algn="just">
              <a:lnSpc>
                <a:spcPct val="120000"/>
              </a:lnSpc>
            </a:pPr>
            <a:r>
              <a:rPr lang="it-IT" sz="2800" b="1" noProof="0" dirty="0">
                <a:solidFill>
                  <a:srgbClr val="CC7285"/>
                </a:solidFill>
                <a:latin typeface="Oswald" panose="00000500000000000000" pitchFamily="2" charset="0"/>
                <a:ea typeface="Calibri" panose="020F0502020204030204" pitchFamily="34" charset="0"/>
                <a:cs typeface="Times New Roman" panose="02020603050405020304" pitchFamily="18" charset="0"/>
              </a:rPr>
              <a:t>In aumento Small o Intimate wedding</a:t>
            </a:r>
            <a:r>
              <a:rPr lang="it-IT" sz="2400" noProof="0" dirty="0">
                <a:solidFill>
                  <a:srgbClr val="CC7285"/>
                </a:solidFill>
                <a:latin typeface="Oswald" panose="00000500000000000000" pitchFamily="2" charset="0"/>
                <a:ea typeface="Calibri" panose="020F0502020204030204" pitchFamily="34" charset="0"/>
                <a:cs typeface="Times New Roman" panose="02020603050405020304" pitchFamily="18" charset="0"/>
              </a:rPr>
              <a:t>,</a:t>
            </a:r>
            <a:r>
              <a:rPr lang="it-IT" sz="2200" noProof="0" dirty="0">
                <a:solidFill>
                  <a:prstClr val="black">
                    <a:lumMod val="65000"/>
                    <a:lumOff val="35000"/>
                  </a:prstClr>
                </a:solidFill>
                <a:latin typeface="Open Sauce" panose="020B0604020202020204" charset="0"/>
                <a:ea typeface="Calibri" panose="020F0502020204030204" pitchFamily="34" charset="0"/>
                <a:cs typeface="Times New Roman" panose="02020603050405020304" pitchFamily="18" charset="0"/>
              </a:rPr>
              <a:t> </a:t>
            </a:r>
            <a:r>
              <a:rPr lang="it-IT" sz="2200" noProof="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segnalati dal 31,4% del campione, mentre sostanzialmente stabili risultano Wedding week, Elopement, Same sex wedding, Rinnovo di promesse. </a:t>
            </a:r>
            <a:r>
              <a:rPr lang="it-IT" sz="2800" b="1" noProof="0" dirty="0">
                <a:solidFill>
                  <a:srgbClr val="CC7285"/>
                </a:solidFill>
                <a:latin typeface="Oswald" panose="00000500000000000000" pitchFamily="2" charset="0"/>
                <a:ea typeface="Calibri" panose="020F0502020204030204" pitchFamily="34" charset="0"/>
                <a:cs typeface="Times New Roman" panose="02020603050405020304" pitchFamily="18" charset="0"/>
              </a:rPr>
              <a:t>In ascesa le richieste per i Social Wedding e i matrimoni in costume, </a:t>
            </a:r>
            <a:r>
              <a:rPr lang="it-IT" sz="2200" noProof="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mentre diminuiscono le richieste per i matrimoni in vigna, Green Wedding e matrimoni in barca. </a:t>
            </a:r>
          </a:p>
        </p:txBody>
      </p:sp>
      <p:sp>
        <p:nvSpPr>
          <p:cNvPr id="25" name="AutoShape 13">
            <a:extLst>
              <a:ext uri="{FF2B5EF4-FFF2-40B4-BE49-F238E27FC236}">
                <a16:creationId xmlns:a16="http://schemas.microsoft.com/office/drawing/2014/main" id="{F198D735-4BD8-6EF1-07F6-21CBAA21E957}"/>
              </a:ext>
            </a:extLst>
          </p:cNvPr>
          <p:cNvSpPr/>
          <p:nvPr/>
        </p:nvSpPr>
        <p:spPr>
          <a:xfrm>
            <a:off x="15396029" y="9625566"/>
            <a:ext cx="1905000" cy="0"/>
          </a:xfrm>
          <a:prstGeom prst="line">
            <a:avLst/>
          </a:prstGeom>
          <a:ln w="19050" cap="flat">
            <a:solidFill>
              <a:schemeClr val="tx1">
                <a:lumMod val="65000"/>
                <a:lumOff val="35000"/>
              </a:schemeClr>
            </a:solidFill>
            <a:prstDash val="solid"/>
            <a:headEnd type="diamond" w="lg" len="lg"/>
            <a:tailEnd type="diamond"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CasellaDiTesto 25">
            <a:extLst>
              <a:ext uri="{FF2B5EF4-FFF2-40B4-BE49-F238E27FC236}">
                <a16:creationId xmlns:a16="http://schemas.microsoft.com/office/drawing/2014/main" id="{6BCD214C-1357-97FF-F1C1-A2F0EB81AD06}"/>
              </a:ext>
            </a:extLst>
          </p:cNvPr>
          <p:cNvSpPr txBox="1"/>
          <p:nvPr/>
        </p:nvSpPr>
        <p:spPr>
          <a:xfrm>
            <a:off x="17373600" y="9422368"/>
            <a:ext cx="5334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16</a:t>
            </a:r>
            <a:endParaRPr kumimoji="0" lang="it-IT" sz="18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6" name="CasellaDiTesto 5">
            <a:extLst>
              <a:ext uri="{FF2B5EF4-FFF2-40B4-BE49-F238E27FC236}">
                <a16:creationId xmlns:a16="http://schemas.microsoft.com/office/drawing/2014/main" id="{8E226510-9C57-7F81-7FF5-F14451FDEA72}"/>
              </a:ext>
            </a:extLst>
          </p:cNvPr>
          <p:cNvSpPr txBox="1"/>
          <p:nvPr/>
        </p:nvSpPr>
        <p:spPr>
          <a:xfrm>
            <a:off x="685800" y="7505700"/>
            <a:ext cx="5486400" cy="1107996"/>
          </a:xfrm>
          <a:prstGeom prst="rect">
            <a:avLst/>
          </a:prstGeom>
          <a:solidFill>
            <a:srgbClr val="F4E9E9"/>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200" i="0" u="none" strike="noStrike" kern="1200" cap="none" spc="0" normalizeH="0" baseline="0" noProof="0" dirty="0">
                <a:ln>
                  <a:noFill/>
                </a:ln>
                <a:solidFill>
                  <a:schemeClr val="tx1">
                    <a:lumMod val="65000"/>
                    <a:lumOff val="35000"/>
                  </a:schemeClr>
                </a:solidFill>
                <a:effectLst/>
                <a:uLnTx/>
                <a:uFillTx/>
                <a:latin typeface="Open Sauce" panose="020B0604020202020204" charset="0"/>
                <a:ea typeface="Calibri" panose="020F0502020204030204" pitchFamily="34" charset="0"/>
                <a:cs typeface="Times New Roman" panose="02020603050405020304" pitchFamily="18" charset="0"/>
              </a:rPr>
              <a:t>Tra la voce Altro* </a:t>
            </a:r>
            <a:r>
              <a:rPr lang="it-IT" sz="220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sono inclusi: Multiday experience, Family reunion, Matrimoni nei luoghi di origine.</a:t>
            </a:r>
            <a:endParaRPr kumimoji="0" lang="it-IT" sz="2200" i="0" u="none" strike="noStrike" kern="1200" cap="none" spc="0" normalizeH="0" baseline="0" noProof="0" dirty="0">
              <a:ln>
                <a:noFill/>
              </a:ln>
              <a:solidFill>
                <a:schemeClr val="tx1">
                  <a:lumMod val="65000"/>
                  <a:lumOff val="35000"/>
                </a:schemeClr>
              </a:solidFill>
              <a:effectLst/>
              <a:uLnTx/>
              <a:uFillTx/>
              <a:latin typeface="Calibri"/>
              <a:ea typeface="+mn-ea"/>
              <a:cs typeface="+mn-cs"/>
            </a:endParaRPr>
          </a:p>
        </p:txBody>
      </p:sp>
    </p:spTree>
    <p:extLst>
      <p:ext uri="{BB962C8B-B14F-4D97-AF65-F5344CB8AC3E}">
        <p14:creationId xmlns:p14="http://schemas.microsoft.com/office/powerpoint/2010/main" val="573476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7285"/>
        </a:solidFill>
        <a:effectLst/>
      </p:bgPr>
    </p:bg>
    <p:spTree>
      <p:nvGrpSpPr>
        <p:cNvPr id="1" name="">
          <a:extLst>
            <a:ext uri="{FF2B5EF4-FFF2-40B4-BE49-F238E27FC236}">
              <a16:creationId xmlns:a16="http://schemas.microsoft.com/office/drawing/2014/main" id="{5F4F13F7-C072-5E6A-044F-7A6F923A8724}"/>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E0974367-591E-9B31-9D42-328C9E932F22}"/>
              </a:ext>
            </a:extLst>
          </p:cNvPr>
          <p:cNvGrpSpPr/>
          <p:nvPr/>
        </p:nvGrpSpPr>
        <p:grpSpPr>
          <a:xfrm>
            <a:off x="533400" y="647700"/>
            <a:ext cx="17221200" cy="8991600"/>
            <a:chOff x="0" y="0"/>
            <a:chExt cx="4274726" cy="2167467"/>
          </a:xfrm>
        </p:grpSpPr>
        <p:sp>
          <p:nvSpPr>
            <p:cNvPr id="4" name="Freeform 4">
              <a:extLst>
                <a:ext uri="{FF2B5EF4-FFF2-40B4-BE49-F238E27FC236}">
                  <a16:creationId xmlns:a16="http://schemas.microsoft.com/office/drawing/2014/main" id="{5C096323-7F1B-FB07-FB47-7D5ED05812CA}"/>
                </a:ext>
              </a:extLst>
            </p:cNvPr>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p:spPr>
          <p:txBody>
            <a:bodyPr/>
            <a:lstStyle/>
            <a:p>
              <a:endParaRPr lang="it-IT" noProof="0" dirty="0"/>
            </a:p>
          </p:txBody>
        </p:sp>
        <p:sp>
          <p:nvSpPr>
            <p:cNvPr id="5" name="TextBox 5">
              <a:extLst>
                <a:ext uri="{FF2B5EF4-FFF2-40B4-BE49-F238E27FC236}">
                  <a16:creationId xmlns:a16="http://schemas.microsoft.com/office/drawing/2014/main" id="{2E0FD516-A989-4D31-A933-C72BFBA3CA7D}"/>
                </a:ext>
              </a:extLst>
            </p:cNvPr>
            <p:cNvSpPr txBox="1"/>
            <p:nvPr/>
          </p:nvSpPr>
          <p:spPr>
            <a:xfrm>
              <a:off x="0" y="-47625"/>
              <a:ext cx="4274726" cy="2215092"/>
            </a:xfrm>
            <a:prstGeom prst="rect">
              <a:avLst/>
            </a:prstGeom>
          </p:spPr>
          <p:txBody>
            <a:bodyPr lIns="50800" tIns="50800" rIns="50800" bIns="50800" rtlCol="0" anchor="ctr"/>
            <a:lstStyle/>
            <a:p>
              <a:pPr algn="ctr">
                <a:lnSpc>
                  <a:spcPts val="3359"/>
                </a:lnSpc>
              </a:pPr>
              <a:endParaRPr lang="it-IT" noProof="0" dirty="0"/>
            </a:p>
          </p:txBody>
        </p:sp>
      </p:grpSp>
      <p:sp>
        <p:nvSpPr>
          <p:cNvPr id="6" name="TextBox 6">
            <a:extLst>
              <a:ext uri="{FF2B5EF4-FFF2-40B4-BE49-F238E27FC236}">
                <a16:creationId xmlns:a16="http://schemas.microsoft.com/office/drawing/2014/main" id="{D8807557-B0BF-4176-71D1-4B43F90A5FD0}"/>
              </a:ext>
            </a:extLst>
          </p:cNvPr>
          <p:cNvSpPr txBox="1"/>
          <p:nvPr/>
        </p:nvSpPr>
        <p:spPr>
          <a:xfrm>
            <a:off x="7772400" y="1066939"/>
            <a:ext cx="9491387" cy="812530"/>
          </a:xfrm>
          <a:prstGeom prst="rect">
            <a:avLst/>
          </a:prstGeom>
          <a:solidFill>
            <a:srgbClr val="CC7285"/>
          </a:solidFill>
        </p:spPr>
        <p:txBody>
          <a:bodyPr wrap="square" lIns="0" tIns="0" rIns="0" bIns="0" rtlCol="0" anchor="ctr" anchorCtr="0">
            <a:noAutofit/>
          </a:bodyPr>
          <a:lstStyle/>
          <a:p>
            <a:pPr marL="0" lvl="0" indent="0" algn="ctr">
              <a:spcBef>
                <a:spcPct val="0"/>
              </a:spcBef>
            </a:pPr>
            <a:r>
              <a:rPr lang="it-IT" sz="3600" noProof="0" dirty="0">
                <a:solidFill>
                  <a:schemeClr val="bg1"/>
                </a:solidFill>
                <a:latin typeface="Oswald" panose="00000500000000000000" pitchFamily="2" charset="0"/>
                <a:ea typeface="Prata"/>
                <a:cs typeface="Prata"/>
                <a:sym typeface="Prata"/>
              </a:rPr>
              <a:t>Il mercato del DW in TOSCANA  - I</a:t>
            </a:r>
            <a:r>
              <a:rPr lang="it-IT" sz="3600" dirty="0">
                <a:solidFill>
                  <a:schemeClr val="bg1"/>
                </a:solidFill>
                <a:latin typeface="Oswald" panose="00000500000000000000" pitchFamily="2" charset="0"/>
                <a:ea typeface="Prata"/>
                <a:cs typeface="Prata"/>
                <a:sym typeface="Prata"/>
              </a:rPr>
              <a:t>L TREND DEL 2026</a:t>
            </a:r>
            <a:endParaRPr lang="it-IT" sz="3600" noProof="0" dirty="0">
              <a:solidFill>
                <a:schemeClr val="bg1"/>
              </a:solidFill>
              <a:latin typeface="Oswald" panose="00000500000000000000" pitchFamily="2" charset="0"/>
              <a:ea typeface="Prata"/>
              <a:cs typeface="Prata"/>
              <a:sym typeface="Prata"/>
            </a:endParaRPr>
          </a:p>
        </p:txBody>
      </p:sp>
      <p:graphicFrame>
        <p:nvGraphicFramePr>
          <p:cNvPr id="16" name="Table 10">
            <a:extLst>
              <a:ext uri="{FF2B5EF4-FFF2-40B4-BE49-F238E27FC236}">
                <a16:creationId xmlns:a16="http://schemas.microsoft.com/office/drawing/2014/main" id="{90125976-EA27-1A9C-ADA4-C50783BE3632}"/>
              </a:ext>
            </a:extLst>
          </p:cNvPr>
          <p:cNvGraphicFramePr>
            <a:graphicFrameLocks noGrp="1"/>
          </p:cNvGraphicFramePr>
          <p:nvPr>
            <p:extLst>
              <p:ext uri="{D42A27DB-BD31-4B8C-83A1-F6EECF244321}">
                <p14:modId xmlns:p14="http://schemas.microsoft.com/office/powerpoint/2010/main" val="2854507572"/>
              </p:ext>
            </p:extLst>
          </p:nvPr>
        </p:nvGraphicFramePr>
        <p:xfrm>
          <a:off x="3003892" y="2975412"/>
          <a:ext cx="12280215" cy="5940000"/>
        </p:xfrm>
        <a:graphic>
          <a:graphicData uri="http://schemas.openxmlformats.org/drawingml/2006/table">
            <a:tbl>
              <a:tblPr>
                <a:tableStyleId>{21E4AEA4-8DFA-4A89-87EB-49C32662AFE0}</a:tableStyleId>
              </a:tblPr>
              <a:tblGrid>
                <a:gridCol w="12280215">
                  <a:extLst>
                    <a:ext uri="{9D8B030D-6E8A-4147-A177-3AD203B41FA5}">
                      <a16:colId xmlns:a16="http://schemas.microsoft.com/office/drawing/2014/main" val="20000"/>
                    </a:ext>
                  </a:extLst>
                </a:gridCol>
              </a:tblGrid>
              <a:tr h="540000">
                <a:tc>
                  <a:txBody>
                    <a:bodyPr/>
                    <a:lstStyle/>
                    <a:p>
                      <a:pPr marL="342900" indent="-342900">
                        <a:lnSpc>
                          <a:spcPct val="107000"/>
                        </a:lnSpc>
                        <a:buClr>
                          <a:srgbClr val="CC7285"/>
                        </a:buClr>
                        <a:buFont typeface="Wingdings" panose="05000000000000000000" pitchFamily="2" charset="2"/>
                        <a:buChar char="§"/>
                      </a:pPr>
                      <a:r>
                        <a:rPr lang="it-IT" sz="24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Eventi strutturati come un’esperienza autentica e coinvolgente per gli ospiti</a:t>
                      </a:r>
                    </a:p>
                  </a:txBody>
                  <a:tcPr marL="44450" marR="44450" marT="0" marB="0" anchor="ctr"/>
                </a:tc>
                <a:extLst>
                  <a:ext uri="{0D108BD9-81ED-4DB2-BD59-A6C34878D82A}">
                    <a16:rowId xmlns:a16="http://schemas.microsoft.com/office/drawing/2014/main" val="10002"/>
                  </a:ext>
                </a:extLst>
              </a:tr>
              <a:tr h="540000">
                <a:tc>
                  <a:txBody>
                    <a:bodyPr/>
                    <a:lstStyle/>
                    <a:p>
                      <a:pPr marL="342900" indent="-342900">
                        <a:lnSpc>
                          <a:spcPct val="107000"/>
                        </a:lnSpc>
                        <a:buClr>
                          <a:srgbClr val="CC7285"/>
                        </a:buClr>
                        <a:buFont typeface="Wingdings" panose="05000000000000000000" pitchFamily="2" charset="2"/>
                        <a:buChar char="§"/>
                      </a:pPr>
                      <a:r>
                        <a:rPr lang="it-IT" sz="24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Eventi con l’esaltazione delle tradizioni locali, storia e gastronomia locale </a:t>
                      </a:r>
                    </a:p>
                  </a:txBody>
                  <a:tcPr marL="44450" marR="44450" marT="0" marB="0" anchor="ctr"/>
                </a:tc>
                <a:extLst>
                  <a:ext uri="{0D108BD9-81ED-4DB2-BD59-A6C34878D82A}">
                    <a16:rowId xmlns:a16="http://schemas.microsoft.com/office/drawing/2014/main" val="2484806486"/>
                  </a:ext>
                </a:extLst>
              </a:tr>
              <a:tr h="540000">
                <a:tc>
                  <a:txBody>
                    <a:bodyPr/>
                    <a:lstStyle/>
                    <a:p>
                      <a:pPr marL="342900" indent="-342900">
                        <a:lnSpc>
                          <a:spcPct val="107000"/>
                        </a:lnSpc>
                        <a:buClr>
                          <a:srgbClr val="CC7285"/>
                        </a:buClr>
                        <a:buFont typeface="Wingdings" panose="05000000000000000000" pitchFamily="2" charset="2"/>
                        <a:buChar char="§"/>
                      </a:pPr>
                      <a:r>
                        <a:rPr lang="it-IT" sz="2400" kern="10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Più attenzione al budget, ma aspettative sempre più alte</a:t>
                      </a:r>
                    </a:p>
                  </a:txBody>
                  <a:tcPr marL="44450" marR="44450" marT="0" marB="0" anchor="ctr"/>
                </a:tc>
                <a:extLst>
                  <a:ext uri="{0D108BD9-81ED-4DB2-BD59-A6C34878D82A}">
                    <a16:rowId xmlns:a16="http://schemas.microsoft.com/office/drawing/2014/main" val="2542930499"/>
                  </a:ext>
                </a:extLst>
              </a:tr>
              <a:tr h="540000">
                <a:tc>
                  <a:txBody>
                    <a:bodyPr/>
                    <a:lstStyle/>
                    <a:p>
                      <a:pPr marL="342900" indent="-342900">
                        <a:lnSpc>
                          <a:spcPct val="107000"/>
                        </a:lnSpc>
                        <a:buClr>
                          <a:srgbClr val="CC7285"/>
                        </a:buClr>
                        <a:buFont typeface="Wingdings" panose="05000000000000000000" pitchFamily="2" charset="2"/>
                        <a:buChar char="§"/>
                      </a:pPr>
                      <a:r>
                        <a:rPr lang="it-IT" sz="24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Partecipazione diretta degli sposi al planning </a:t>
                      </a:r>
                    </a:p>
                  </a:txBody>
                  <a:tcPr marL="44450" marR="44450" marT="0" marB="0" anchor="ctr"/>
                </a:tc>
                <a:extLst>
                  <a:ext uri="{0D108BD9-81ED-4DB2-BD59-A6C34878D82A}">
                    <a16:rowId xmlns:a16="http://schemas.microsoft.com/office/drawing/2014/main" val="3342516085"/>
                  </a:ext>
                </a:extLst>
              </a:tr>
              <a:tr h="540000">
                <a:tc>
                  <a:txBody>
                    <a:bodyPr/>
                    <a:lstStyle/>
                    <a:p>
                      <a:pPr marL="342900" indent="-342900">
                        <a:lnSpc>
                          <a:spcPct val="107000"/>
                        </a:lnSpc>
                        <a:buClr>
                          <a:srgbClr val="CC7285"/>
                        </a:buClr>
                        <a:buFont typeface="Wingdings" panose="05000000000000000000" pitchFamily="2" charset="2"/>
                        <a:buChar char="§"/>
                      </a:pPr>
                      <a:r>
                        <a:rPr lang="it-IT" sz="24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Matrimoni più intimi, ma con budget alti</a:t>
                      </a:r>
                    </a:p>
                  </a:txBody>
                  <a:tcPr marL="44450" marR="44450" marT="0" marB="0" anchor="ctr"/>
                </a:tc>
                <a:extLst>
                  <a:ext uri="{0D108BD9-81ED-4DB2-BD59-A6C34878D82A}">
                    <a16:rowId xmlns:a16="http://schemas.microsoft.com/office/drawing/2014/main" val="1303535236"/>
                  </a:ext>
                </a:extLst>
              </a:tr>
              <a:tr h="540000">
                <a:tc>
                  <a:txBody>
                    <a:bodyPr/>
                    <a:lstStyle/>
                    <a:p>
                      <a:pPr marL="342900" indent="-342900">
                        <a:lnSpc>
                          <a:spcPct val="107000"/>
                        </a:lnSpc>
                        <a:buClr>
                          <a:srgbClr val="CC7285"/>
                        </a:buClr>
                        <a:buFont typeface="Wingdings" panose="05000000000000000000" pitchFamily="2" charset="2"/>
                        <a:buChar char="§"/>
                      </a:pPr>
                      <a:r>
                        <a:rPr lang="it-IT" sz="24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Maggior utilizzo dei social e richiesta dei servizi esclusivi dei Content Creator</a:t>
                      </a:r>
                    </a:p>
                  </a:txBody>
                  <a:tcPr marL="44450" marR="44450" marT="0" marB="0" anchor="ctr"/>
                </a:tc>
                <a:extLst>
                  <a:ext uri="{0D108BD9-81ED-4DB2-BD59-A6C34878D82A}">
                    <a16:rowId xmlns:a16="http://schemas.microsoft.com/office/drawing/2014/main" val="650565959"/>
                  </a:ext>
                </a:extLst>
              </a:tr>
              <a:tr h="540000">
                <a:tc>
                  <a:txBody>
                    <a:bodyPr/>
                    <a:lstStyle/>
                    <a:p>
                      <a:pPr marL="342900" indent="-342900">
                        <a:lnSpc>
                          <a:spcPct val="107000"/>
                        </a:lnSpc>
                        <a:buClr>
                          <a:srgbClr val="CC7285"/>
                        </a:buClr>
                        <a:buFont typeface="Wingdings" panose="05000000000000000000" pitchFamily="2" charset="2"/>
                        <a:buChar char="§"/>
                      </a:pPr>
                      <a:r>
                        <a:rPr lang="it-IT" sz="24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Ricerca di proposte originali e interesse per location con costi più accessibili </a:t>
                      </a:r>
                    </a:p>
                  </a:txBody>
                  <a:tcPr marL="44450" marR="44450" marT="0" marB="0" anchor="ctr"/>
                </a:tc>
                <a:extLst>
                  <a:ext uri="{0D108BD9-81ED-4DB2-BD59-A6C34878D82A}">
                    <a16:rowId xmlns:a16="http://schemas.microsoft.com/office/drawing/2014/main" val="1062557681"/>
                  </a:ext>
                </a:extLst>
              </a:tr>
              <a:tr h="540000">
                <a:tc>
                  <a:txBody>
                    <a:bodyPr/>
                    <a:lstStyle/>
                    <a:p>
                      <a:pPr marL="342900" indent="-342900">
                        <a:lnSpc>
                          <a:spcPct val="107000"/>
                        </a:lnSpc>
                        <a:buClr>
                          <a:srgbClr val="CC7285"/>
                        </a:buClr>
                        <a:buFont typeface="Wingdings" panose="05000000000000000000" pitchFamily="2" charset="2"/>
                        <a:buChar char="§"/>
                      </a:pPr>
                      <a:r>
                        <a:rPr lang="it-IT" sz="24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Interesse per location più ricercate, più autentiche e più familiari</a:t>
                      </a:r>
                    </a:p>
                  </a:txBody>
                  <a:tcPr marL="44450" marR="44450" marT="0" marB="0" anchor="ctr"/>
                </a:tc>
                <a:extLst>
                  <a:ext uri="{0D108BD9-81ED-4DB2-BD59-A6C34878D82A}">
                    <a16:rowId xmlns:a16="http://schemas.microsoft.com/office/drawing/2014/main" val="1106901370"/>
                  </a:ext>
                </a:extLst>
              </a:tr>
              <a:tr h="540000">
                <a:tc>
                  <a:txBody>
                    <a:bodyPr/>
                    <a:lstStyle/>
                    <a:p>
                      <a:pPr marL="342900" indent="-342900">
                        <a:lnSpc>
                          <a:spcPct val="107000"/>
                        </a:lnSpc>
                        <a:buClr>
                          <a:srgbClr val="CC7285"/>
                        </a:buClr>
                        <a:buFont typeface="Wingdings" panose="05000000000000000000" pitchFamily="2" charset="2"/>
                        <a:buChar char="§"/>
                      </a:pPr>
                      <a:r>
                        <a:rPr lang="it-IT" sz="24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Ritorno alle cerimonie tradizionali</a:t>
                      </a:r>
                    </a:p>
                  </a:txBody>
                  <a:tcPr marL="44450" marR="44450" marT="0" marB="0" anchor="ctr"/>
                </a:tc>
                <a:extLst>
                  <a:ext uri="{0D108BD9-81ED-4DB2-BD59-A6C34878D82A}">
                    <a16:rowId xmlns:a16="http://schemas.microsoft.com/office/drawing/2014/main" val="10003"/>
                  </a:ext>
                </a:extLst>
              </a:tr>
              <a:tr h="540000">
                <a:tc>
                  <a:txBody>
                    <a:bodyPr/>
                    <a:lstStyle/>
                    <a:p>
                      <a:pPr marL="342900" indent="-342900">
                        <a:lnSpc>
                          <a:spcPct val="107000"/>
                        </a:lnSpc>
                        <a:buClr>
                          <a:srgbClr val="CC7285"/>
                        </a:buClr>
                        <a:buFont typeface="Wingdings" panose="05000000000000000000" pitchFamily="2" charset="2"/>
                        <a:buChar char="§"/>
                      </a:pPr>
                      <a:r>
                        <a:rPr lang="it-IT" sz="24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Cerimonie all'aperto in vigna, tra gli ulivi, campi di grano, ecc.</a:t>
                      </a:r>
                    </a:p>
                  </a:txBody>
                  <a:tcPr marL="44450" marR="44450" marT="0" marB="0" anchor="ctr"/>
                </a:tc>
                <a:extLst>
                  <a:ext uri="{0D108BD9-81ED-4DB2-BD59-A6C34878D82A}">
                    <a16:rowId xmlns:a16="http://schemas.microsoft.com/office/drawing/2014/main" val="10004"/>
                  </a:ext>
                </a:extLst>
              </a:tr>
              <a:tr h="540000">
                <a:tc>
                  <a:txBody>
                    <a:bodyPr/>
                    <a:lstStyle/>
                    <a:p>
                      <a:pPr marL="342900" indent="-342900">
                        <a:lnSpc>
                          <a:spcPct val="107000"/>
                        </a:lnSpc>
                        <a:buClr>
                          <a:srgbClr val="CC7285"/>
                        </a:buClr>
                        <a:buFont typeface="Wingdings" panose="05000000000000000000" pitchFamily="2" charset="2"/>
                        <a:buChar char="§"/>
                      </a:pPr>
                      <a:r>
                        <a:rPr lang="it-IT" sz="2400" kern="1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Aumento delle richieste di location al mare</a:t>
                      </a:r>
                    </a:p>
                  </a:txBody>
                  <a:tcPr marL="44450" marR="44450" marT="0" marB="0" anchor="ctr"/>
                </a:tc>
                <a:extLst>
                  <a:ext uri="{0D108BD9-81ED-4DB2-BD59-A6C34878D82A}">
                    <a16:rowId xmlns:a16="http://schemas.microsoft.com/office/drawing/2014/main" val="2747306701"/>
                  </a:ext>
                </a:extLst>
              </a:tr>
            </a:tbl>
          </a:graphicData>
        </a:graphic>
      </p:graphicFrame>
      <p:sp>
        <p:nvSpPr>
          <p:cNvPr id="17" name="CasellaDiTesto 16">
            <a:extLst>
              <a:ext uri="{FF2B5EF4-FFF2-40B4-BE49-F238E27FC236}">
                <a16:creationId xmlns:a16="http://schemas.microsoft.com/office/drawing/2014/main" id="{DCE14E28-D334-3C65-5731-840BF93DD1D9}"/>
              </a:ext>
            </a:extLst>
          </p:cNvPr>
          <p:cNvSpPr txBox="1"/>
          <p:nvPr/>
        </p:nvSpPr>
        <p:spPr>
          <a:xfrm>
            <a:off x="1037121" y="2077038"/>
            <a:ext cx="16273187" cy="707886"/>
          </a:xfrm>
          <a:prstGeom prst="rect">
            <a:avLst/>
          </a:prstGeom>
          <a:noFill/>
        </p:spPr>
        <p:txBody>
          <a:bodyPr wrap="square">
            <a:spAutoFit/>
          </a:bodyPr>
          <a:lstStyle/>
          <a:p>
            <a:pPr algn="ctr"/>
            <a:r>
              <a:rPr lang="it-IT" sz="4000" noProof="0" dirty="0">
                <a:solidFill>
                  <a:schemeClr val="tx1">
                    <a:lumMod val="65000"/>
                    <a:lumOff val="35000"/>
                  </a:schemeClr>
                </a:solidFill>
                <a:latin typeface="Oswald" panose="00000500000000000000" pitchFamily="2" charset="0"/>
                <a:ea typeface="Open Sauce Bold"/>
                <a:cs typeface="Open Sauce Bold"/>
                <a:sym typeface="Open Sauce Bold"/>
              </a:rPr>
              <a:t>I nuovi orientamenti della domanda che caratterizzeranno il mercato del 2026 sono:</a:t>
            </a:r>
            <a:endParaRPr lang="it-IT" sz="4400" noProof="0" dirty="0">
              <a:solidFill>
                <a:schemeClr val="tx1">
                  <a:lumMod val="65000"/>
                  <a:lumOff val="35000"/>
                </a:schemeClr>
              </a:solidFill>
              <a:latin typeface="Oswald" panose="00000500000000000000" pitchFamily="2" charset="0"/>
            </a:endParaRPr>
          </a:p>
        </p:txBody>
      </p:sp>
      <p:sp>
        <p:nvSpPr>
          <p:cNvPr id="18" name="AutoShape 13">
            <a:extLst>
              <a:ext uri="{FF2B5EF4-FFF2-40B4-BE49-F238E27FC236}">
                <a16:creationId xmlns:a16="http://schemas.microsoft.com/office/drawing/2014/main" id="{9555E008-B792-D337-8E69-8FC736B5DA11}"/>
              </a:ext>
            </a:extLst>
          </p:cNvPr>
          <p:cNvSpPr/>
          <p:nvPr/>
        </p:nvSpPr>
        <p:spPr>
          <a:xfrm>
            <a:off x="15015029" y="9309098"/>
            <a:ext cx="1905000" cy="0"/>
          </a:xfrm>
          <a:prstGeom prst="line">
            <a:avLst/>
          </a:prstGeom>
          <a:ln w="19050" cap="flat">
            <a:solidFill>
              <a:schemeClr val="tx1">
                <a:lumMod val="65000"/>
                <a:lumOff val="35000"/>
              </a:schemeClr>
            </a:solidFill>
            <a:prstDash val="solid"/>
            <a:headEnd type="diamond" w="lg" len="lg"/>
            <a:tailEnd type="diamond" w="lg" len="lg"/>
          </a:ln>
        </p:spPr>
        <p:txBody>
          <a:bodyPr/>
          <a:lstStyle/>
          <a:p>
            <a:endParaRPr lang="it-IT" noProof="0" dirty="0"/>
          </a:p>
        </p:txBody>
      </p:sp>
      <p:sp>
        <p:nvSpPr>
          <p:cNvPr id="19" name="CasellaDiTesto 18">
            <a:extLst>
              <a:ext uri="{FF2B5EF4-FFF2-40B4-BE49-F238E27FC236}">
                <a16:creationId xmlns:a16="http://schemas.microsoft.com/office/drawing/2014/main" id="{40949FCC-F657-EC03-890D-577BFA031908}"/>
              </a:ext>
            </a:extLst>
          </p:cNvPr>
          <p:cNvSpPr txBox="1"/>
          <p:nvPr/>
        </p:nvSpPr>
        <p:spPr>
          <a:xfrm>
            <a:off x="16992600" y="9105900"/>
            <a:ext cx="533400" cy="369332"/>
          </a:xfrm>
          <a:prstGeom prst="rect">
            <a:avLst/>
          </a:prstGeom>
          <a:noFill/>
        </p:spPr>
        <p:txBody>
          <a:bodyPr wrap="square">
            <a:spAutoFit/>
          </a:bodyPr>
          <a:lstStyle/>
          <a:p>
            <a:pPr algn="ctr"/>
            <a:r>
              <a:rPr lang="it-IT" sz="18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17</a:t>
            </a:r>
            <a:endParaRPr lang="it-IT" noProof="0" dirty="0">
              <a:solidFill>
                <a:schemeClr val="tx1">
                  <a:lumMod val="65000"/>
                  <a:lumOff val="35000"/>
                </a:schemeClr>
              </a:solidFill>
            </a:endParaRPr>
          </a:p>
        </p:txBody>
      </p:sp>
    </p:spTree>
    <p:extLst>
      <p:ext uri="{BB962C8B-B14F-4D97-AF65-F5344CB8AC3E}">
        <p14:creationId xmlns:p14="http://schemas.microsoft.com/office/powerpoint/2010/main" val="1487595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F3F57"/>
        </a:solidFill>
        <a:effectLst/>
      </p:bgPr>
    </p:bg>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C1273E3C-C296-5D30-4485-49F75F71AF92}"/>
              </a:ext>
            </a:extLst>
          </p:cNvPr>
          <p:cNvPicPr>
            <a:picLocks noChangeAspect="1"/>
          </p:cNvPicPr>
          <p:nvPr/>
        </p:nvPicPr>
        <p:blipFill>
          <a:blip r:embed="rId2" cstate="screen">
            <a:grayscl/>
            <a:extLst>
              <a:ext uri="{28A0092B-C50C-407E-A947-70E740481C1C}">
                <a14:useLocalDpi xmlns:a14="http://schemas.microsoft.com/office/drawing/2010/main" val="0"/>
              </a:ext>
            </a:extLst>
          </a:blip>
          <a:stretch>
            <a:fillRect/>
          </a:stretch>
        </p:blipFill>
        <p:spPr>
          <a:xfrm>
            <a:off x="3429000" y="0"/>
            <a:ext cx="6858585" cy="10287000"/>
          </a:xfrm>
          <a:prstGeom prst="rect">
            <a:avLst/>
          </a:prstGeom>
        </p:spPr>
      </p:pic>
      <p:grpSp>
        <p:nvGrpSpPr>
          <p:cNvPr id="4" name="Group 4"/>
          <p:cNvGrpSpPr/>
          <p:nvPr/>
        </p:nvGrpSpPr>
        <p:grpSpPr>
          <a:xfrm>
            <a:off x="7924800" y="4101904"/>
            <a:ext cx="9601200" cy="3329231"/>
            <a:chOff x="0" y="0"/>
            <a:chExt cx="2010368" cy="876835"/>
          </a:xfrm>
          <a:solidFill>
            <a:srgbClr val="CC7285"/>
          </a:solidFill>
        </p:grpSpPr>
        <p:sp>
          <p:nvSpPr>
            <p:cNvPr id="5" name="Freeform 5"/>
            <p:cNvSpPr/>
            <p:nvPr/>
          </p:nvSpPr>
          <p:spPr>
            <a:xfrm>
              <a:off x="0" y="0"/>
              <a:ext cx="2010368" cy="876835"/>
            </a:xfrm>
            <a:custGeom>
              <a:avLst/>
              <a:gdLst/>
              <a:ahLst/>
              <a:cxnLst/>
              <a:rect l="l" t="t" r="r" b="b"/>
              <a:pathLst>
                <a:path w="2010368" h="876835">
                  <a:moveTo>
                    <a:pt x="0" y="0"/>
                  </a:moveTo>
                  <a:lnTo>
                    <a:pt x="2010368" y="0"/>
                  </a:lnTo>
                  <a:lnTo>
                    <a:pt x="2010368" y="876835"/>
                  </a:lnTo>
                  <a:lnTo>
                    <a:pt x="0" y="876835"/>
                  </a:lnTo>
                  <a:close/>
                </a:path>
              </a:pathLst>
            </a:custGeom>
            <a:grpFill/>
          </p:spPr>
          <p:txBody>
            <a:bodyPr/>
            <a:lstStyle/>
            <a:p>
              <a:endParaRPr lang="it-IT" noProof="0" dirty="0"/>
            </a:p>
          </p:txBody>
        </p:sp>
        <p:sp>
          <p:nvSpPr>
            <p:cNvPr id="6" name="TextBox 6"/>
            <p:cNvSpPr txBox="1"/>
            <p:nvPr/>
          </p:nvSpPr>
          <p:spPr>
            <a:xfrm>
              <a:off x="0" y="-47625"/>
              <a:ext cx="2010368" cy="924460"/>
            </a:xfrm>
            <a:prstGeom prst="rect">
              <a:avLst/>
            </a:prstGeom>
            <a:grpFill/>
          </p:spPr>
          <p:txBody>
            <a:bodyPr lIns="50800" tIns="50800" rIns="50800" bIns="50800" rtlCol="0" anchor="ctr"/>
            <a:lstStyle/>
            <a:p>
              <a:pPr algn="ctr">
                <a:lnSpc>
                  <a:spcPts val="3359"/>
                </a:lnSpc>
              </a:pPr>
              <a:endParaRPr lang="it-IT" noProof="0" dirty="0"/>
            </a:p>
          </p:txBody>
        </p:sp>
      </p:grpSp>
      <p:sp>
        <p:nvSpPr>
          <p:cNvPr id="12" name="TextBox 12">
            <a:extLst>
              <a:ext uri="{FF2B5EF4-FFF2-40B4-BE49-F238E27FC236}">
                <a16:creationId xmlns:a16="http://schemas.microsoft.com/office/drawing/2014/main" id="{E26F17D5-4BC6-6D0C-F98F-02E66955CE8C}"/>
              </a:ext>
            </a:extLst>
          </p:cNvPr>
          <p:cNvSpPr txBox="1"/>
          <p:nvPr/>
        </p:nvSpPr>
        <p:spPr>
          <a:xfrm>
            <a:off x="7924800" y="3995644"/>
            <a:ext cx="9601200" cy="3510056"/>
          </a:xfrm>
          <a:prstGeom prst="rect">
            <a:avLst/>
          </a:prstGeom>
        </p:spPr>
        <p:txBody>
          <a:bodyPr wrap="square" lIns="0" tIns="0" rIns="0" bIns="0" rtlCol="0" anchor="ctr" anchorCtr="0">
            <a:noAutofit/>
          </a:bodyPr>
          <a:lstStyle/>
          <a:p>
            <a:pPr algn="ctr">
              <a:spcBef>
                <a:spcPct val="0"/>
              </a:spcBef>
            </a:pPr>
            <a:r>
              <a:rPr lang="en-US" sz="7200" dirty="0">
                <a:solidFill>
                  <a:schemeClr val="bg1"/>
                </a:solidFill>
                <a:latin typeface="Oswald"/>
                <a:ea typeface="Oswald"/>
                <a:cs typeface="Oswald"/>
                <a:sym typeface="Oswald"/>
              </a:rPr>
              <a:t>I MATRIMONI  DEGLI ITALIANI RESIDENTI FUORI DALLA </a:t>
            </a:r>
            <a:r>
              <a:rPr lang="en-US" sz="8800" dirty="0">
                <a:solidFill>
                  <a:schemeClr val="bg1"/>
                </a:solidFill>
                <a:latin typeface="Oswald"/>
                <a:ea typeface="Oswald"/>
                <a:cs typeface="Oswald"/>
                <a:sym typeface="Oswald"/>
              </a:rPr>
              <a:t>TOSCANA</a:t>
            </a:r>
            <a:endParaRPr lang="en-US" sz="7200" dirty="0">
              <a:solidFill>
                <a:schemeClr val="bg1"/>
              </a:solidFill>
              <a:latin typeface="Oswald"/>
              <a:ea typeface="Oswald"/>
              <a:cs typeface="Oswald"/>
              <a:sym typeface="Oswald"/>
            </a:endParaRPr>
          </a:p>
        </p:txBody>
      </p:sp>
      <p:grpSp>
        <p:nvGrpSpPr>
          <p:cNvPr id="13" name="Group 11">
            <a:extLst>
              <a:ext uri="{FF2B5EF4-FFF2-40B4-BE49-F238E27FC236}">
                <a16:creationId xmlns:a16="http://schemas.microsoft.com/office/drawing/2014/main" id="{0E0E5EEE-BA7A-7C18-3FE1-87B0C6C96678}"/>
              </a:ext>
            </a:extLst>
          </p:cNvPr>
          <p:cNvGrpSpPr/>
          <p:nvPr/>
        </p:nvGrpSpPr>
        <p:grpSpPr>
          <a:xfrm>
            <a:off x="12573000" y="7580266"/>
            <a:ext cx="2209800" cy="909544"/>
            <a:chOff x="0" y="0"/>
            <a:chExt cx="778582" cy="293256"/>
          </a:xfrm>
        </p:grpSpPr>
        <p:sp>
          <p:nvSpPr>
            <p:cNvPr id="14" name="Freeform 12">
              <a:extLst>
                <a:ext uri="{FF2B5EF4-FFF2-40B4-BE49-F238E27FC236}">
                  <a16:creationId xmlns:a16="http://schemas.microsoft.com/office/drawing/2014/main" id="{64A69B28-EAB7-F3D2-3395-4E29B8BC22E7}"/>
                </a:ext>
              </a:extLst>
            </p:cNvPr>
            <p:cNvSpPr/>
            <p:nvPr/>
          </p:nvSpPr>
          <p:spPr>
            <a:xfrm>
              <a:off x="0" y="0"/>
              <a:ext cx="778582" cy="293256"/>
            </a:xfrm>
            <a:custGeom>
              <a:avLst/>
              <a:gdLst/>
              <a:ahLst/>
              <a:cxnLst/>
              <a:rect l="l" t="t" r="r" b="b"/>
              <a:pathLst>
                <a:path w="778582" h="293256">
                  <a:moveTo>
                    <a:pt x="0" y="0"/>
                  </a:moveTo>
                  <a:lnTo>
                    <a:pt x="778582" y="0"/>
                  </a:lnTo>
                  <a:lnTo>
                    <a:pt x="778582" y="293256"/>
                  </a:lnTo>
                  <a:lnTo>
                    <a:pt x="0" y="293256"/>
                  </a:lnTo>
                  <a:close/>
                </a:path>
              </a:pathLst>
            </a:custGeom>
            <a:solidFill>
              <a:srgbClr val="F6F6F6"/>
            </a:solidFill>
          </p:spPr>
          <p:txBody>
            <a:bodyPr/>
            <a:lstStyle/>
            <a:p>
              <a:endParaRPr lang="it-IT"/>
            </a:p>
          </p:txBody>
        </p:sp>
        <p:sp>
          <p:nvSpPr>
            <p:cNvPr id="15" name="TextBox 13">
              <a:extLst>
                <a:ext uri="{FF2B5EF4-FFF2-40B4-BE49-F238E27FC236}">
                  <a16:creationId xmlns:a16="http://schemas.microsoft.com/office/drawing/2014/main" id="{AC4E71C8-3A40-B0C3-56EE-1FCA5ADE0300}"/>
                </a:ext>
              </a:extLst>
            </p:cNvPr>
            <p:cNvSpPr txBox="1"/>
            <p:nvPr/>
          </p:nvSpPr>
          <p:spPr>
            <a:xfrm>
              <a:off x="0" y="28575"/>
              <a:ext cx="778582" cy="264681"/>
            </a:xfrm>
            <a:prstGeom prst="rect">
              <a:avLst/>
            </a:prstGeom>
          </p:spPr>
          <p:txBody>
            <a:bodyPr lIns="50800" tIns="50800" rIns="50800" bIns="50800" rtlCol="0" anchor="ctr"/>
            <a:lstStyle/>
            <a:p>
              <a:pPr algn="ctr">
                <a:lnSpc>
                  <a:spcPts val="2442"/>
                </a:lnSpc>
              </a:pPr>
              <a:endParaRPr/>
            </a:p>
          </p:txBody>
        </p:sp>
      </p:grpSp>
      <p:sp>
        <p:nvSpPr>
          <p:cNvPr id="16" name="TextBox 16">
            <a:extLst>
              <a:ext uri="{FF2B5EF4-FFF2-40B4-BE49-F238E27FC236}">
                <a16:creationId xmlns:a16="http://schemas.microsoft.com/office/drawing/2014/main" id="{5F45FA5C-2420-B2FF-EA73-1E057D9416EA}"/>
              </a:ext>
            </a:extLst>
          </p:cNvPr>
          <p:cNvSpPr txBox="1"/>
          <p:nvPr/>
        </p:nvSpPr>
        <p:spPr>
          <a:xfrm>
            <a:off x="12573000" y="7668892"/>
            <a:ext cx="2209800" cy="838200"/>
          </a:xfrm>
          <a:prstGeom prst="rect">
            <a:avLst/>
          </a:prstGeom>
        </p:spPr>
        <p:txBody>
          <a:bodyPr wrap="square" lIns="0" tIns="0" rIns="0" bIns="0" rtlCol="0" anchor="ctr" anchorCtr="0">
            <a:noAutofit/>
          </a:bodyPr>
          <a:lstStyle/>
          <a:p>
            <a:pPr algn="ctr">
              <a:spcBef>
                <a:spcPct val="0"/>
              </a:spcBef>
            </a:pPr>
            <a:r>
              <a:rPr lang="en-US" sz="7200" dirty="0">
                <a:solidFill>
                  <a:srgbClr val="8B1D4A"/>
                </a:solidFill>
                <a:latin typeface="Oswald"/>
                <a:ea typeface="Oswald"/>
                <a:cs typeface="Oswald"/>
                <a:sym typeface="Oswald"/>
              </a:rPr>
              <a:t>2025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F3F57"/>
        </a:solidFill>
        <a:effectLst/>
      </p:bgPr>
    </p:bg>
    <p:spTree>
      <p:nvGrpSpPr>
        <p:cNvPr id="1" name="">
          <a:extLst>
            <a:ext uri="{FF2B5EF4-FFF2-40B4-BE49-F238E27FC236}">
              <a16:creationId xmlns:a16="http://schemas.microsoft.com/office/drawing/2014/main" id="{B4955376-9AA2-C8B0-1058-80B5028DB9BB}"/>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D505266B-F0C9-1DB3-FD78-3FD124E17092}"/>
              </a:ext>
            </a:extLst>
          </p:cNvPr>
          <p:cNvGrpSpPr/>
          <p:nvPr/>
        </p:nvGrpSpPr>
        <p:grpSpPr>
          <a:xfrm>
            <a:off x="533398" y="647700"/>
            <a:ext cx="17221200" cy="8991600"/>
            <a:chOff x="0" y="0"/>
            <a:chExt cx="4274726" cy="2167467"/>
          </a:xfrm>
        </p:grpSpPr>
        <p:sp>
          <p:nvSpPr>
            <p:cNvPr id="4" name="Freeform 4">
              <a:extLst>
                <a:ext uri="{FF2B5EF4-FFF2-40B4-BE49-F238E27FC236}">
                  <a16:creationId xmlns:a16="http://schemas.microsoft.com/office/drawing/2014/main" id="{B8D59591-393C-354A-3421-6EF3785E83A5}"/>
                </a:ext>
              </a:extLst>
            </p:cNvPr>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p:spPr>
          <p:txBody>
            <a:bodyPr/>
            <a:lstStyle/>
            <a:p>
              <a:endParaRPr lang="it-IT" noProof="0" dirty="0"/>
            </a:p>
          </p:txBody>
        </p:sp>
        <p:sp>
          <p:nvSpPr>
            <p:cNvPr id="5" name="TextBox 5">
              <a:extLst>
                <a:ext uri="{FF2B5EF4-FFF2-40B4-BE49-F238E27FC236}">
                  <a16:creationId xmlns:a16="http://schemas.microsoft.com/office/drawing/2014/main" id="{0570FA29-A2A9-0559-7817-06379AEC87E5}"/>
                </a:ext>
              </a:extLst>
            </p:cNvPr>
            <p:cNvSpPr txBox="1"/>
            <p:nvPr/>
          </p:nvSpPr>
          <p:spPr>
            <a:xfrm>
              <a:off x="0" y="-47625"/>
              <a:ext cx="4274726" cy="2215092"/>
            </a:xfrm>
            <a:prstGeom prst="rect">
              <a:avLst/>
            </a:prstGeom>
          </p:spPr>
          <p:txBody>
            <a:bodyPr lIns="50800" tIns="50800" rIns="50800" bIns="50800" rtlCol="0" anchor="ctr"/>
            <a:lstStyle/>
            <a:p>
              <a:pPr algn="ctr">
                <a:lnSpc>
                  <a:spcPts val="3359"/>
                </a:lnSpc>
              </a:pPr>
              <a:endParaRPr lang="it-IT" noProof="0" dirty="0"/>
            </a:p>
          </p:txBody>
        </p:sp>
      </p:grpSp>
      <p:sp>
        <p:nvSpPr>
          <p:cNvPr id="6" name="TextBox 6">
            <a:extLst>
              <a:ext uri="{FF2B5EF4-FFF2-40B4-BE49-F238E27FC236}">
                <a16:creationId xmlns:a16="http://schemas.microsoft.com/office/drawing/2014/main" id="{51B3E262-82D6-0A66-F741-EB2C940A41A1}"/>
              </a:ext>
            </a:extLst>
          </p:cNvPr>
          <p:cNvSpPr txBox="1"/>
          <p:nvPr/>
        </p:nvSpPr>
        <p:spPr>
          <a:xfrm>
            <a:off x="4495800" y="1066939"/>
            <a:ext cx="12767987" cy="812530"/>
          </a:xfrm>
          <a:prstGeom prst="rect">
            <a:avLst/>
          </a:prstGeom>
          <a:solidFill>
            <a:srgbClr val="AF3F57"/>
          </a:solidFill>
        </p:spPr>
        <p:txBody>
          <a:bodyPr wrap="square" lIns="0" tIns="0" rIns="0" bIns="0" rtlCol="0" anchor="ctr" anchorCtr="0">
            <a:noAutofit/>
          </a:bodyPr>
          <a:lstStyle/>
          <a:p>
            <a:pPr marL="0" lvl="0" indent="0" algn="ctr">
              <a:spcBef>
                <a:spcPct val="0"/>
              </a:spcBef>
            </a:pPr>
            <a:r>
              <a:rPr lang="it-IT" sz="3600" noProof="0" dirty="0">
                <a:solidFill>
                  <a:schemeClr val="bg1"/>
                </a:solidFill>
                <a:latin typeface="Oswald" panose="00000500000000000000" pitchFamily="2" charset="0"/>
                <a:ea typeface="Prata"/>
                <a:cs typeface="Prata"/>
                <a:sym typeface="Prata"/>
              </a:rPr>
              <a:t>I MATRIMONI DEGLI ITALIANI RESIDENTI FUORI DALLA TOSCANA - 2025</a:t>
            </a:r>
          </a:p>
        </p:txBody>
      </p:sp>
      <p:sp>
        <p:nvSpPr>
          <p:cNvPr id="18" name="AutoShape 13">
            <a:extLst>
              <a:ext uri="{FF2B5EF4-FFF2-40B4-BE49-F238E27FC236}">
                <a16:creationId xmlns:a16="http://schemas.microsoft.com/office/drawing/2014/main" id="{D7A42640-39EA-F19D-A308-7307642EFBC5}"/>
              </a:ext>
            </a:extLst>
          </p:cNvPr>
          <p:cNvSpPr/>
          <p:nvPr/>
        </p:nvSpPr>
        <p:spPr>
          <a:xfrm>
            <a:off x="15015029" y="9309098"/>
            <a:ext cx="1905000" cy="0"/>
          </a:xfrm>
          <a:prstGeom prst="line">
            <a:avLst/>
          </a:prstGeom>
          <a:ln w="19050" cap="flat">
            <a:solidFill>
              <a:schemeClr val="tx1">
                <a:lumMod val="65000"/>
                <a:lumOff val="35000"/>
              </a:schemeClr>
            </a:solidFill>
            <a:prstDash val="solid"/>
            <a:headEnd type="diamond" w="lg" len="lg"/>
            <a:tailEnd type="diamond" w="lg" len="lg"/>
          </a:ln>
        </p:spPr>
        <p:txBody>
          <a:bodyPr/>
          <a:lstStyle/>
          <a:p>
            <a:endParaRPr lang="it-IT" noProof="0" dirty="0"/>
          </a:p>
        </p:txBody>
      </p:sp>
      <p:sp>
        <p:nvSpPr>
          <p:cNvPr id="19" name="CasellaDiTesto 18">
            <a:extLst>
              <a:ext uri="{FF2B5EF4-FFF2-40B4-BE49-F238E27FC236}">
                <a16:creationId xmlns:a16="http://schemas.microsoft.com/office/drawing/2014/main" id="{6C7B36B5-FA1C-F09F-CAD2-412738A90DFD}"/>
              </a:ext>
            </a:extLst>
          </p:cNvPr>
          <p:cNvSpPr txBox="1"/>
          <p:nvPr/>
        </p:nvSpPr>
        <p:spPr>
          <a:xfrm>
            <a:off x="16992600" y="9105900"/>
            <a:ext cx="457200" cy="369332"/>
          </a:xfrm>
          <a:prstGeom prst="rect">
            <a:avLst/>
          </a:prstGeom>
          <a:noFill/>
        </p:spPr>
        <p:txBody>
          <a:bodyPr wrap="square">
            <a:spAutoFit/>
          </a:bodyPr>
          <a:lstStyle/>
          <a:p>
            <a:pPr algn="ctr"/>
            <a:r>
              <a:rPr lang="it-IT" sz="18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19</a:t>
            </a:r>
            <a:endParaRPr lang="it-IT" noProof="0" dirty="0">
              <a:solidFill>
                <a:schemeClr val="tx1">
                  <a:lumMod val="65000"/>
                  <a:lumOff val="35000"/>
                </a:schemeClr>
              </a:solidFill>
            </a:endParaRPr>
          </a:p>
        </p:txBody>
      </p:sp>
      <p:sp>
        <p:nvSpPr>
          <p:cNvPr id="7" name="CasellaDiTesto 6">
            <a:extLst>
              <a:ext uri="{FF2B5EF4-FFF2-40B4-BE49-F238E27FC236}">
                <a16:creationId xmlns:a16="http://schemas.microsoft.com/office/drawing/2014/main" id="{5B103911-9993-B558-B29E-3C0888B881C6}"/>
              </a:ext>
            </a:extLst>
          </p:cNvPr>
          <p:cNvSpPr txBox="1"/>
          <p:nvPr/>
        </p:nvSpPr>
        <p:spPr>
          <a:xfrm>
            <a:off x="1134410" y="2857500"/>
            <a:ext cx="16129376" cy="1323439"/>
          </a:xfrm>
          <a:prstGeom prst="rect">
            <a:avLst/>
          </a:prstGeom>
          <a:noFill/>
        </p:spPr>
        <p:txBody>
          <a:bodyPr wrap="square">
            <a:spAutoFit/>
          </a:bodyPr>
          <a:lstStyle/>
          <a:p>
            <a:pPr algn="ctr"/>
            <a:r>
              <a:rPr lang="it-IT" sz="4000" b="1" dirty="0">
                <a:solidFill>
                  <a:srgbClr val="AF3F57"/>
                </a:solidFill>
                <a:latin typeface="Oswald" panose="00000500000000000000" pitchFamily="2" charset="0"/>
                <a:ea typeface="Open Sauce Bold"/>
                <a:cs typeface="Open Sauce Bold"/>
                <a:sym typeface="Open Sauce Bold"/>
              </a:rPr>
              <a:t>Oltre 620 i matrimoni delle coppie italiane residenti fuori</a:t>
            </a:r>
            <a:r>
              <a:rPr lang="it-IT" sz="4000" b="1" noProof="0" dirty="0">
                <a:solidFill>
                  <a:srgbClr val="AF3F57"/>
                </a:solidFill>
                <a:latin typeface="Oswald" panose="00000500000000000000" pitchFamily="2" charset="0"/>
                <a:ea typeface="Open Sauce Bold"/>
                <a:cs typeface="Open Sauce Bold"/>
                <a:sym typeface="Open Sauce Bold"/>
              </a:rPr>
              <a:t> regione:</a:t>
            </a:r>
          </a:p>
          <a:p>
            <a:pPr algn="ctr"/>
            <a:r>
              <a:rPr lang="it-IT" sz="4000" noProof="0" dirty="0">
                <a:solidFill>
                  <a:schemeClr val="tx1">
                    <a:lumMod val="65000"/>
                    <a:lumOff val="35000"/>
                  </a:schemeClr>
                </a:solidFill>
                <a:latin typeface="Oswald" panose="00000500000000000000" pitchFamily="2" charset="0"/>
                <a:ea typeface="Open Sauce Bold"/>
                <a:cs typeface="Open Sauce Bold"/>
                <a:sym typeface="Open Sauce Bold"/>
              </a:rPr>
              <a:t>-4,6% rispetto al 2024</a:t>
            </a:r>
            <a:endParaRPr lang="it-IT" sz="4000" dirty="0">
              <a:solidFill>
                <a:schemeClr val="tx1">
                  <a:lumMod val="65000"/>
                  <a:lumOff val="35000"/>
                </a:schemeClr>
              </a:solidFill>
            </a:endParaRPr>
          </a:p>
        </p:txBody>
      </p:sp>
      <p:sp>
        <p:nvSpPr>
          <p:cNvPr id="8" name="CasellaDiTesto 7">
            <a:extLst>
              <a:ext uri="{FF2B5EF4-FFF2-40B4-BE49-F238E27FC236}">
                <a16:creationId xmlns:a16="http://schemas.microsoft.com/office/drawing/2014/main" id="{99F35865-316C-6A8D-0C01-2C453FA88511}"/>
              </a:ext>
            </a:extLst>
          </p:cNvPr>
          <p:cNvSpPr txBox="1"/>
          <p:nvPr/>
        </p:nvSpPr>
        <p:spPr>
          <a:xfrm>
            <a:off x="1134411" y="1989314"/>
            <a:ext cx="16129376" cy="868186"/>
          </a:xfrm>
          <a:prstGeom prst="rect">
            <a:avLst/>
          </a:prstGeom>
          <a:noFill/>
        </p:spPr>
        <p:txBody>
          <a:bodyPr wrap="square">
            <a:spAutoFit/>
          </a:bodyPr>
          <a:lstStyle/>
          <a:p>
            <a:pPr algn="just">
              <a:lnSpc>
                <a:spcPct val="120000"/>
              </a:lnSpc>
            </a:pPr>
            <a:r>
              <a:rPr lang="it-IT" sz="220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Un importante contributo alla filiera del Destination Wedding è arrivato anche dai matrimoni delle coppie italiane non residenti in Toscana, ma con un evidente rallentamento del mercato. </a:t>
            </a:r>
          </a:p>
        </p:txBody>
      </p:sp>
      <p:sp>
        <p:nvSpPr>
          <p:cNvPr id="12" name="CasellaDiTesto 11">
            <a:extLst>
              <a:ext uri="{FF2B5EF4-FFF2-40B4-BE49-F238E27FC236}">
                <a16:creationId xmlns:a16="http://schemas.microsoft.com/office/drawing/2014/main" id="{D69F07C8-6F48-B518-EAE8-AD247DBF0E9A}"/>
              </a:ext>
            </a:extLst>
          </p:cNvPr>
          <p:cNvSpPr txBox="1"/>
          <p:nvPr/>
        </p:nvSpPr>
        <p:spPr>
          <a:xfrm>
            <a:off x="1079312" y="6912754"/>
            <a:ext cx="16239572" cy="1200329"/>
          </a:xfrm>
          <a:prstGeom prst="rect">
            <a:avLst/>
          </a:prstGeom>
          <a:noFill/>
        </p:spPr>
        <p:txBody>
          <a:bodyPr wrap="square">
            <a:spAutoFit/>
          </a:bodyPr>
          <a:lstStyle/>
          <a:p>
            <a:pPr algn="ctr"/>
            <a:r>
              <a:rPr lang="it-IT" sz="3600" b="1" noProof="0" dirty="0">
                <a:solidFill>
                  <a:srgbClr val="AF3F57"/>
                </a:solidFill>
                <a:latin typeface="Oswald" panose="00000500000000000000" pitchFamily="2" charset="0"/>
                <a:ea typeface="Open Sauce Bold"/>
                <a:cs typeface="Open Sauce Bold"/>
                <a:sym typeface="Open Sauce Bold"/>
              </a:rPr>
              <a:t>Circa 30 le Unioni Civili </a:t>
            </a:r>
            <a:r>
              <a:rPr lang="it-IT" sz="3600" noProof="0" dirty="0">
                <a:solidFill>
                  <a:schemeClr val="tx1">
                    <a:lumMod val="65000"/>
                    <a:lumOff val="35000"/>
                  </a:schemeClr>
                </a:solidFill>
                <a:latin typeface="Oswald" panose="00000500000000000000" pitchFamily="2" charset="0"/>
                <a:ea typeface="Open Sauce Bold"/>
                <a:cs typeface="Open Sauce Bold"/>
                <a:sym typeface="Open Sauce Bold"/>
              </a:rPr>
              <a:t>celebrate tra persone dello stesso sesso, </a:t>
            </a:r>
          </a:p>
          <a:p>
            <a:pPr algn="ctr"/>
            <a:r>
              <a:rPr lang="it-IT" sz="3600" noProof="0" dirty="0">
                <a:solidFill>
                  <a:schemeClr val="tx1">
                    <a:lumMod val="65000"/>
                    <a:lumOff val="35000"/>
                  </a:schemeClr>
                </a:solidFill>
                <a:latin typeface="Oswald" panose="00000500000000000000" pitchFamily="2" charset="0"/>
                <a:ea typeface="Open Sauce Bold"/>
                <a:cs typeface="Open Sauce Bold"/>
                <a:sym typeface="Open Sauce Bold"/>
              </a:rPr>
              <a:t>pari a circa il 6,3% dei matrimoni civili e simbolici</a:t>
            </a:r>
            <a:endParaRPr lang="it-IT" sz="4000" dirty="0">
              <a:solidFill>
                <a:schemeClr val="tx1">
                  <a:lumMod val="65000"/>
                  <a:lumOff val="35000"/>
                </a:schemeClr>
              </a:solidFill>
              <a:latin typeface="Oswald" panose="00000500000000000000" pitchFamily="2" charset="0"/>
              <a:ea typeface="Open Sauce Bold"/>
              <a:cs typeface="Open Sauce Bold"/>
              <a:sym typeface="Open Sauce Bold"/>
            </a:endParaRPr>
          </a:p>
        </p:txBody>
      </p:sp>
      <p:sp>
        <p:nvSpPr>
          <p:cNvPr id="2" name="CasellaDiTesto 1">
            <a:extLst>
              <a:ext uri="{FF2B5EF4-FFF2-40B4-BE49-F238E27FC236}">
                <a16:creationId xmlns:a16="http://schemas.microsoft.com/office/drawing/2014/main" id="{8BAEF727-D286-12D2-A2F0-72AC1140C8E9}"/>
              </a:ext>
            </a:extLst>
          </p:cNvPr>
          <p:cNvSpPr txBox="1"/>
          <p:nvPr/>
        </p:nvSpPr>
        <p:spPr>
          <a:xfrm>
            <a:off x="1134410" y="4748685"/>
            <a:ext cx="8466790" cy="1680717"/>
          </a:xfrm>
          <a:prstGeom prst="rect">
            <a:avLst/>
          </a:prstGeom>
          <a:noFill/>
        </p:spPr>
        <p:txBody>
          <a:bodyPr wrap="square">
            <a:spAutoFit/>
          </a:bodyPr>
          <a:lstStyle/>
          <a:p>
            <a:pPr algn="just">
              <a:lnSpc>
                <a:spcPct val="120000"/>
              </a:lnSpc>
            </a:pPr>
            <a:r>
              <a:rPr lang="it-IT" sz="220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Secondo le stime le celebrazioni con rito civile hanno registrato una flessione di oltre 6 punti percentuali. In diminuzione di 2,2 punti anche il rito religioso, mentre le unioni con rito simbolico aumentano di oltre 8 punti.</a:t>
            </a:r>
          </a:p>
        </p:txBody>
      </p:sp>
      <p:graphicFrame>
        <p:nvGraphicFramePr>
          <p:cNvPr id="9" name="Table 10">
            <a:extLst>
              <a:ext uri="{FF2B5EF4-FFF2-40B4-BE49-F238E27FC236}">
                <a16:creationId xmlns:a16="http://schemas.microsoft.com/office/drawing/2014/main" id="{F7FD5AD5-CBAB-2672-EB4E-EF43430CD3A7}"/>
              </a:ext>
            </a:extLst>
          </p:cNvPr>
          <p:cNvGraphicFramePr>
            <a:graphicFrameLocks noGrp="1"/>
          </p:cNvGraphicFramePr>
          <p:nvPr>
            <p:extLst>
              <p:ext uri="{D42A27DB-BD31-4B8C-83A1-F6EECF244321}">
                <p14:modId xmlns:p14="http://schemas.microsoft.com/office/powerpoint/2010/main" val="387445819"/>
              </p:ext>
            </p:extLst>
          </p:nvPr>
        </p:nvGraphicFramePr>
        <p:xfrm>
          <a:off x="9906000" y="4265334"/>
          <a:ext cx="5887252" cy="2647420"/>
        </p:xfrm>
        <a:graphic>
          <a:graphicData uri="http://schemas.openxmlformats.org/drawingml/2006/table">
            <a:tbl>
              <a:tblPr>
                <a:tableStyleId>{21E4AEA4-8DFA-4A89-87EB-49C32662AFE0}</a:tableStyleId>
              </a:tblPr>
              <a:tblGrid>
                <a:gridCol w="3097228">
                  <a:extLst>
                    <a:ext uri="{9D8B030D-6E8A-4147-A177-3AD203B41FA5}">
                      <a16:colId xmlns:a16="http://schemas.microsoft.com/office/drawing/2014/main" val="20000"/>
                    </a:ext>
                  </a:extLst>
                </a:gridCol>
                <a:gridCol w="2790024">
                  <a:extLst>
                    <a:ext uri="{9D8B030D-6E8A-4147-A177-3AD203B41FA5}">
                      <a16:colId xmlns:a16="http://schemas.microsoft.com/office/drawing/2014/main" val="20001"/>
                    </a:ext>
                  </a:extLst>
                </a:gridCol>
              </a:tblGrid>
              <a:tr h="483790">
                <a:tc gridSpan="2">
                  <a:txBody>
                    <a:bodyPr/>
                    <a:lstStyle/>
                    <a:p>
                      <a:pPr algn="ctr">
                        <a:lnSpc>
                          <a:spcPct val="100000"/>
                        </a:lnSpc>
                        <a:defRPr/>
                      </a:pPr>
                      <a:r>
                        <a:rPr lang="it-IT" sz="2400" b="1" noProof="0" dirty="0">
                          <a:solidFill>
                            <a:srgbClr val="AF3F57"/>
                          </a:solidFill>
                          <a:latin typeface="Oswald" panose="00000500000000000000" pitchFamily="2" charset="0"/>
                          <a:sym typeface="Open Sauce Bold"/>
                        </a:rPr>
                        <a:t>La tipologia di rito</a:t>
                      </a:r>
                      <a:endParaRPr lang="it-IT" sz="2400" b="1" noProof="0" dirty="0">
                        <a:solidFill>
                          <a:srgbClr val="AF3F57"/>
                        </a:solidFill>
                        <a:latin typeface="Oswald" panose="00000500000000000000" pitchFamily="2" charset="0"/>
                      </a:endParaRPr>
                    </a:p>
                  </a:txBody>
                  <a:tcPr marL="48723" marR="48723" marT="48723" marB="48723" anchor="ctr"/>
                </a:tc>
                <a:tc hMerge="1">
                  <a:txBody>
                    <a:bodyPr/>
                    <a:lstStyle/>
                    <a:p>
                      <a:pPr algn="ctr">
                        <a:lnSpc>
                          <a:spcPts val="1828"/>
                        </a:lnSpc>
                        <a:defRPr/>
                      </a:pPr>
                      <a:r>
                        <a:rPr lang="en-US" sz="1693" b="1">
                          <a:solidFill>
                            <a:srgbClr val="FFFFFF"/>
                          </a:solidFill>
                          <a:latin typeface="Open Sauce Bold"/>
                          <a:ea typeface="Open Sauce Bold"/>
                          <a:cs typeface="Open Sauce Bold"/>
                          <a:sym typeface="Open Sauce Bold"/>
                        </a:rPr>
                        <a:t>La tipologia di rito nei matrimoni delle coppie straniere</a:t>
                      </a:r>
                      <a:endParaRPr lang="en-US" sz="1100"/>
                    </a:p>
                  </a:txBody>
                  <a:tcPr marL="48723" marR="48723" marT="48723" marB="48723"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66275"/>
                    </a:solidFill>
                  </a:tcPr>
                </a:tc>
                <a:extLst>
                  <a:ext uri="{0D108BD9-81ED-4DB2-BD59-A6C34878D82A}">
                    <a16:rowId xmlns:a16="http://schemas.microsoft.com/office/drawing/2014/main" val="10000"/>
                  </a:ext>
                </a:extLst>
              </a:tr>
              <a:tr h="381671">
                <a:tc>
                  <a:txBody>
                    <a:bodyPr/>
                    <a:lstStyle/>
                    <a:p>
                      <a:pPr algn="l">
                        <a:lnSpc>
                          <a:spcPct val="100000"/>
                        </a:lnSpc>
                        <a:defRPr/>
                      </a:pP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Val.%</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1"/>
                  </a:ext>
                </a:extLst>
              </a:tr>
              <a:tr h="419838">
                <a:tc>
                  <a:txBody>
                    <a:bodyPr/>
                    <a:lstStyle/>
                    <a:p>
                      <a:pPr algn="l">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Civile</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45,2</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2"/>
                  </a:ext>
                </a:extLst>
              </a:tr>
              <a:tr h="419838">
                <a:tc>
                  <a:txBody>
                    <a:bodyPr/>
                    <a:lstStyle/>
                    <a:p>
                      <a:pPr algn="l">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Religioso</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27,9</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3"/>
                  </a:ext>
                </a:extLst>
              </a:tr>
              <a:tr h="419838">
                <a:tc>
                  <a:txBody>
                    <a:bodyPr/>
                    <a:lstStyle/>
                    <a:p>
                      <a:pPr algn="l">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Simbolico</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26,9</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4"/>
                  </a:ext>
                </a:extLst>
              </a:tr>
              <a:tr h="419838">
                <a:tc>
                  <a:txBody>
                    <a:bodyPr/>
                    <a:lstStyle/>
                    <a:p>
                      <a:pPr algn="l">
                        <a:lnSpc>
                          <a:spcPct val="100000"/>
                        </a:lnSpc>
                        <a:defRPr/>
                      </a:pPr>
                      <a:r>
                        <a:rPr lang="it-IT" sz="22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Totale</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100</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5"/>
                  </a:ext>
                </a:extLst>
              </a:tr>
            </a:tbl>
          </a:graphicData>
        </a:graphic>
      </p:graphicFrame>
      <p:sp>
        <p:nvSpPr>
          <p:cNvPr id="10" name="CasellaDiTesto 9">
            <a:extLst>
              <a:ext uri="{FF2B5EF4-FFF2-40B4-BE49-F238E27FC236}">
                <a16:creationId xmlns:a16="http://schemas.microsoft.com/office/drawing/2014/main" id="{34A7D36B-B041-E549-3AD8-C4D0B5638DC6}"/>
              </a:ext>
            </a:extLst>
          </p:cNvPr>
          <p:cNvSpPr txBox="1"/>
          <p:nvPr/>
        </p:nvSpPr>
        <p:spPr>
          <a:xfrm>
            <a:off x="970491" y="8080483"/>
            <a:ext cx="16239572" cy="1200329"/>
          </a:xfrm>
          <a:prstGeom prst="rect">
            <a:avLst/>
          </a:prstGeom>
          <a:noFill/>
        </p:spPr>
        <p:txBody>
          <a:bodyPr wrap="square">
            <a:spAutoFit/>
          </a:bodyPr>
          <a:lstStyle/>
          <a:p>
            <a:pPr algn="ctr"/>
            <a:r>
              <a:rPr lang="it-IT" sz="3600" noProof="0" dirty="0">
                <a:solidFill>
                  <a:schemeClr val="tx1">
                    <a:lumMod val="65000"/>
                    <a:lumOff val="35000"/>
                  </a:schemeClr>
                </a:solidFill>
                <a:latin typeface="Oswald" panose="00000500000000000000" pitchFamily="2" charset="0"/>
                <a:ea typeface="Open Sauce Bold"/>
                <a:cs typeface="Open Sauce Bold"/>
                <a:sym typeface="Open Sauce Bold"/>
              </a:rPr>
              <a:t>La quota degli </a:t>
            </a:r>
            <a:r>
              <a:rPr lang="it-IT" sz="3600" b="1" noProof="0" dirty="0">
                <a:solidFill>
                  <a:srgbClr val="AF3F57"/>
                </a:solidFill>
                <a:latin typeface="Oswald" panose="00000500000000000000" pitchFamily="2" charset="0"/>
                <a:ea typeface="Open Sauce Bold"/>
                <a:cs typeface="Open Sauce Bold"/>
                <a:sym typeface="Open Sauce Bold"/>
              </a:rPr>
              <a:t>eventi organizzati con l’intervento del Wedding Planner </a:t>
            </a:r>
          </a:p>
          <a:p>
            <a:pPr algn="ctr"/>
            <a:r>
              <a:rPr lang="it-IT" sz="3600" noProof="0" dirty="0">
                <a:solidFill>
                  <a:schemeClr val="tx1">
                    <a:lumMod val="65000"/>
                    <a:lumOff val="35000"/>
                  </a:schemeClr>
                </a:solidFill>
                <a:latin typeface="Oswald" panose="00000500000000000000" pitchFamily="2" charset="0"/>
                <a:ea typeface="Open Sauce Bold"/>
                <a:cs typeface="Open Sauce Bold"/>
                <a:sym typeface="Open Sauce Bold"/>
              </a:rPr>
              <a:t>è stata del </a:t>
            </a:r>
            <a:r>
              <a:rPr lang="it-IT" sz="3600" b="1" noProof="0" dirty="0">
                <a:solidFill>
                  <a:srgbClr val="AF3F57"/>
                </a:solidFill>
                <a:latin typeface="Oswald" panose="00000500000000000000" pitchFamily="2" charset="0"/>
                <a:ea typeface="Open Sauce Bold"/>
                <a:cs typeface="Open Sauce Bold"/>
                <a:sym typeface="Open Sauce Bold"/>
              </a:rPr>
              <a:t>38,5%,</a:t>
            </a:r>
            <a:r>
              <a:rPr lang="it-IT" sz="3600" noProof="0" dirty="0">
                <a:solidFill>
                  <a:srgbClr val="AF3F57"/>
                </a:solidFill>
                <a:latin typeface="Oswald" panose="00000500000000000000" pitchFamily="2" charset="0"/>
                <a:ea typeface="Open Sauce Bold"/>
                <a:cs typeface="Open Sauce Bold"/>
                <a:sym typeface="Open Sauce Bold"/>
              </a:rPr>
              <a:t> </a:t>
            </a:r>
            <a:r>
              <a:rPr lang="it-IT" sz="3600" noProof="0" dirty="0">
                <a:solidFill>
                  <a:schemeClr val="tx1">
                    <a:lumMod val="65000"/>
                    <a:lumOff val="35000"/>
                  </a:schemeClr>
                </a:solidFill>
                <a:latin typeface="Oswald" panose="00000500000000000000" pitchFamily="2" charset="0"/>
                <a:ea typeface="Open Sauce Bold"/>
                <a:cs typeface="Open Sauce Bold"/>
                <a:sym typeface="Open Sauce Bold"/>
              </a:rPr>
              <a:t>in calo di circa 5 punti rispetto al 2024</a:t>
            </a:r>
            <a:endParaRPr lang="it-IT" sz="4000" dirty="0">
              <a:solidFill>
                <a:schemeClr val="tx1">
                  <a:lumMod val="65000"/>
                  <a:lumOff val="35000"/>
                </a:schemeClr>
              </a:solidFill>
              <a:latin typeface="Oswald" panose="00000500000000000000" pitchFamily="2" charset="0"/>
              <a:ea typeface="Open Sauce Bold"/>
              <a:cs typeface="Open Sauce Bold"/>
              <a:sym typeface="Open Sauce Bold"/>
            </a:endParaRPr>
          </a:p>
        </p:txBody>
      </p:sp>
    </p:spTree>
    <p:extLst>
      <p:ext uri="{BB962C8B-B14F-4D97-AF65-F5344CB8AC3E}">
        <p14:creationId xmlns:p14="http://schemas.microsoft.com/office/powerpoint/2010/main" val="1000839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8DD990BD-A211-B8EB-63C0-DE6A42D6950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F026D41-35C7-1E3E-9265-743604C5352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screen">
              <a:alphaModFix amt="71000"/>
              <a:extLst>
                <a:ext uri="{28A0092B-C50C-407E-A947-70E740481C1C}">
                  <a14:useLocalDpi xmlns:a14="http://schemas.microsoft.com/office/drawing/2010/main" val="0"/>
                </a:ext>
              </a:extLst>
            </a:blip>
            <a:stretch>
              <a:fillRect/>
            </a:stretch>
          </a:blipFill>
        </p:spPr>
        <p:txBody>
          <a:bodyPr/>
          <a:lstStyle/>
          <a:p>
            <a:endParaRPr lang="it-IT" noProof="0" dirty="0"/>
          </a:p>
        </p:txBody>
      </p:sp>
      <p:grpSp>
        <p:nvGrpSpPr>
          <p:cNvPr id="3" name="Group 3">
            <a:extLst>
              <a:ext uri="{FF2B5EF4-FFF2-40B4-BE49-F238E27FC236}">
                <a16:creationId xmlns:a16="http://schemas.microsoft.com/office/drawing/2014/main" id="{D16CE01F-8D6C-E70A-649A-C77BFF36975F}"/>
              </a:ext>
            </a:extLst>
          </p:cNvPr>
          <p:cNvGrpSpPr/>
          <p:nvPr/>
        </p:nvGrpSpPr>
        <p:grpSpPr>
          <a:xfrm>
            <a:off x="609600" y="723900"/>
            <a:ext cx="17068800" cy="9067800"/>
            <a:chOff x="0" y="0"/>
            <a:chExt cx="4274726" cy="2167467"/>
          </a:xfrm>
        </p:grpSpPr>
        <p:sp>
          <p:nvSpPr>
            <p:cNvPr id="4" name="Freeform 4">
              <a:extLst>
                <a:ext uri="{FF2B5EF4-FFF2-40B4-BE49-F238E27FC236}">
                  <a16:creationId xmlns:a16="http://schemas.microsoft.com/office/drawing/2014/main" id="{A3AA6FA8-4B30-5354-3087-D2E1A84438DD}"/>
                </a:ext>
              </a:extLst>
            </p:cNvPr>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p:spPr>
          <p:txBody>
            <a:bodyPr/>
            <a:lstStyle/>
            <a:p>
              <a:endParaRPr lang="it-IT" noProof="0" dirty="0">
                <a:solidFill>
                  <a:schemeClr val="tx1">
                    <a:lumMod val="65000"/>
                    <a:lumOff val="35000"/>
                  </a:schemeClr>
                </a:solidFill>
              </a:endParaRPr>
            </a:p>
          </p:txBody>
        </p:sp>
        <p:sp>
          <p:nvSpPr>
            <p:cNvPr id="5" name="TextBox 5">
              <a:extLst>
                <a:ext uri="{FF2B5EF4-FFF2-40B4-BE49-F238E27FC236}">
                  <a16:creationId xmlns:a16="http://schemas.microsoft.com/office/drawing/2014/main" id="{3B554619-97E1-2961-F130-937F910EF203}"/>
                </a:ext>
              </a:extLst>
            </p:cNvPr>
            <p:cNvSpPr txBox="1"/>
            <p:nvPr/>
          </p:nvSpPr>
          <p:spPr>
            <a:xfrm>
              <a:off x="0" y="-47625"/>
              <a:ext cx="4274726" cy="2215092"/>
            </a:xfrm>
            <a:prstGeom prst="rect">
              <a:avLst/>
            </a:prstGeom>
          </p:spPr>
          <p:txBody>
            <a:bodyPr lIns="50800" tIns="50800" rIns="50800" bIns="50800" rtlCol="0" anchor="ctr"/>
            <a:lstStyle/>
            <a:p>
              <a:pPr algn="ctr">
                <a:lnSpc>
                  <a:spcPts val="3359"/>
                </a:lnSpc>
              </a:pPr>
              <a:endParaRPr lang="it-IT" noProof="0" dirty="0">
                <a:solidFill>
                  <a:schemeClr val="tx1">
                    <a:lumMod val="65000"/>
                    <a:lumOff val="35000"/>
                  </a:schemeClr>
                </a:solidFill>
              </a:endParaRPr>
            </a:p>
          </p:txBody>
        </p:sp>
      </p:grpSp>
      <p:sp>
        <p:nvSpPr>
          <p:cNvPr id="6" name="TextBox 6">
            <a:extLst>
              <a:ext uri="{FF2B5EF4-FFF2-40B4-BE49-F238E27FC236}">
                <a16:creationId xmlns:a16="http://schemas.microsoft.com/office/drawing/2014/main" id="{33C0B858-8C38-89B8-CFD7-BA983B7B43E2}"/>
              </a:ext>
            </a:extLst>
          </p:cNvPr>
          <p:cNvSpPr txBox="1"/>
          <p:nvPr/>
        </p:nvSpPr>
        <p:spPr>
          <a:xfrm>
            <a:off x="1524000" y="1214396"/>
            <a:ext cx="15316200" cy="830997"/>
          </a:xfrm>
          <a:prstGeom prst="rect">
            <a:avLst/>
          </a:prstGeom>
        </p:spPr>
        <p:txBody>
          <a:bodyPr wrap="square" lIns="0" tIns="0" rIns="0" bIns="0" rtlCol="0" anchor="t">
            <a:spAutoFit/>
          </a:bodyPr>
          <a:lstStyle/>
          <a:p>
            <a:pPr lvl="0" algn="just">
              <a:spcBef>
                <a:spcPct val="0"/>
              </a:spcBef>
            </a:pPr>
            <a:r>
              <a:rPr lang="it-IT" sz="3200" dirty="0">
                <a:solidFill>
                  <a:schemeClr val="tx1">
                    <a:lumMod val="65000"/>
                    <a:lumOff val="35000"/>
                  </a:schemeClr>
                </a:solidFill>
                <a:latin typeface="Oswald" panose="00000500000000000000" pitchFamily="2" charset="0"/>
                <a:ea typeface="Prata"/>
                <a:cs typeface="Prata"/>
                <a:sym typeface="Prata"/>
              </a:rPr>
              <a:t>La Toscana regina del Destination Wedding</a:t>
            </a:r>
            <a:r>
              <a:rPr lang="it-IT" sz="2800" dirty="0">
                <a:solidFill>
                  <a:schemeClr val="tx1">
                    <a:lumMod val="65000"/>
                    <a:lumOff val="35000"/>
                  </a:schemeClr>
                </a:solidFill>
                <a:latin typeface="Oswald" panose="00000500000000000000" pitchFamily="2" charset="0"/>
                <a:ea typeface="Prata"/>
                <a:cs typeface="Prata"/>
                <a:sym typeface="Prata"/>
              </a:rPr>
              <a:t>: </a:t>
            </a:r>
            <a:r>
              <a:rPr lang="en-US" sz="2200" dirty="0">
                <a:solidFill>
                  <a:schemeClr val="tx1">
                    <a:lumMod val="65000"/>
                    <a:lumOff val="35000"/>
                  </a:schemeClr>
                </a:solidFill>
                <a:latin typeface="Oswald" panose="00000500000000000000" pitchFamily="2" charset="0"/>
              </a:rPr>
              <a:t>+10,5% di presenze straniere e fatturato in crescita del 14,1%. Un settore ormai strutturato sia per le coppie ispirate al lusso esperienziale, sia per quelle attratte dalla semplicità e dall’autenticità.</a:t>
            </a:r>
            <a:endParaRPr lang="it-IT" sz="2200" dirty="0">
              <a:solidFill>
                <a:schemeClr val="tx1">
                  <a:lumMod val="65000"/>
                  <a:lumOff val="35000"/>
                </a:schemeClr>
              </a:solidFill>
              <a:latin typeface="Oswald" panose="00000500000000000000" pitchFamily="2" charset="0"/>
              <a:sym typeface="Prata"/>
            </a:endParaRPr>
          </a:p>
        </p:txBody>
      </p:sp>
      <p:sp>
        <p:nvSpPr>
          <p:cNvPr id="7" name="TextBox 7">
            <a:extLst>
              <a:ext uri="{FF2B5EF4-FFF2-40B4-BE49-F238E27FC236}">
                <a16:creationId xmlns:a16="http://schemas.microsoft.com/office/drawing/2014/main" id="{33987347-5CB7-09F9-A7DE-C868F95D7711}"/>
              </a:ext>
            </a:extLst>
          </p:cNvPr>
          <p:cNvSpPr txBox="1"/>
          <p:nvPr/>
        </p:nvSpPr>
        <p:spPr>
          <a:xfrm>
            <a:off x="1143000" y="2183368"/>
            <a:ext cx="15925800" cy="7125728"/>
          </a:xfrm>
          <a:prstGeom prst="rect">
            <a:avLst/>
          </a:prstGeom>
        </p:spPr>
        <p:txBody>
          <a:bodyPr wrap="square" lIns="0" tIns="0" rIns="0" bIns="0" rtlCol="0" anchor="ctr" anchorCtr="0">
            <a:noAutofit/>
          </a:bodyPr>
          <a:lstStyle/>
          <a:p>
            <a:pPr algn="just">
              <a:lnSpc>
                <a:spcPct val="120000"/>
              </a:lnSpc>
            </a:pPr>
            <a:r>
              <a:rPr lang="it-IT"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Il mercato del Destination Wedding non è solo in crescita, ma sta vivendo una fase di vera e propria trasformazione strutturale e la Toscana in particolare continua a ricoprire un ruolo da protagonista assoluta. Lo confermano i dati del 2025 che, oltre a registrare un aumento complessivo della domanda, fanno emergere la capacità del territorio di coniugare l’eccellenza delle location con la logistica dei servizi primari e collaterali che richiedono le coppie, ognuna con una sua sensibilità culturale e un’idea personale di celebrazione dell’evento. Non si tratta più solo di un trend momentaneo del mercato, ma di un vero e proprio asset strategico dell'economia turistica regionale, capace di attivare la produzione di beni e servizi di oltre 1.000 imprese della filiera e di generare un fatturato di oltre 213,7 milioni di euro, con una variazione del +14,1% rispetto al 2024. </a:t>
            </a:r>
          </a:p>
          <a:p>
            <a:pPr algn="just">
              <a:lnSpc>
                <a:spcPct val="120000"/>
              </a:lnSpc>
            </a:pPr>
            <a:endParaRPr lang="it-IT" sz="5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20000"/>
              </a:lnSpc>
            </a:pPr>
            <a:r>
              <a:rPr lang="it-IT"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È questa la sintesi che emerge dall’indagine realizzata dal Centro Studi Turistici di Firenze per Destination Florence – Tuscany for Wedding – su un campione di 256 imprenditori della filiera. Secondo le informazioni raccolte si stima che nel 2025 i matrimoni delle coppie straniere celebrati in tutta la regione siano stati più di 2.860 con un aumento del 4,8% sul 2024. La stima indica in circa 178 mila le persone che hanno partecipato agli eventi del Destination </a:t>
            </a:r>
            <a:r>
              <a:rPr lang="it-IT"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Wedding (+12,2%), </a:t>
            </a:r>
            <a:r>
              <a:rPr lang="it-IT"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totalizzando oltre 514 mila pernottamenti (+10,5%). Dall’indagine emerge anche un aumento del numero medio degli invitati alle celebrazioni che è salito a 62, contro i 57,9 dello scorso anno. </a:t>
            </a:r>
          </a:p>
          <a:p>
            <a:pPr algn="just">
              <a:lnSpc>
                <a:spcPct val="120000"/>
              </a:lnSpc>
            </a:pPr>
            <a:endParaRPr lang="it-IT" sz="5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20000"/>
              </a:lnSpc>
            </a:pPr>
            <a:r>
              <a:rPr lang="it-IT"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Anche la persistente inflazione degli ultimi anni, che ha spinto i prezzi al rialzo, non ha avuto conseguenze sull’andamento della domanda, né sulla durata media della permanenza nelle località di celebrazione del matrimonio, che è rimasta stabile a 2,9 notti. È aumentato, invece, il budget medio dell’evento che è salito a circa 74.700 euro (+8,8%), anche per l’incremento del numero medio di invitati alla cerimonia.</a:t>
            </a:r>
          </a:p>
          <a:p>
            <a:pPr algn="just">
              <a:lnSpc>
                <a:spcPct val="120000"/>
              </a:lnSpc>
            </a:pPr>
            <a:endParaRPr lang="it-IT" sz="5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Garamond"/>
            </a:endParaRPr>
          </a:p>
          <a:p>
            <a:pPr algn="just">
              <a:lnSpc>
                <a:spcPct val="120000"/>
              </a:lnSpc>
            </a:pPr>
            <a:r>
              <a:rPr lang="it-IT"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Le coppie statunitensi si confermano il principale mercato di riferimento del settore, in aumento anche nel 2025. Nonostante il calo di circa 4 punti, le coppie britanniche continuano ad occupare la seconda posizione di mercato. Le altre nazionalità per le quali è stata registrata una leggera diminuzione della quota di mercato sono Germania, Svizzera, Scandinavia, Austria, Russia e India. Un trend di lieve aumento è stato rilevato per Paesi Bassi, Australia, Canada, Francia, Brasile, Belgio, Spagna, Cina, Emirati Arabi. Stabili le richieste di Irlanda e Giappone. Complessivamente la quota di mercato dei Paesi Extraeuropei è salita al 52,4% dal 47,7% del 2024.</a:t>
            </a:r>
            <a:endParaRPr lang="it-IT"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Garamond"/>
            </a:endParaRPr>
          </a:p>
        </p:txBody>
      </p:sp>
      <p:sp>
        <p:nvSpPr>
          <p:cNvPr id="13" name="AutoShape 13">
            <a:extLst>
              <a:ext uri="{FF2B5EF4-FFF2-40B4-BE49-F238E27FC236}">
                <a16:creationId xmlns:a16="http://schemas.microsoft.com/office/drawing/2014/main" id="{36B2E57E-1E5F-B7F8-5F90-39B9DA237CA3}"/>
              </a:ext>
            </a:extLst>
          </p:cNvPr>
          <p:cNvSpPr/>
          <p:nvPr/>
        </p:nvSpPr>
        <p:spPr>
          <a:xfrm>
            <a:off x="15015029" y="9309098"/>
            <a:ext cx="1905000" cy="0"/>
          </a:xfrm>
          <a:prstGeom prst="line">
            <a:avLst/>
          </a:prstGeom>
          <a:ln w="19050" cap="flat">
            <a:solidFill>
              <a:schemeClr val="tx1">
                <a:lumMod val="65000"/>
                <a:lumOff val="35000"/>
              </a:schemeClr>
            </a:solidFill>
            <a:prstDash val="solid"/>
            <a:headEnd type="diamond" w="lg" len="lg"/>
            <a:tailEnd type="diamond" w="lg" len="lg"/>
          </a:ln>
        </p:spPr>
        <p:txBody>
          <a:bodyPr/>
          <a:lstStyle/>
          <a:p>
            <a:endParaRPr lang="it-IT" noProof="0" dirty="0"/>
          </a:p>
        </p:txBody>
      </p:sp>
      <p:sp>
        <p:nvSpPr>
          <p:cNvPr id="15" name="CasellaDiTesto 14">
            <a:extLst>
              <a:ext uri="{FF2B5EF4-FFF2-40B4-BE49-F238E27FC236}">
                <a16:creationId xmlns:a16="http://schemas.microsoft.com/office/drawing/2014/main" id="{3B59BCDE-FE32-C783-BE92-666BE3032C44}"/>
              </a:ext>
            </a:extLst>
          </p:cNvPr>
          <p:cNvSpPr txBox="1"/>
          <p:nvPr/>
        </p:nvSpPr>
        <p:spPr>
          <a:xfrm>
            <a:off x="16992600" y="9105900"/>
            <a:ext cx="381000" cy="369332"/>
          </a:xfrm>
          <a:prstGeom prst="rect">
            <a:avLst/>
          </a:prstGeom>
          <a:noFill/>
        </p:spPr>
        <p:txBody>
          <a:bodyPr wrap="square">
            <a:spAutoFit/>
          </a:bodyPr>
          <a:lstStyle/>
          <a:p>
            <a:pPr algn="ctr"/>
            <a:r>
              <a:rPr lang="it-IT" sz="18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a:t>
            </a:r>
            <a:endParaRPr lang="it-IT" noProof="0" dirty="0">
              <a:solidFill>
                <a:schemeClr val="tx1">
                  <a:lumMod val="65000"/>
                  <a:lumOff val="35000"/>
                </a:schemeClr>
              </a:solidFill>
            </a:endParaRPr>
          </a:p>
        </p:txBody>
      </p:sp>
    </p:spTree>
    <p:extLst>
      <p:ext uri="{BB962C8B-B14F-4D97-AF65-F5344CB8AC3E}">
        <p14:creationId xmlns:p14="http://schemas.microsoft.com/office/powerpoint/2010/main" val="1500721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F3F57"/>
        </a:solidFill>
        <a:effectLst/>
      </p:bgPr>
    </p:bg>
    <p:spTree>
      <p:nvGrpSpPr>
        <p:cNvPr id="1" name="">
          <a:extLst>
            <a:ext uri="{FF2B5EF4-FFF2-40B4-BE49-F238E27FC236}">
              <a16:creationId xmlns:a16="http://schemas.microsoft.com/office/drawing/2014/main" id="{FA102159-1FC1-4EFC-5987-DF74FAE24C02}"/>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B2FBDEB1-92A1-4B69-1AB4-FDAB1CE387B6}"/>
              </a:ext>
            </a:extLst>
          </p:cNvPr>
          <p:cNvGrpSpPr/>
          <p:nvPr/>
        </p:nvGrpSpPr>
        <p:grpSpPr>
          <a:xfrm>
            <a:off x="533398" y="647700"/>
            <a:ext cx="17221200" cy="8991600"/>
            <a:chOff x="0" y="0"/>
            <a:chExt cx="4274726" cy="2167467"/>
          </a:xfrm>
        </p:grpSpPr>
        <p:sp>
          <p:nvSpPr>
            <p:cNvPr id="4" name="Freeform 4">
              <a:extLst>
                <a:ext uri="{FF2B5EF4-FFF2-40B4-BE49-F238E27FC236}">
                  <a16:creationId xmlns:a16="http://schemas.microsoft.com/office/drawing/2014/main" id="{FDEF6758-08F3-1D34-5485-1AC9E09ED454}"/>
                </a:ext>
              </a:extLst>
            </p:cNvPr>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p:spPr>
          <p:txBody>
            <a:bodyPr/>
            <a:lstStyle/>
            <a:p>
              <a:endParaRPr lang="it-IT" noProof="0" dirty="0"/>
            </a:p>
          </p:txBody>
        </p:sp>
        <p:sp>
          <p:nvSpPr>
            <p:cNvPr id="5" name="TextBox 5">
              <a:extLst>
                <a:ext uri="{FF2B5EF4-FFF2-40B4-BE49-F238E27FC236}">
                  <a16:creationId xmlns:a16="http://schemas.microsoft.com/office/drawing/2014/main" id="{D4AE8CD9-E0DC-D197-C41A-3093F25F9D18}"/>
                </a:ext>
              </a:extLst>
            </p:cNvPr>
            <p:cNvSpPr txBox="1"/>
            <p:nvPr/>
          </p:nvSpPr>
          <p:spPr>
            <a:xfrm>
              <a:off x="0" y="-47625"/>
              <a:ext cx="4274726" cy="2215092"/>
            </a:xfrm>
            <a:prstGeom prst="rect">
              <a:avLst/>
            </a:prstGeom>
          </p:spPr>
          <p:txBody>
            <a:bodyPr lIns="50800" tIns="50800" rIns="50800" bIns="50800" rtlCol="0" anchor="ctr"/>
            <a:lstStyle/>
            <a:p>
              <a:pPr algn="ctr">
                <a:lnSpc>
                  <a:spcPts val="3359"/>
                </a:lnSpc>
              </a:pPr>
              <a:endParaRPr lang="it-IT" noProof="0" dirty="0"/>
            </a:p>
          </p:txBody>
        </p:sp>
      </p:grpSp>
      <p:sp>
        <p:nvSpPr>
          <p:cNvPr id="6" name="TextBox 6">
            <a:extLst>
              <a:ext uri="{FF2B5EF4-FFF2-40B4-BE49-F238E27FC236}">
                <a16:creationId xmlns:a16="http://schemas.microsoft.com/office/drawing/2014/main" id="{0DD568C9-C0FB-5498-25B4-7EEFABF58E0D}"/>
              </a:ext>
            </a:extLst>
          </p:cNvPr>
          <p:cNvSpPr txBox="1"/>
          <p:nvPr/>
        </p:nvSpPr>
        <p:spPr>
          <a:xfrm>
            <a:off x="4572000" y="1066939"/>
            <a:ext cx="12691787" cy="812530"/>
          </a:xfrm>
          <a:prstGeom prst="rect">
            <a:avLst/>
          </a:prstGeom>
          <a:solidFill>
            <a:srgbClr val="AF3F57"/>
          </a:solidFill>
        </p:spPr>
        <p:txBody>
          <a:bodyPr wrap="square" lIns="0" tIns="0" rIns="0" bIns="0" rtlCol="0" anchor="ctr" anchorCtr="0">
            <a:noAutofit/>
          </a:bodyPr>
          <a:lstStyle/>
          <a:p>
            <a:pPr marL="0" lvl="0" indent="0" algn="ctr">
              <a:spcBef>
                <a:spcPct val="0"/>
              </a:spcBef>
            </a:pPr>
            <a:r>
              <a:rPr lang="it-IT" sz="3600" noProof="0" dirty="0">
                <a:solidFill>
                  <a:schemeClr val="bg1"/>
                </a:solidFill>
                <a:latin typeface="Oswald" panose="00000500000000000000" pitchFamily="2" charset="0"/>
                <a:ea typeface="Prata"/>
                <a:cs typeface="Prata"/>
                <a:sym typeface="Prata"/>
              </a:rPr>
              <a:t>I MATRIMONI DEGLI ITALIANI IN TOSCANA – LA DIMENSIONE DEGLI EVENTI</a:t>
            </a:r>
          </a:p>
        </p:txBody>
      </p:sp>
      <p:sp>
        <p:nvSpPr>
          <p:cNvPr id="18" name="AutoShape 13">
            <a:extLst>
              <a:ext uri="{FF2B5EF4-FFF2-40B4-BE49-F238E27FC236}">
                <a16:creationId xmlns:a16="http://schemas.microsoft.com/office/drawing/2014/main" id="{892F2145-8B75-FC59-7D4E-D304429D2BD5}"/>
              </a:ext>
            </a:extLst>
          </p:cNvPr>
          <p:cNvSpPr/>
          <p:nvPr/>
        </p:nvSpPr>
        <p:spPr>
          <a:xfrm>
            <a:off x="15015029" y="9309098"/>
            <a:ext cx="1905000" cy="0"/>
          </a:xfrm>
          <a:prstGeom prst="line">
            <a:avLst/>
          </a:prstGeom>
          <a:ln w="19050" cap="flat">
            <a:solidFill>
              <a:schemeClr val="tx1">
                <a:lumMod val="65000"/>
                <a:lumOff val="35000"/>
              </a:schemeClr>
            </a:solidFill>
            <a:prstDash val="solid"/>
            <a:headEnd type="diamond" w="lg" len="lg"/>
            <a:tailEnd type="diamond" w="lg" len="lg"/>
          </a:ln>
        </p:spPr>
        <p:txBody>
          <a:bodyPr/>
          <a:lstStyle/>
          <a:p>
            <a:endParaRPr lang="it-IT" noProof="0" dirty="0"/>
          </a:p>
        </p:txBody>
      </p:sp>
      <p:sp>
        <p:nvSpPr>
          <p:cNvPr id="19" name="CasellaDiTesto 18">
            <a:extLst>
              <a:ext uri="{FF2B5EF4-FFF2-40B4-BE49-F238E27FC236}">
                <a16:creationId xmlns:a16="http://schemas.microsoft.com/office/drawing/2014/main" id="{265AA7FC-2FE7-98D7-BC72-4934A725B17F}"/>
              </a:ext>
            </a:extLst>
          </p:cNvPr>
          <p:cNvSpPr txBox="1"/>
          <p:nvPr/>
        </p:nvSpPr>
        <p:spPr>
          <a:xfrm>
            <a:off x="16992600" y="9105900"/>
            <a:ext cx="457200" cy="369332"/>
          </a:xfrm>
          <a:prstGeom prst="rect">
            <a:avLst/>
          </a:prstGeom>
          <a:noFill/>
        </p:spPr>
        <p:txBody>
          <a:bodyPr wrap="square">
            <a:spAutoFit/>
          </a:bodyPr>
          <a:lstStyle/>
          <a:p>
            <a:pPr algn="ctr"/>
            <a:r>
              <a:rPr lang="it-IT" sz="18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20</a:t>
            </a:r>
            <a:endParaRPr lang="it-IT" noProof="0" dirty="0">
              <a:solidFill>
                <a:schemeClr val="tx1">
                  <a:lumMod val="65000"/>
                  <a:lumOff val="35000"/>
                </a:schemeClr>
              </a:solidFill>
            </a:endParaRPr>
          </a:p>
        </p:txBody>
      </p:sp>
      <p:sp>
        <p:nvSpPr>
          <p:cNvPr id="8" name="CasellaDiTesto 7">
            <a:extLst>
              <a:ext uri="{FF2B5EF4-FFF2-40B4-BE49-F238E27FC236}">
                <a16:creationId xmlns:a16="http://schemas.microsoft.com/office/drawing/2014/main" id="{3AAF4C93-156A-25EC-F4F2-70E7A05DDBF0}"/>
              </a:ext>
            </a:extLst>
          </p:cNvPr>
          <p:cNvSpPr txBox="1"/>
          <p:nvPr/>
        </p:nvSpPr>
        <p:spPr>
          <a:xfrm>
            <a:off x="822538" y="2491511"/>
            <a:ext cx="16129376" cy="2068515"/>
          </a:xfrm>
          <a:prstGeom prst="rect">
            <a:avLst/>
          </a:prstGeom>
          <a:noFill/>
        </p:spPr>
        <p:txBody>
          <a:bodyPr wrap="square">
            <a:spAutoFit/>
          </a:bodyPr>
          <a:lstStyle/>
          <a:p>
            <a:pPr algn="ctr">
              <a:lnSpc>
                <a:spcPct val="120000"/>
              </a:lnSpc>
            </a:pPr>
            <a:r>
              <a:rPr lang="it-IT" sz="3200" dirty="0">
                <a:solidFill>
                  <a:schemeClr val="tx1">
                    <a:lumMod val="65000"/>
                    <a:lumOff val="35000"/>
                  </a:schemeClr>
                </a:solidFill>
                <a:latin typeface="Oswald" panose="00000500000000000000" pitchFamily="2" charset="0"/>
                <a:ea typeface="Calibri" panose="020F0502020204030204" pitchFamily="34" charset="0"/>
                <a:cs typeface="Times New Roman" panose="02020603050405020304" pitchFamily="18" charset="0"/>
              </a:rPr>
              <a:t>È calato sensibilmente il</a:t>
            </a:r>
            <a:r>
              <a:rPr lang="it-IT" sz="2800" dirty="0">
                <a:solidFill>
                  <a:schemeClr val="tx1">
                    <a:lumMod val="65000"/>
                    <a:lumOff val="35000"/>
                  </a:schemeClr>
                </a:solidFill>
                <a:latin typeface="Oswald" panose="00000500000000000000" pitchFamily="2" charset="0"/>
                <a:ea typeface="Calibri" panose="020F0502020204030204" pitchFamily="34" charset="0"/>
                <a:cs typeface="Times New Roman" panose="02020603050405020304" pitchFamily="18" charset="0"/>
              </a:rPr>
              <a:t> </a:t>
            </a:r>
            <a:r>
              <a:rPr lang="it-IT" sz="3200" b="1" dirty="0">
                <a:solidFill>
                  <a:srgbClr val="AF3F57"/>
                </a:solidFill>
                <a:latin typeface="Oswald" panose="00000500000000000000" pitchFamily="2" charset="0"/>
                <a:ea typeface="Calibri" panose="020F0502020204030204" pitchFamily="34" charset="0"/>
                <a:cs typeface="Times New Roman" panose="02020603050405020304" pitchFamily="18" charset="0"/>
              </a:rPr>
              <a:t>numero medio degli invitati: da 91,6 scende a 85,8. </a:t>
            </a:r>
          </a:p>
          <a:p>
            <a:pPr algn="just">
              <a:lnSpc>
                <a:spcPct val="120000"/>
              </a:lnSpc>
            </a:pPr>
            <a:endParaRPr lang="it-IT" sz="100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endParaRPr>
          </a:p>
          <a:p>
            <a:pPr algn="just">
              <a:lnSpc>
                <a:spcPct val="120000"/>
              </a:lnSpc>
            </a:pPr>
            <a:r>
              <a:rPr lang="it-IT" sz="220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I risultati ottenuti dalla classificazione dell’evento per numero di partecipanti registrano un calo dell’8,9% dei matrimoni con un numero di invitati superiori a 100, mentre rimangono sostanzialmente invariati gli eventi da 51 a 100 partecipanti. In aumento, invece, la quota degli eventi compresi nelle fasce con un numero inferiore di inviati.</a:t>
            </a:r>
          </a:p>
        </p:txBody>
      </p:sp>
      <p:graphicFrame>
        <p:nvGraphicFramePr>
          <p:cNvPr id="9" name="Table 10">
            <a:extLst>
              <a:ext uri="{FF2B5EF4-FFF2-40B4-BE49-F238E27FC236}">
                <a16:creationId xmlns:a16="http://schemas.microsoft.com/office/drawing/2014/main" id="{A55E890E-B106-8126-53D4-6C8E3769384B}"/>
              </a:ext>
            </a:extLst>
          </p:cNvPr>
          <p:cNvGraphicFramePr>
            <a:graphicFrameLocks noGrp="1"/>
          </p:cNvGraphicFramePr>
          <p:nvPr>
            <p:extLst>
              <p:ext uri="{D42A27DB-BD31-4B8C-83A1-F6EECF244321}">
                <p14:modId xmlns:p14="http://schemas.microsoft.com/office/powerpoint/2010/main" val="1375749380"/>
              </p:ext>
            </p:extLst>
          </p:nvPr>
        </p:nvGraphicFramePr>
        <p:xfrm>
          <a:off x="6047972" y="5143500"/>
          <a:ext cx="6192052" cy="3080146"/>
        </p:xfrm>
        <a:graphic>
          <a:graphicData uri="http://schemas.openxmlformats.org/drawingml/2006/table">
            <a:tbl>
              <a:tblPr>
                <a:tableStyleId>{21E4AEA4-8DFA-4A89-87EB-49C32662AFE0}</a:tableStyleId>
              </a:tblPr>
              <a:tblGrid>
                <a:gridCol w="3257580">
                  <a:extLst>
                    <a:ext uri="{9D8B030D-6E8A-4147-A177-3AD203B41FA5}">
                      <a16:colId xmlns:a16="http://schemas.microsoft.com/office/drawing/2014/main" val="20000"/>
                    </a:ext>
                  </a:extLst>
                </a:gridCol>
                <a:gridCol w="2934472">
                  <a:extLst>
                    <a:ext uri="{9D8B030D-6E8A-4147-A177-3AD203B41FA5}">
                      <a16:colId xmlns:a16="http://schemas.microsoft.com/office/drawing/2014/main" val="20001"/>
                    </a:ext>
                  </a:extLst>
                </a:gridCol>
              </a:tblGrid>
              <a:tr h="483790">
                <a:tc gridSpan="2">
                  <a:txBody>
                    <a:bodyPr/>
                    <a:lstStyle/>
                    <a:p>
                      <a:pPr algn="ctr">
                        <a:lnSpc>
                          <a:spcPct val="100000"/>
                        </a:lnSpc>
                        <a:defRPr/>
                      </a:pPr>
                      <a:r>
                        <a:rPr lang="it-IT" sz="2400" b="1" noProof="0" dirty="0">
                          <a:solidFill>
                            <a:srgbClr val="AF3F57"/>
                          </a:solidFill>
                          <a:latin typeface="Oswald" panose="00000500000000000000" pitchFamily="2" charset="0"/>
                          <a:sym typeface="Open Sauce Bold"/>
                        </a:rPr>
                        <a:t>Distribuzione degli eventi per numero di invitati</a:t>
                      </a:r>
                      <a:endParaRPr lang="it-IT" sz="2400" b="1" noProof="0" dirty="0">
                        <a:solidFill>
                          <a:srgbClr val="AF3F57"/>
                        </a:solidFill>
                        <a:latin typeface="Oswald" panose="00000500000000000000" pitchFamily="2" charset="0"/>
                      </a:endParaRPr>
                    </a:p>
                  </a:txBody>
                  <a:tcPr marL="48723" marR="48723" marT="48723" marB="48723" anchor="ctr"/>
                </a:tc>
                <a:tc hMerge="1">
                  <a:txBody>
                    <a:bodyPr/>
                    <a:lstStyle/>
                    <a:p>
                      <a:pPr algn="ctr">
                        <a:lnSpc>
                          <a:spcPts val="1828"/>
                        </a:lnSpc>
                        <a:defRPr/>
                      </a:pPr>
                      <a:r>
                        <a:rPr lang="en-US" sz="1693" b="1">
                          <a:solidFill>
                            <a:srgbClr val="FFFFFF"/>
                          </a:solidFill>
                          <a:latin typeface="Open Sauce Bold"/>
                          <a:ea typeface="Open Sauce Bold"/>
                          <a:cs typeface="Open Sauce Bold"/>
                          <a:sym typeface="Open Sauce Bold"/>
                        </a:rPr>
                        <a:t>La tipologia di rito nei matrimoni delle coppie straniere</a:t>
                      </a:r>
                      <a:endParaRPr lang="en-US" sz="1100"/>
                    </a:p>
                  </a:txBody>
                  <a:tcPr marL="48723" marR="48723" marT="48723" marB="48723"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66275"/>
                    </a:solidFill>
                  </a:tcPr>
                </a:tc>
                <a:extLst>
                  <a:ext uri="{0D108BD9-81ED-4DB2-BD59-A6C34878D82A}">
                    <a16:rowId xmlns:a16="http://schemas.microsoft.com/office/drawing/2014/main" val="10000"/>
                  </a:ext>
                </a:extLst>
              </a:tr>
              <a:tr h="381671">
                <a:tc>
                  <a:txBody>
                    <a:bodyPr/>
                    <a:lstStyle/>
                    <a:p>
                      <a:pPr algn="l">
                        <a:lnSpc>
                          <a:spcPct val="100000"/>
                        </a:lnSpc>
                        <a:defRPr/>
                      </a:pP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Val.%</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1"/>
                  </a:ext>
                </a:extLst>
              </a:tr>
              <a:tr h="419838">
                <a:tc>
                  <a:txBody>
                    <a:bodyPr/>
                    <a:lstStyle/>
                    <a:p>
                      <a:pPr algn="l">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Fino a 30 invitati</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3,9</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2"/>
                  </a:ext>
                </a:extLst>
              </a:tr>
              <a:tr h="419838">
                <a:tc>
                  <a:txBody>
                    <a:bodyPr/>
                    <a:lstStyle/>
                    <a:p>
                      <a:pPr algn="l">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Da 31 a 50 invitati</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16,3</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3"/>
                  </a:ext>
                </a:extLst>
              </a:tr>
              <a:tr h="419838">
                <a:tc>
                  <a:txBody>
                    <a:bodyPr/>
                    <a:lstStyle/>
                    <a:p>
                      <a:pPr algn="l">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Da 51 a 100 invitati</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55,0</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4"/>
                  </a:ext>
                </a:extLst>
              </a:tr>
              <a:tr h="419838">
                <a:tc>
                  <a:txBody>
                    <a:bodyPr/>
                    <a:lstStyle/>
                    <a:p>
                      <a:pPr algn="l">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Oltre 100 invitati</a:t>
                      </a: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24,8</a:t>
                      </a:r>
                    </a:p>
                  </a:txBody>
                  <a:tcPr marL="48723" marR="48723" marT="48723" marB="48723" anchor="ctr"/>
                </a:tc>
                <a:extLst>
                  <a:ext uri="{0D108BD9-81ED-4DB2-BD59-A6C34878D82A}">
                    <a16:rowId xmlns:a16="http://schemas.microsoft.com/office/drawing/2014/main" val="3051066045"/>
                  </a:ext>
                </a:extLst>
              </a:tr>
              <a:tr h="419838">
                <a:tc>
                  <a:txBody>
                    <a:bodyPr/>
                    <a:lstStyle/>
                    <a:p>
                      <a:pPr algn="l">
                        <a:lnSpc>
                          <a:spcPct val="100000"/>
                        </a:lnSpc>
                        <a:defRPr/>
                      </a:pPr>
                      <a:r>
                        <a:rPr lang="it-IT" sz="22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Totale</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100</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29450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F3F57"/>
        </a:solidFill>
        <a:effectLst/>
      </p:bgPr>
    </p:bg>
    <p:spTree>
      <p:nvGrpSpPr>
        <p:cNvPr id="1" name="">
          <a:extLst>
            <a:ext uri="{FF2B5EF4-FFF2-40B4-BE49-F238E27FC236}">
              <a16:creationId xmlns:a16="http://schemas.microsoft.com/office/drawing/2014/main" id="{0BF2180F-7223-95C4-D643-003449C2E96F}"/>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42C7AAAE-FFB2-67B0-41C3-4F6C2CE6BD27}"/>
              </a:ext>
            </a:extLst>
          </p:cNvPr>
          <p:cNvGrpSpPr/>
          <p:nvPr/>
        </p:nvGrpSpPr>
        <p:grpSpPr>
          <a:xfrm>
            <a:off x="533400" y="647700"/>
            <a:ext cx="17221200" cy="8991600"/>
            <a:chOff x="0" y="0"/>
            <a:chExt cx="4274726" cy="2167467"/>
          </a:xfrm>
        </p:grpSpPr>
        <p:sp>
          <p:nvSpPr>
            <p:cNvPr id="4" name="Freeform 4">
              <a:extLst>
                <a:ext uri="{FF2B5EF4-FFF2-40B4-BE49-F238E27FC236}">
                  <a16:creationId xmlns:a16="http://schemas.microsoft.com/office/drawing/2014/main" id="{D29E0DDB-B902-A1BB-99C5-7984F20B745B}"/>
                </a:ext>
              </a:extLst>
            </p:cNvPr>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p:spPr>
          <p:txBody>
            <a:bodyPr/>
            <a:lstStyle/>
            <a:p>
              <a:endParaRPr lang="it-IT" noProof="0" dirty="0"/>
            </a:p>
          </p:txBody>
        </p:sp>
        <p:sp>
          <p:nvSpPr>
            <p:cNvPr id="5" name="TextBox 5">
              <a:extLst>
                <a:ext uri="{FF2B5EF4-FFF2-40B4-BE49-F238E27FC236}">
                  <a16:creationId xmlns:a16="http://schemas.microsoft.com/office/drawing/2014/main" id="{2D5EBFD2-60BB-63EB-160F-B6C61E7B6E7B}"/>
                </a:ext>
              </a:extLst>
            </p:cNvPr>
            <p:cNvSpPr txBox="1"/>
            <p:nvPr/>
          </p:nvSpPr>
          <p:spPr>
            <a:xfrm>
              <a:off x="0" y="-47625"/>
              <a:ext cx="4274726" cy="2215092"/>
            </a:xfrm>
            <a:prstGeom prst="rect">
              <a:avLst/>
            </a:prstGeom>
          </p:spPr>
          <p:txBody>
            <a:bodyPr lIns="50800" tIns="50800" rIns="50800" bIns="50800" rtlCol="0" anchor="ctr"/>
            <a:lstStyle/>
            <a:p>
              <a:pPr algn="ctr">
                <a:lnSpc>
                  <a:spcPts val="3359"/>
                </a:lnSpc>
              </a:pPr>
              <a:endParaRPr lang="it-IT" noProof="0" dirty="0"/>
            </a:p>
          </p:txBody>
        </p:sp>
      </p:grpSp>
      <p:sp>
        <p:nvSpPr>
          <p:cNvPr id="14" name="CasellaDiTesto 13">
            <a:extLst>
              <a:ext uri="{FF2B5EF4-FFF2-40B4-BE49-F238E27FC236}">
                <a16:creationId xmlns:a16="http://schemas.microsoft.com/office/drawing/2014/main" id="{70F0B6BE-D47F-7991-4322-C8D19606176B}"/>
              </a:ext>
            </a:extLst>
          </p:cNvPr>
          <p:cNvSpPr txBox="1"/>
          <p:nvPr/>
        </p:nvSpPr>
        <p:spPr>
          <a:xfrm>
            <a:off x="990600" y="1975919"/>
            <a:ext cx="16273187" cy="1883849"/>
          </a:xfrm>
          <a:prstGeom prst="rect">
            <a:avLst/>
          </a:prstGeom>
          <a:noFill/>
        </p:spPr>
        <p:txBody>
          <a:bodyPr wrap="square">
            <a:spAutoFit/>
          </a:bodyPr>
          <a:lstStyle/>
          <a:p>
            <a:pPr algn="just">
              <a:lnSpc>
                <a:spcPct val="120000"/>
              </a:lnSpc>
            </a:pPr>
            <a:r>
              <a:rPr lang="it-IT" sz="220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In leggerissima flessione la </a:t>
            </a:r>
            <a:r>
              <a:rPr lang="it-IT" sz="2800" b="1" dirty="0">
                <a:solidFill>
                  <a:srgbClr val="AF3F57"/>
                </a:solidFill>
                <a:latin typeface="Oswald" panose="00000500000000000000" pitchFamily="2" charset="0"/>
                <a:ea typeface="Calibri" panose="020F0502020204030204" pitchFamily="34" charset="0"/>
                <a:cs typeface="Times New Roman" panose="02020603050405020304" pitchFamily="18" charset="0"/>
              </a:rPr>
              <a:t>spesa media </a:t>
            </a:r>
            <a:r>
              <a:rPr lang="it-IT" sz="220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dell’evento organizzato per le coppie italiane: circa </a:t>
            </a:r>
            <a:r>
              <a:rPr lang="it-IT" sz="2800" b="1" dirty="0">
                <a:solidFill>
                  <a:srgbClr val="AF3F57"/>
                </a:solidFill>
                <a:latin typeface="Oswald" panose="00000500000000000000" pitchFamily="2" charset="0"/>
                <a:ea typeface="Calibri" panose="020F0502020204030204" pitchFamily="34" charset="0"/>
                <a:cs typeface="Times New Roman" panose="02020603050405020304" pitchFamily="18" charset="0"/>
              </a:rPr>
              <a:t>42.900 euro.</a:t>
            </a:r>
            <a:endParaRPr lang="it-IT" sz="2400" b="1" dirty="0">
              <a:solidFill>
                <a:srgbClr val="AF3F57"/>
              </a:solidFill>
              <a:latin typeface="Oswald" panose="00000500000000000000" pitchFamily="2" charset="0"/>
              <a:ea typeface="Calibri" panose="020F0502020204030204" pitchFamily="34" charset="0"/>
              <a:cs typeface="Times New Roman" panose="02020603050405020304" pitchFamily="18" charset="0"/>
            </a:endParaRPr>
          </a:p>
          <a:p>
            <a:pPr algn="just">
              <a:lnSpc>
                <a:spcPct val="120000"/>
              </a:lnSpc>
            </a:pPr>
            <a:r>
              <a:rPr lang="it-IT" sz="500" b="1" dirty="0">
                <a:solidFill>
                  <a:srgbClr val="AF3F57"/>
                </a:solidFill>
                <a:latin typeface="Open Sauce" panose="020B0604020202020204" charset="0"/>
                <a:ea typeface="Calibri" panose="020F0502020204030204" pitchFamily="34" charset="0"/>
                <a:cs typeface="Times New Roman" panose="02020603050405020304" pitchFamily="18" charset="0"/>
              </a:rPr>
              <a:t> </a:t>
            </a:r>
          </a:p>
          <a:p>
            <a:pPr algn="just">
              <a:lnSpc>
                <a:spcPct val="120000"/>
              </a:lnSpc>
            </a:pPr>
            <a:r>
              <a:rPr lang="it-IT" sz="220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Diminuiscono tutti gli eventi che hanno richiesto un budget medio compreso tra le prime quattro fasce, ad eccezione di quella compresa tra 10mila e 25mila euro che aumenta di 2 punti percentuali. Più o meno stabili o il leggerissimo aumento le ultime fasce previste in tabella. </a:t>
            </a:r>
            <a:endParaRPr lang="it-IT" sz="2200" noProof="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endParaRPr>
          </a:p>
        </p:txBody>
      </p:sp>
      <p:graphicFrame>
        <p:nvGraphicFramePr>
          <p:cNvPr id="16" name="Table 10">
            <a:extLst>
              <a:ext uri="{FF2B5EF4-FFF2-40B4-BE49-F238E27FC236}">
                <a16:creationId xmlns:a16="http://schemas.microsoft.com/office/drawing/2014/main" id="{73824CEA-1191-1AE5-D0CE-615D34FCE9A8}"/>
              </a:ext>
            </a:extLst>
          </p:cNvPr>
          <p:cNvGraphicFramePr>
            <a:graphicFrameLocks noGrp="1"/>
          </p:cNvGraphicFramePr>
          <p:nvPr>
            <p:extLst>
              <p:ext uri="{D42A27DB-BD31-4B8C-83A1-F6EECF244321}">
                <p14:modId xmlns:p14="http://schemas.microsoft.com/office/powerpoint/2010/main" val="3686067959"/>
              </p:ext>
            </p:extLst>
          </p:nvPr>
        </p:nvGraphicFramePr>
        <p:xfrm>
          <a:off x="2133600" y="4383512"/>
          <a:ext cx="6485945" cy="4465551"/>
        </p:xfrm>
        <a:graphic>
          <a:graphicData uri="http://schemas.openxmlformats.org/drawingml/2006/table">
            <a:tbl>
              <a:tblPr>
                <a:tableStyleId>{21E4AEA4-8DFA-4A89-87EB-49C32662AFE0}</a:tableStyleId>
              </a:tblPr>
              <a:tblGrid>
                <a:gridCol w="4191000">
                  <a:extLst>
                    <a:ext uri="{9D8B030D-6E8A-4147-A177-3AD203B41FA5}">
                      <a16:colId xmlns:a16="http://schemas.microsoft.com/office/drawing/2014/main" val="20000"/>
                    </a:ext>
                  </a:extLst>
                </a:gridCol>
                <a:gridCol w="2294945">
                  <a:extLst>
                    <a:ext uri="{9D8B030D-6E8A-4147-A177-3AD203B41FA5}">
                      <a16:colId xmlns:a16="http://schemas.microsoft.com/office/drawing/2014/main" val="20001"/>
                    </a:ext>
                  </a:extLst>
                </a:gridCol>
              </a:tblGrid>
              <a:tr h="444705">
                <a:tc gridSpan="2">
                  <a:txBody>
                    <a:bodyPr/>
                    <a:lstStyle/>
                    <a:p>
                      <a:pPr algn="ctr">
                        <a:lnSpc>
                          <a:spcPct val="100000"/>
                        </a:lnSpc>
                        <a:defRPr/>
                      </a:pPr>
                      <a:r>
                        <a:rPr lang="it-IT" sz="2400" b="1" noProof="0" dirty="0">
                          <a:solidFill>
                            <a:srgbClr val="AF3F57"/>
                          </a:solidFill>
                          <a:latin typeface="Oswald" panose="00000500000000000000" pitchFamily="2" charset="0"/>
                          <a:sym typeface="Open Sauce Bold"/>
                        </a:rPr>
                        <a:t>Le fasce di budget medio degli eventi</a:t>
                      </a:r>
                      <a:endParaRPr lang="it-IT" sz="2400" b="1" noProof="0" dirty="0">
                        <a:solidFill>
                          <a:srgbClr val="AF3F57"/>
                        </a:solidFill>
                        <a:latin typeface="Oswald" panose="00000500000000000000" pitchFamily="2" charset="0"/>
                      </a:endParaRPr>
                    </a:p>
                  </a:txBody>
                  <a:tcPr marL="48723" marR="48723" marT="48723" marB="48723" anchor="ctr"/>
                </a:tc>
                <a:tc hMerge="1">
                  <a:txBody>
                    <a:bodyPr/>
                    <a:lstStyle/>
                    <a:p>
                      <a:pPr algn="ctr">
                        <a:lnSpc>
                          <a:spcPts val="1828"/>
                        </a:lnSpc>
                        <a:defRPr/>
                      </a:pPr>
                      <a:r>
                        <a:rPr lang="en-US" sz="1693" b="1">
                          <a:solidFill>
                            <a:srgbClr val="FFFFFF"/>
                          </a:solidFill>
                          <a:latin typeface="Open Sauce Bold"/>
                          <a:ea typeface="Open Sauce Bold"/>
                          <a:cs typeface="Open Sauce Bold"/>
                          <a:sym typeface="Open Sauce Bold"/>
                        </a:rPr>
                        <a:t>La tipologia di rito nei matrimoni delle coppie straniere</a:t>
                      </a:r>
                      <a:endParaRPr lang="en-US" sz="1100"/>
                    </a:p>
                  </a:txBody>
                  <a:tcPr marL="48723" marR="48723" marT="48723" marB="48723"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66275"/>
                    </a:solidFill>
                  </a:tcPr>
                </a:tc>
                <a:extLst>
                  <a:ext uri="{0D108BD9-81ED-4DB2-BD59-A6C34878D82A}">
                    <a16:rowId xmlns:a16="http://schemas.microsoft.com/office/drawing/2014/main" val="10000"/>
                  </a:ext>
                </a:extLst>
              </a:tr>
              <a:tr h="444705">
                <a:tc>
                  <a:txBody>
                    <a:bodyPr/>
                    <a:lstStyle/>
                    <a:p>
                      <a:pPr algn="l">
                        <a:lnSpc>
                          <a:spcPct val="100000"/>
                        </a:lnSpc>
                        <a:defRPr/>
                      </a:pP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Val.%</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1"/>
                  </a:ext>
                </a:extLst>
              </a:tr>
              <a:tr h="444705">
                <a:tc>
                  <a:txBody>
                    <a:bodyPr/>
                    <a:lstStyle/>
                    <a:p>
                      <a:pPr algn="l">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Fino a 10.000 Euro</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5,8</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2"/>
                  </a:ext>
                </a:extLst>
              </a:tr>
              <a:tr h="444705">
                <a:tc>
                  <a:txBody>
                    <a:bodyPr/>
                    <a:lstStyle/>
                    <a:p>
                      <a:pPr algn="l">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Da 10.000 a 25.000 Euro</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27,1</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3"/>
                  </a:ext>
                </a:extLst>
              </a:tr>
              <a:tr h="444705">
                <a:tc>
                  <a:txBody>
                    <a:bodyPr/>
                    <a:lstStyle/>
                    <a:p>
                      <a:pPr algn="l">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Da 25.000 a 50.000 Euro</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42,2</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4"/>
                  </a:ext>
                </a:extLst>
              </a:tr>
              <a:tr h="444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Da 50.000 a 80.000 Euro</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12,3</a:t>
                      </a:r>
                    </a:p>
                  </a:txBody>
                  <a:tcPr marL="48723" marR="48723" marT="48723" marB="48723" anchor="ctr"/>
                </a:tc>
                <a:extLst>
                  <a:ext uri="{0D108BD9-81ED-4DB2-BD59-A6C34878D82A}">
                    <a16:rowId xmlns:a16="http://schemas.microsoft.com/office/drawing/2014/main" val="2747306701"/>
                  </a:ext>
                </a:extLst>
              </a:tr>
              <a:tr h="444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Da 80.000 a 120.000 Euro</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10,4</a:t>
                      </a:r>
                    </a:p>
                  </a:txBody>
                  <a:tcPr marL="48723" marR="48723" marT="48723" marB="48723" anchor="ctr"/>
                </a:tc>
                <a:extLst>
                  <a:ext uri="{0D108BD9-81ED-4DB2-BD59-A6C34878D82A}">
                    <a16:rowId xmlns:a16="http://schemas.microsoft.com/office/drawing/2014/main" val="3524213675"/>
                  </a:ext>
                </a:extLst>
              </a:tr>
              <a:tr h="444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Da 120.000 a 200.000 Euro</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2,2</a:t>
                      </a:r>
                    </a:p>
                  </a:txBody>
                  <a:tcPr marL="48723" marR="48723" marT="48723" marB="48723" anchor="ctr"/>
                </a:tc>
                <a:extLst>
                  <a:ext uri="{0D108BD9-81ED-4DB2-BD59-A6C34878D82A}">
                    <a16:rowId xmlns:a16="http://schemas.microsoft.com/office/drawing/2014/main" val="1785041261"/>
                  </a:ext>
                </a:extLst>
              </a:tr>
              <a:tr h="444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Da 200.000 a 500.000 Euro</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0,0</a:t>
                      </a:r>
                    </a:p>
                  </a:txBody>
                  <a:tcPr marL="48723" marR="48723" marT="48723" marB="48723" anchor="ctr"/>
                </a:tc>
                <a:extLst>
                  <a:ext uri="{0D108BD9-81ED-4DB2-BD59-A6C34878D82A}">
                    <a16:rowId xmlns:a16="http://schemas.microsoft.com/office/drawing/2014/main" val="3845354066"/>
                  </a:ext>
                </a:extLst>
              </a:tr>
              <a:tr h="444705">
                <a:tc>
                  <a:txBody>
                    <a:bodyPr/>
                    <a:lstStyle/>
                    <a:p>
                      <a:pPr algn="l">
                        <a:lnSpc>
                          <a:spcPct val="100000"/>
                        </a:lnSpc>
                        <a:defRPr/>
                      </a:pPr>
                      <a:r>
                        <a:rPr lang="it-IT" sz="22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Totale</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100</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5"/>
                  </a:ext>
                </a:extLst>
              </a:tr>
            </a:tbl>
          </a:graphicData>
        </a:graphic>
      </p:graphicFrame>
      <p:sp>
        <p:nvSpPr>
          <p:cNvPr id="17" name="CasellaDiTesto 16">
            <a:extLst>
              <a:ext uri="{FF2B5EF4-FFF2-40B4-BE49-F238E27FC236}">
                <a16:creationId xmlns:a16="http://schemas.microsoft.com/office/drawing/2014/main" id="{6384860E-9C9C-B4E0-BAC5-2E985A7AA9C3}"/>
              </a:ext>
            </a:extLst>
          </p:cNvPr>
          <p:cNvSpPr txBox="1"/>
          <p:nvPr/>
        </p:nvSpPr>
        <p:spPr>
          <a:xfrm>
            <a:off x="9668458" y="5486400"/>
            <a:ext cx="7595330" cy="2253180"/>
          </a:xfrm>
          <a:prstGeom prst="rect">
            <a:avLst/>
          </a:prstGeom>
          <a:noFill/>
        </p:spPr>
        <p:txBody>
          <a:bodyPr wrap="square" anchor="ctr" anchorCtr="0">
            <a:noAutofit/>
          </a:bodyPr>
          <a:lstStyle/>
          <a:p>
            <a:pPr algn="just"/>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Anche per le coppie di italiani</a:t>
            </a:r>
            <a:r>
              <a:rPr lang="it-IT" sz="3200" noProof="0" dirty="0">
                <a:solidFill>
                  <a:schemeClr val="tx1">
                    <a:lumMod val="65000"/>
                    <a:lumOff val="35000"/>
                  </a:schemeClr>
                </a:solidFill>
                <a:latin typeface="Oswald" panose="00000500000000000000" pitchFamily="2" charset="0"/>
                <a:ea typeface="Open Sauce Bold"/>
                <a:cs typeface="Open Sauce Bold"/>
                <a:sym typeface="Open Sauce Bold"/>
              </a:rPr>
              <a:t> </a:t>
            </a:r>
            <a:r>
              <a:rPr lang="it-IT" sz="2800" b="1" noProof="0" dirty="0">
                <a:solidFill>
                  <a:srgbClr val="AF3F57"/>
                </a:solidFill>
                <a:latin typeface="Oswald" panose="00000500000000000000" pitchFamily="2" charset="0"/>
                <a:ea typeface="Open Sauce Bold"/>
                <a:cs typeface="Open Sauce Bold"/>
                <a:sym typeface="Open Sauce Bold"/>
              </a:rPr>
              <a:t>la quota di budget maggiore è stata destinata al Food &amp; Beverage e alla Location (62%),</a:t>
            </a:r>
            <a:r>
              <a:rPr lang="it-IT" sz="3200" noProof="0" dirty="0">
                <a:solidFill>
                  <a:schemeClr val="tx1">
                    <a:lumMod val="65000"/>
                    <a:lumOff val="35000"/>
                  </a:schemeClr>
                </a:solidFill>
                <a:latin typeface="Oswald" panose="00000500000000000000" pitchFamily="2" charset="0"/>
                <a:ea typeface="Open Sauce Bold"/>
                <a:cs typeface="Open Sauce Bold"/>
                <a:sym typeface="Open Sauce Bold"/>
              </a:rPr>
              <a:t> </a:t>
            </a: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la rimanente quota è stata impiegata per gli «altri servizi» e le sistemazioni ricettive. </a:t>
            </a:r>
            <a:endParaRPr lang="it-IT" sz="36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AutoShape 13">
            <a:extLst>
              <a:ext uri="{FF2B5EF4-FFF2-40B4-BE49-F238E27FC236}">
                <a16:creationId xmlns:a16="http://schemas.microsoft.com/office/drawing/2014/main" id="{981636F3-5954-E9B6-136E-3F2054DCB14A}"/>
              </a:ext>
            </a:extLst>
          </p:cNvPr>
          <p:cNvSpPr/>
          <p:nvPr/>
        </p:nvSpPr>
        <p:spPr>
          <a:xfrm>
            <a:off x="15015029" y="9309098"/>
            <a:ext cx="1905000" cy="0"/>
          </a:xfrm>
          <a:prstGeom prst="line">
            <a:avLst/>
          </a:prstGeom>
          <a:ln w="19050" cap="flat">
            <a:solidFill>
              <a:schemeClr val="tx1">
                <a:lumMod val="65000"/>
                <a:lumOff val="35000"/>
              </a:schemeClr>
            </a:solidFill>
            <a:prstDash val="solid"/>
            <a:headEnd type="diamond" w="lg" len="lg"/>
            <a:tailEnd type="diamond" w="lg" len="lg"/>
          </a:ln>
        </p:spPr>
        <p:txBody>
          <a:bodyPr/>
          <a:lstStyle/>
          <a:p>
            <a:endParaRPr lang="it-IT" noProof="0" dirty="0"/>
          </a:p>
        </p:txBody>
      </p:sp>
      <p:sp>
        <p:nvSpPr>
          <p:cNvPr id="19" name="CasellaDiTesto 18">
            <a:extLst>
              <a:ext uri="{FF2B5EF4-FFF2-40B4-BE49-F238E27FC236}">
                <a16:creationId xmlns:a16="http://schemas.microsoft.com/office/drawing/2014/main" id="{0F2EA7E6-2E55-987D-164D-F141311E7D81}"/>
              </a:ext>
            </a:extLst>
          </p:cNvPr>
          <p:cNvSpPr txBox="1"/>
          <p:nvPr/>
        </p:nvSpPr>
        <p:spPr>
          <a:xfrm>
            <a:off x="16992600" y="9105900"/>
            <a:ext cx="533400" cy="369332"/>
          </a:xfrm>
          <a:prstGeom prst="rect">
            <a:avLst/>
          </a:prstGeom>
          <a:noFill/>
        </p:spPr>
        <p:txBody>
          <a:bodyPr wrap="square">
            <a:spAutoFit/>
          </a:bodyPr>
          <a:lstStyle/>
          <a:p>
            <a:pPr algn="ctr"/>
            <a:r>
              <a:rPr lang="it-IT" sz="18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21</a:t>
            </a:r>
            <a:endParaRPr lang="it-IT" noProof="0" dirty="0">
              <a:solidFill>
                <a:schemeClr val="tx1">
                  <a:lumMod val="65000"/>
                  <a:lumOff val="35000"/>
                </a:schemeClr>
              </a:solidFill>
            </a:endParaRPr>
          </a:p>
        </p:txBody>
      </p:sp>
      <p:sp>
        <p:nvSpPr>
          <p:cNvPr id="2" name="TextBox 6">
            <a:extLst>
              <a:ext uri="{FF2B5EF4-FFF2-40B4-BE49-F238E27FC236}">
                <a16:creationId xmlns:a16="http://schemas.microsoft.com/office/drawing/2014/main" id="{03B8AB6A-FDBE-2B7B-08BE-E16EBAB8509E}"/>
              </a:ext>
            </a:extLst>
          </p:cNvPr>
          <p:cNvSpPr txBox="1"/>
          <p:nvPr/>
        </p:nvSpPr>
        <p:spPr>
          <a:xfrm>
            <a:off x="6324600" y="1066939"/>
            <a:ext cx="10939187" cy="812530"/>
          </a:xfrm>
          <a:prstGeom prst="rect">
            <a:avLst/>
          </a:prstGeom>
          <a:solidFill>
            <a:srgbClr val="AF3F57"/>
          </a:solidFill>
        </p:spPr>
        <p:txBody>
          <a:bodyPr wrap="square" lIns="0" tIns="0" rIns="0" bIns="0" rtlCol="0" anchor="ctr" anchorCtr="0">
            <a:noAutofit/>
          </a:bodyPr>
          <a:lstStyle/>
          <a:p>
            <a:pPr marL="0" lvl="0" indent="0" algn="ctr">
              <a:spcBef>
                <a:spcPct val="0"/>
              </a:spcBef>
            </a:pPr>
            <a:r>
              <a:rPr lang="it-IT" sz="3600" noProof="0" dirty="0">
                <a:solidFill>
                  <a:schemeClr val="bg1"/>
                </a:solidFill>
                <a:latin typeface="Oswald" panose="00000500000000000000" pitchFamily="2" charset="0"/>
                <a:ea typeface="Prata"/>
                <a:cs typeface="Prata"/>
                <a:sym typeface="Prata"/>
              </a:rPr>
              <a:t>I MATRIMONI DEGLI ITALIANI IN TOSCANA – IL BUDGET MEDIO</a:t>
            </a:r>
          </a:p>
        </p:txBody>
      </p:sp>
    </p:spTree>
    <p:extLst>
      <p:ext uri="{BB962C8B-B14F-4D97-AF65-F5344CB8AC3E}">
        <p14:creationId xmlns:p14="http://schemas.microsoft.com/office/powerpoint/2010/main" val="2140634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F3F57"/>
        </a:solidFill>
        <a:effectLst/>
      </p:bgPr>
    </p:bg>
    <p:spTree>
      <p:nvGrpSpPr>
        <p:cNvPr id="1" name="">
          <a:extLst>
            <a:ext uri="{FF2B5EF4-FFF2-40B4-BE49-F238E27FC236}">
              <a16:creationId xmlns:a16="http://schemas.microsoft.com/office/drawing/2014/main" id="{5811F208-3E42-8BF5-7402-D2FF5299CE0E}"/>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E3DB8283-51E2-A179-4C29-4331B1E2F30E}"/>
              </a:ext>
            </a:extLst>
          </p:cNvPr>
          <p:cNvGrpSpPr/>
          <p:nvPr/>
        </p:nvGrpSpPr>
        <p:grpSpPr>
          <a:xfrm>
            <a:off x="533398" y="647700"/>
            <a:ext cx="17221200" cy="8991600"/>
            <a:chOff x="0" y="0"/>
            <a:chExt cx="4274726" cy="2167467"/>
          </a:xfrm>
        </p:grpSpPr>
        <p:sp>
          <p:nvSpPr>
            <p:cNvPr id="4" name="Freeform 4">
              <a:extLst>
                <a:ext uri="{FF2B5EF4-FFF2-40B4-BE49-F238E27FC236}">
                  <a16:creationId xmlns:a16="http://schemas.microsoft.com/office/drawing/2014/main" id="{FCECDE17-6CA9-B1DC-2827-26F8FE320750}"/>
                </a:ext>
              </a:extLst>
            </p:cNvPr>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p:spPr>
          <p:txBody>
            <a:bodyPr/>
            <a:lstStyle/>
            <a:p>
              <a:endParaRPr lang="it-IT" noProof="0" dirty="0"/>
            </a:p>
          </p:txBody>
        </p:sp>
        <p:sp>
          <p:nvSpPr>
            <p:cNvPr id="5" name="TextBox 5">
              <a:extLst>
                <a:ext uri="{FF2B5EF4-FFF2-40B4-BE49-F238E27FC236}">
                  <a16:creationId xmlns:a16="http://schemas.microsoft.com/office/drawing/2014/main" id="{70356481-0F75-8353-3649-767D2D0B7F24}"/>
                </a:ext>
              </a:extLst>
            </p:cNvPr>
            <p:cNvSpPr txBox="1"/>
            <p:nvPr/>
          </p:nvSpPr>
          <p:spPr>
            <a:xfrm>
              <a:off x="0" y="-47625"/>
              <a:ext cx="4274726" cy="2215092"/>
            </a:xfrm>
            <a:prstGeom prst="rect">
              <a:avLst/>
            </a:prstGeom>
          </p:spPr>
          <p:txBody>
            <a:bodyPr lIns="50800" tIns="50800" rIns="50800" bIns="50800" rtlCol="0" anchor="ctr"/>
            <a:lstStyle/>
            <a:p>
              <a:pPr algn="ctr">
                <a:lnSpc>
                  <a:spcPts val="3359"/>
                </a:lnSpc>
              </a:pPr>
              <a:endParaRPr lang="it-IT" noProof="0" dirty="0"/>
            </a:p>
          </p:txBody>
        </p:sp>
      </p:grpSp>
      <p:sp>
        <p:nvSpPr>
          <p:cNvPr id="15" name="CasellaDiTesto 14">
            <a:extLst>
              <a:ext uri="{FF2B5EF4-FFF2-40B4-BE49-F238E27FC236}">
                <a16:creationId xmlns:a16="http://schemas.microsoft.com/office/drawing/2014/main" id="{9602828F-1574-E84E-CBDD-97D507F63E15}"/>
              </a:ext>
            </a:extLst>
          </p:cNvPr>
          <p:cNvSpPr txBox="1"/>
          <p:nvPr/>
        </p:nvSpPr>
        <p:spPr>
          <a:xfrm>
            <a:off x="990599" y="2641694"/>
            <a:ext cx="16273187" cy="1323439"/>
          </a:xfrm>
          <a:prstGeom prst="rect">
            <a:avLst/>
          </a:prstGeom>
          <a:noFill/>
        </p:spPr>
        <p:txBody>
          <a:bodyPr wrap="square">
            <a:spAutoFit/>
          </a:bodyPr>
          <a:lstStyle/>
          <a:p>
            <a:pPr algn="ctr"/>
            <a:r>
              <a:rPr lang="it-IT" sz="4000" b="1" noProof="0">
                <a:solidFill>
                  <a:srgbClr val="AF3F57"/>
                </a:solidFill>
                <a:latin typeface="Oswald" panose="00000500000000000000" pitchFamily="2" charset="0"/>
                <a:ea typeface="Open Sauce Bold"/>
                <a:cs typeface="Open Sauce Bold"/>
                <a:sym typeface="Open Sauce Bold"/>
              </a:rPr>
              <a:t>In lieve aumento </a:t>
            </a:r>
            <a:r>
              <a:rPr lang="it-IT" sz="4000" b="1" noProof="0" dirty="0">
                <a:solidFill>
                  <a:srgbClr val="AF3F57"/>
                </a:solidFill>
                <a:latin typeface="Oswald" panose="00000500000000000000" pitchFamily="2" charset="0"/>
                <a:ea typeface="Open Sauce Bold"/>
                <a:cs typeface="Open Sauce Bold"/>
                <a:sym typeface="Open Sauce Bold"/>
              </a:rPr>
              <a:t>la permanenza media degli invitati ai matrimoni, </a:t>
            </a:r>
          </a:p>
          <a:p>
            <a:pPr algn="ctr"/>
            <a:r>
              <a:rPr lang="it-IT" sz="4000" noProof="0" dirty="0">
                <a:solidFill>
                  <a:schemeClr val="tx1">
                    <a:lumMod val="65000"/>
                    <a:lumOff val="35000"/>
                  </a:schemeClr>
                </a:solidFill>
                <a:latin typeface="Oswald" panose="00000500000000000000" pitchFamily="2" charset="0"/>
                <a:ea typeface="Open Sauce Bold"/>
                <a:cs typeface="Open Sauce Bold"/>
                <a:sym typeface="Open Sauce Bold"/>
              </a:rPr>
              <a:t>che passa da 1,8 notti del 2024 a </a:t>
            </a:r>
            <a:r>
              <a:rPr lang="it-IT" sz="4000" b="1" noProof="0" dirty="0">
                <a:solidFill>
                  <a:srgbClr val="AF3F57"/>
                </a:solidFill>
                <a:latin typeface="Oswald" panose="00000500000000000000" pitchFamily="2" charset="0"/>
                <a:ea typeface="Open Sauce Bold"/>
                <a:cs typeface="Open Sauce Bold"/>
                <a:sym typeface="Open Sauce Bold"/>
              </a:rPr>
              <a:t>1,9 notti</a:t>
            </a:r>
            <a:endParaRPr lang="it-IT" sz="4000" noProof="0" dirty="0">
              <a:solidFill>
                <a:srgbClr val="AF3F57"/>
              </a:solidFill>
              <a:latin typeface="Oswald" panose="00000500000000000000" pitchFamily="2" charset="0"/>
            </a:endParaRPr>
          </a:p>
        </p:txBody>
      </p:sp>
      <p:sp>
        <p:nvSpPr>
          <p:cNvPr id="17" name="CasellaDiTesto 16">
            <a:extLst>
              <a:ext uri="{FF2B5EF4-FFF2-40B4-BE49-F238E27FC236}">
                <a16:creationId xmlns:a16="http://schemas.microsoft.com/office/drawing/2014/main" id="{CCCC7FAE-CE26-9B1D-F6B4-D259851838A9}"/>
              </a:ext>
            </a:extLst>
          </p:cNvPr>
          <p:cNvSpPr txBox="1"/>
          <p:nvPr/>
        </p:nvSpPr>
        <p:spPr>
          <a:xfrm>
            <a:off x="990599" y="7255014"/>
            <a:ext cx="16273187" cy="707886"/>
          </a:xfrm>
          <a:prstGeom prst="rect">
            <a:avLst/>
          </a:prstGeom>
          <a:noFill/>
        </p:spPr>
        <p:txBody>
          <a:bodyPr wrap="square">
            <a:spAutoFit/>
          </a:bodyPr>
          <a:lstStyle/>
          <a:p>
            <a:pPr algn="ctr"/>
            <a:r>
              <a:rPr lang="it-IT" sz="4000" b="1" noProof="0" dirty="0">
                <a:solidFill>
                  <a:srgbClr val="AF3F57"/>
                </a:solidFill>
                <a:latin typeface="Oswald" panose="00000500000000000000" pitchFamily="2" charset="0"/>
                <a:ea typeface="Open Sauce Bold"/>
                <a:cs typeface="Open Sauce Bold"/>
                <a:sym typeface="Open Sauce Bold"/>
              </a:rPr>
              <a:t>Circa 26,7 milioni di </a:t>
            </a:r>
            <a:r>
              <a:rPr lang="it-IT" sz="4000" b="1" dirty="0">
                <a:solidFill>
                  <a:srgbClr val="AF3F57"/>
                </a:solidFill>
                <a:latin typeface="Oswald" panose="00000500000000000000" pitchFamily="2" charset="0"/>
                <a:ea typeface="Open Sauce Bold"/>
                <a:cs typeface="Open Sauce Bold"/>
                <a:sym typeface="Open Sauce Bold"/>
              </a:rPr>
              <a:t>Euro il fatturato complessivo del settore </a:t>
            </a:r>
            <a:r>
              <a:rPr lang="it-IT" sz="4000" dirty="0">
                <a:solidFill>
                  <a:schemeClr val="tx1">
                    <a:lumMod val="65000"/>
                    <a:lumOff val="35000"/>
                  </a:schemeClr>
                </a:solidFill>
                <a:latin typeface="Oswald" panose="00000500000000000000" pitchFamily="2" charset="0"/>
                <a:ea typeface="Open Sauce Bold"/>
                <a:cs typeface="Open Sauce Bold"/>
                <a:sym typeface="Open Sauce Bold"/>
              </a:rPr>
              <a:t>(-4,7%).</a:t>
            </a:r>
          </a:p>
        </p:txBody>
      </p:sp>
      <p:sp>
        <p:nvSpPr>
          <p:cNvPr id="18" name="AutoShape 13">
            <a:extLst>
              <a:ext uri="{FF2B5EF4-FFF2-40B4-BE49-F238E27FC236}">
                <a16:creationId xmlns:a16="http://schemas.microsoft.com/office/drawing/2014/main" id="{A23057ED-45EC-BAC3-8B43-60A4C9FE30C7}"/>
              </a:ext>
            </a:extLst>
          </p:cNvPr>
          <p:cNvSpPr/>
          <p:nvPr/>
        </p:nvSpPr>
        <p:spPr>
          <a:xfrm>
            <a:off x="15015029" y="9309098"/>
            <a:ext cx="1905000" cy="0"/>
          </a:xfrm>
          <a:prstGeom prst="line">
            <a:avLst/>
          </a:prstGeom>
          <a:ln w="19050" cap="flat">
            <a:solidFill>
              <a:schemeClr val="tx1">
                <a:lumMod val="65000"/>
                <a:lumOff val="35000"/>
              </a:schemeClr>
            </a:solidFill>
            <a:prstDash val="solid"/>
            <a:headEnd type="diamond" w="lg" len="lg"/>
            <a:tailEnd type="diamond" w="lg" len="lg"/>
          </a:ln>
        </p:spPr>
        <p:txBody>
          <a:bodyPr/>
          <a:lstStyle/>
          <a:p>
            <a:endParaRPr lang="it-IT" noProof="0" dirty="0"/>
          </a:p>
        </p:txBody>
      </p:sp>
      <p:sp>
        <p:nvSpPr>
          <p:cNvPr id="19" name="CasellaDiTesto 18">
            <a:extLst>
              <a:ext uri="{FF2B5EF4-FFF2-40B4-BE49-F238E27FC236}">
                <a16:creationId xmlns:a16="http://schemas.microsoft.com/office/drawing/2014/main" id="{70F3E932-E5EB-D3A1-9090-AB5630769482}"/>
              </a:ext>
            </a:extLst>
          </p:cNvPr>
          <p:cNvSpPr txBox="1"/>
          <p:nvPr/>
        </p:nvSpPr>
        <p:spPr>
          <a:xfrm>
            <a:off x="16992600" y="9105900"/>
            <a:ext cx="533400" cy="369332"/>
          </a:xfrm>
          <a:prstGeom prst="rect">
            <a:avLst/>
          </a:prstGeom>
          <a:noFill/>
        </p:spPr>
        <p:txBody>
          <a:bodyPr wrap="square">
            <a:spAutoFit/>
          </a:bodyPr>
          <a:lstStyle/>
          <a:p>
            <a:pPr algn="ctr"/>
            <a:r>
              <a:rPr lang="it-IT" sz="18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22</a:t>
            </a:r>
            <a:endParaRPr lang="it-IT" noProof="0" dirty="0">
              <a:solidFill>
                <a:schemeClr val="tx1">
                  <a:lumMod val="65000"/>
                  <a:lumOff val="35000"/>
                </a:schemeClr>
              </a:solidFill>
            </a:endParaRPr>
          </a:p>
        </p:txBody>
      </p:sp>
      <p:sp>
        <p:nvSpPr>
          <p:cNvPr id="7" name="CasellaDiTesto 6">
            <a:extLst>
              <a:ext uri="{FF2B5EF4-FFF2-40B4-BE49-F238E27FC236}">
                <a16:creationId xmlns:a16="http://schemas.microsoft.com/office/drawing/2014/main" id="{1FD1D64F-0432-257C-F61C-1C349D59BA21}"/>
              </a:ext>
            </a:extLst>
          </p:cNvPr>
          <p:cNvSpPr txBox="1"/>
          <p:nvPr/>
        </p:nvSpPr>
        <p:spPr>
          <a:xfrm>
            <a:off x="906378" y="4316643"/>
            <a:ext cx="16601049" cy="2431435"/>
          </a:xfrm>
          <a:prstGeom prst="rect">
            <a:avLst/>
          </a:prstGeom>
          <a:noFill/>
        </p:spPr>
        <p:txBody>
          <a:bodyPr wrap="square">
            <a:spAutoFit/>
          </a:bodyPr>
          <a:lstStyle/>
          <a:p>
            <a:pPr algn="ctr"/>
            <a:r>
              <a:rPr lang="it-IT" sz="4000" noProof="0" dirty="0">
                <a:solidFill>
                  <a:schemeClr val="tx1">
                    <a:lumMod val="65000"/>
                    <a:lumOff val="35000"/>
                  </a:schemeClr>
                </a:solidFill>
                <a:latin typeface="Oswald" panose="00000500000000000000" pitchFamily="2" charset="0"/>
                <a:ea typeface="Open Sauce Bold"/>
                <a:cs typeface="Open Sauce Bold"/>
                <a:sym typeface="Open Sauce Bold"/>
              </a:rPr>
              <a:t>Nel 2025 si stima siano stati circa </a:t>
            </a:r>
            <a:r>
              <a:rPr lang="it-IT" sz="4000" b="1" noProof="0" dirty="0">
                <a:solidFill>
                  <a:srgbClr val="AF3F57"/>
                </a:solidFill>
                <a:latin typeface="Oswald" panose="00000500000000000000" pitchFamily="2" charset="0"/>
                <a:ea typeface="Open Sauce Bold"/>
                <a:cs typeface="Open Sauce Bold"/>
                <a:sym typeface="Open Sauce Bold"/>
              </a:rPr>
              <a:t>53.400 gli arrivi in Toscana </a:t>
            </a:r>
            <a:r>
              <a:rPr lang="it-IT" sz="4000" dirty="0">
                <a:solidFill>
                  <a:schemeClr val="tx1">
                    <a:lumMod val="65000"/>
                    <a:lumOff val="35000"/>
                  </a:schemeClr>
                </a:solidFill>
                <a:latin typeface="Oswald" panose="00000500000000000000" pitchFamily="2" charset="0"/>
                <a:cs typeface="Open Sauce Bold"/>
                <a:sym typeface="Open Sauce Bold"/>
              </a:rPr>
              <a:t>legati alla celebrazione dei matrimoni </a:t>
            </a:r>
            <a:r>
              <a:rPr lang="it-IT" sz="4000" noProof="0" dirty="0">
                <a:solidFill>
                  <a:schemeClr val="tx1">
                    <a:lumMod val="65000"/>
                    <a:lumOff val="35000"/>
                  </a:schemeClr>
                </a:solidFill>
                <a:latin typeface="Oswald" panose="00000500000000000000" pitchFamily="2" charset="0"/>
                <a:ea typeface="Open Sauce Bold"/>
                <a:cs typeface="Open Sauce Bold"/>
                <a:sym typeface="Open Sauce Bold"/>
              </a:rPr>
              <a:t>(-10,6%) e oltre </a:t>
            </a:r>
            <a:r>
              <a:rPr lang="it-IT" sz="4000" b="1" noProof="0" dirty="0">
                <a:solidFill>
                  <a:srgbClr val="AF3F57"/>
                </a:solidFill>
                <a:latin typeface="Oswald" panose="00000500000000000000" pitchFamily="2" charset="0"/>
                <a:ea typeface="Open Sauce Bold"/>
                <a:cs typeface="Open Sauce Bold"/>
                <a:sym typeface="Open Sauce Bold"/>
              </a:rPr>
              <a:t>100mila le presenza turistiche </a:t>
            </a:r>
            <a:r>
              <a:rPr lang="it-IT" sz="4000" noProof="0" dirty="0">
                <a:solidFill>
                  <a:schemeClr val="tx1">
                    <a:lumMod val="65000"/>
                    <a:lumOff val="35000"/>
                  </a:schemeClr>
                </a:solidFill>
                <a:latin typeface="Oswald" panose="00000500000000000000" pitchFamily="2" charset="0"/>
                <a:ea typeface="Open Sauce Bold"/>
                <a:cs typeface="Open Sauce Bold"/>
                <a:sym typeface="Open Sauce Bold"/>
              </a:rPr>
              <a:t>(-4,9%). </a:t>
            </a:r>
          </a:p>
          <a:p>
            <a:pPr algn="ctr"/>
            <a:r>
              <a:rPr lang="it-IT" sz="3600" noProof="0" dirty="0">
                <a:solidFill>
                  <a:schemeClr val="tx1">
                    <a:lumMod val="65000"/>
                    <a:lumOff val="35000"/>
                  </a:schemeClr>
                </a:solidFill>
                <a:latin typeface="Oswald" panose="00000500000000000000" pitchFamily="2" charset="0"/>
                <a:ea typeface="Open Sauce Bold"/>
                <a:cs typeface="Open Sauce Bold"/>
                <a:sym typeface="Open Sauce Bold"/>
              </a:rPr>
              <a:t>Il leggero incremento della permanenza media ha compensato </a:t>
            </a:r>
          </a:p>
          <a:p>
            <a:pPr algn="ctr"/>
            <a:r>
              <a:rPr lang="it-IT" sz="3600" noProof="0" dirty="0">
                <a:solidFill>
                  <a:schemeClr val="tx1">
                    <a:lumMod val="65000"/>
                    <a:lumOff val="35000"/>
                  </a:schemeClr>
                </a:solidFill>
                <a:latin typeface="Oswald" panose="00000500000000000000" pitchFamily="2" charset="0"/>
                <a:ea typeface="Open Sauce Bold"/>
                <a:cs typeface="Open Sauce Bold"/>
                <a:sym typeface="Open Sauce Bold"/>
              </a:rPr>
              <a:t>solo in parte la flessione del mercato. </a:t>
            </a:r>
            <a:endParaRPr lang="it-IT" sz="3600" dirty="0"/>
          </a:p>
        </p:txBody>
      </p:sp>
      <p:sp>
        <p:nvSpPr>
          <p:cNvPr id="2" name="TextBox 6">
            <a:extLst>
              <a:ext uri="{FF2B5EF4-FFF2-40B4-BE49-F238E27FC236}">
                <a16:creationId xmlns:a16="http://schemas.microsoft.com/office/drawing/2014/main" id="{D624D239-BCC8-6C51-85DD-74E855D6B6E7}"/>
              </a:ext>
            </a:extLst>
          </p:cNvPr>
          <p:cNvSpPr txBox="1"/>
          <p:nvPr/>
        </p:nvSpPr>
        <p:spPr>
          <a:xfrm>
            <a:off x="5029200" y="1066939"/>
            <a:ext cx="12234587" cy="812530"/>
          </a:xfrm>
          <a:prstGeom prst="rect">
            <a:avLst/>
          </a:prstGeom>
          <a:solidFill>
            <a:srgbClr val="AF3F57"/>
          </a:solidFill>
        </p:spPr>
        <p:txBody>
          <a:bodyPr wrap="square" lIns="0" tIns="0" rIns="0" bIns="0" rtlCol="0" anchor="ctr" anchorCtr="0">
            <a:noAutofit/>
          </a:bodyPr>
          <a:lstStyle/>
          <a:p>
            <a:pPr marL="0" lvl="0" indent="0" algn="ctr">
              <a:spcBef>
                <a:spcPct val="0"/>
              </a:spcBef>
            </a:pPr>
            <a:r>
              <a:rPr lang="it-IT" sz="3600" noProof="0" dirty="0">
                <a:solidFill>
                  <a:schemeClr val="bg1"/>
                </a:solidFill>
                <a:latin typeface="Oswald" panose="00000500000000000000" pitchFamily="2" charset="0"/>
                <a:ea typeface="Prata"/>
                <a:cs typeface="Prata"/>
                <a:sym typeface="Prata"/>
              </a:rPr>
              <a:t>I MATRIMONI DEGLI ITALIANI IN TOSCANA – LA STIMA DEL FATTURATO</a:t>
            </a:r>
          </a:p>
        </p:txBody>
      </p:sp>
    </p:spTree>
    <p:extLst>
      <p:ext uri="{BB962C8B-B14F-4D97-AF65-F5344CB8AC3E}">
        <p14:creationId xmlns:p14="http://schemas.microsoft.com/office/powerpoint/2010/main" val="993919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13CBEC37-1C01-3033-97B0-ADFDF2884D0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93672D9-C7D0-9DAE-B121-F29AE79F710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screen">
              <a:alphaModFix amt="71000"/>
              <a:extLst>
                <a:ext uri="{28A0092B-C50C-407E-A947-70E740481C1C}">
                  <a14:useLocalDpi xmlns:a14="http://schemas.microsoft.com/office/drawing/2010/main" val="0"/>
                </a:ext>
              </a:extLst>
            </a:blip>
            <a:stretch>
              <a:fillRect/>
            </a:stretch>
          </a:blipFill>
        </p:spPr>
        <p:txBody>
          <a:bodyPr/>
          <a:lstStyle/>
          <a:p>
            <a:endParaRPr lang="it-IT" noProof="0" dirty="0"/>
          </a:p>
        </p:txBody>
      </p:sp>
      <p:grpSp>
        <p:nvGrpSpPr>
          <p:cNvPr id="3" name="Group 3">
            <a:extLst>
              <a:ext uri="{FF2B5EF4-FFF2-40B4-BE49-F238E27FC236}">
                <a16:creationId xmlns:a16="http://schemas.microsoft.com/office/drawing/2014/main" id="{15200FB0-1471-CF93-044D-35EDD2367AD0}"/>
              </a:ext>
            </a:extLst>
          </p:cNvPr>
          <p:cNvGrpSpPr/>
          <p:nvPr/>
        </p:nvGrpSpPr>
        <p:grpSpPr>
          <a:xfrm>
            <a:off x="609600" y="723900"/>
            <a:ext cx="17068800" cy="9067800"/>
            <a:chOff x="0" y="0"/>
            <a:chExt cx="4274726" cy="2167467"/>
          </a:xfrm>
        </p:grpSpPr>
        <p:sp>
          <p:nvSpPr>
            <p:cNvPr id="4" name="Freeform 4">
              <a:extLst>
                <a:ext uri="{FF2B5EF4-FFF2-40B4-BE49-F238E27FC236}">
                  <a16:creationId xmlns:a16="http://schemas.microsoft.com/office/drawing/2014/main" id="{92C7EF00-9D4A-A50E-7A6E-A20BD5DB7F21}"/>
                </a:ext>
              </a:extLst>
            </p:cNvPr>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p:spPr>
          <p:txBody>
            <a:bodyPr/>
            <a:lstStyle/>
            <a:p>
              <a:endParaRPr lang="it-IT" noProof="0" dirty="0">
                <a:solidFill>
                  <a:schemeClr val="tx1">
                    <a:lumMod val="65000"/>
                    <a:lumOff val="35000"/>
                  </a:schemeClr>
                </a:solidFill>
              </a:endParaRPr>
            </a:p>
          </p:txBody>
        </p:sp>
        <p:sp>
          <p:nvSpPr>
            <p:cNvPr id="5" name="TextBox 5">
              <a:extLst>
                <a:ext uri="{FF2B5EF4-FFF2-40B4-BE49-F238E27FC236}">
                  <a16:creationId xmlns:a16="http://schemas.microsoft.com/office/drawing/2014/main" id="{E2582FBE-6B54-7312-60AD-52FD43805E07}"/>
                </a:ext>
              </a:extLst>
            </p:cNvPr>
            <p:cNvSpPr txBox="1"/>
            <p:nvPr/>
          </p:nvSpPr>
          <p:spPr>
            <a:xfrm>
              <a:off x="0" y="-47625"/>
              <a:ext cx="4274726" cy="2215092"/>
            </a:xfrm>
            <a:prstGeom prst="rect">
              <a:avLst/>
            </a:prstGeom>
          </p:spPr>
          <p:txBody>
            <a:bodyPr lIns="50800" tIns="50800" rIns="50800" bIns="50800" rtlCol="0" anchor="ctr"/>
            <a:lstStyle/>
            <a:p>
              <a:pPr algn="ctr">
                <a:lnSpc>
                  <a:spcPts val="3359"/>
                </a:lnSpc>
              </a:pPr>
              <a:endParaRPr lang="it-IT" noProof="0" dirty="0">
                <a:solidFill>
                  <a:schemeClr val="tx1">
                    <a:lumMod val="65000"/>
                    <a:lumOff val="35000"/>
                  </a:schemeClr>
                </a:solidFill>
              </a:endParaRPr>
            </a:p>
          </p:txBody>
        </p:sp>
      </p:grpSp>
      <p:sp>
        <p:nvSpPr>
          <p:cNvPr id="13" name="AutoShape 13">
            <a:extLst>
              <a:ext uri="{FF2B5EF4-FFF2-40B4-BE49-F238E27FC236}">
                <a16:creationId xmlns:a16="http://schemas.microsoft.com/office/drawing/2014/main" id="{9108A012-9107-CDC3-2DF1-A9E4D8402A7E}"/>
              </a:ext>
            </a:extLst>
          </p:cNvPr>
          <p:cNvSpPr/>
          <p:nvPr/>
        </p:nvSpPr>
        <p:spPr>
          <a:xfrm>
            <a:off x="15015029" y="9309098"/>
            <a:ext cx="1905000" cy="0"/>
          </a:xfrm>
          <a:prstGeom prst="line">
            <a:avLst/>
          </a:prstGeom>
          <a:ln w="19050" cap="flat">
            <a:solidFill>
              <a:schemeClr val="tx1">
                <a:lumMod val="65000"/>
                <a:lumOff val="35000"/>
              </a:schemeClr>
            </a:solidFill>
            <a:prstDash val="solid"/>
            <a:headEnd type="diamond" w="lg" len="lg"/>
            <a:tailEnd type="diamond" w="lg" len="lg"/>
          </a:ln>
        </p:spPr>
        <p:txBody>
          <a:bodyPr/>
          <a:lstStyle/>
          <a:p>
            <a:endParaRPr lang="it-IT" noProof="0" dirty="0"/>
          </a:p>
        </p:txBody>
      </p:sp>
      <p:sp>
        <p:nvSpPr>
          <p:cNvPr id="15" name="CasellaDiTesto 14">
            <a:extLst>
              <a:ext uri="{FF2B5EF4-FFF2-40B4-BE49-F238E27FC236}">
                <a16:creationId xmlns:a16="http://schemas.microsoft.com/office/drawing/2014/main" id="{B8A98174-A031-F3A1-A70D-26104ECE4746}"/>
              </a:ext>
            </a:extLst>
          </p:cNvPr>
          <p:cNvSpPr txBox="1"/>
          <p:nvPr/>
        </p:nvSpPr>
        <p:spPr>
          <a:xfrm>
            <a:off x="16992600" y="9105900"/>
            <a:ext cx="457200" cy="369332"/>
          </a:xfrm>
          <a:prstGeom prst="rect">
            <a:avLst/>
          </a:prstGeom>
          <a:noFill/>
        </p:spPr>
        <p:txBody>
          <a:bodyPr wrap="square">
            <a:spAutoFit/>
          </a:bodyPr>
          <a:lstStyle/>
          <a:p>
            <a:pPr algn="ctr"/>
            <a:r>
              <a:rPr lang="it-IT" sz="18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23</a:t>
            </a:r>
            <a:endParaRPr lang="it-IT" noProof="0" dirty="0">
              <a:solidFill>
                <a:schemeClr val="tx1">
                  <a:lumMod val="65000"/>
                  <a:lumOff val="35000"/>
                </a:schemeClr>
              </a:solidFill>
            </a:endParaRPr>
          </a:p>
        </p:txBody>
      </p:sp>
      <p:sp>
        <p:nvSpPr>
          <p:cNvPr id="6" name="TextBox 6">
            <a:extLst>
              <a:ext uri="{FF2B5EF4-FFF2-40B4-BE49-F238E27FC236}">
                <a16:creationId xmlns:a16="http://schemas.microsoft.com/office/drawing/2014/main" id="{46226CDC-5AA8-86A7-0889-21CDA0C7308F}"/>
              </a:ext>
            </a:extLst>
          </p:cNvPr>
          <p:cNvSpPr txBox="1"/>
          <p:nvPr/>
        </p:nvSpPr>
        <p:spPr>
          <a:xfrm>
            <a:off x="11201400" y="1066939"/>
            <a:ext cx="6062387" cy="812530"/>
          </a:xfrm>
          <a:prstGeom prst="rect">
            <a:avLst/>
          </a:prstGeom>
          <a:solidFill>
            <a:schemeClr val="tx1">
              <a:lumMod val="65000"/>
              <a:lumOff val="35000"/>
            </a:schemeClr>
          </a:solidFill>
        </p:spPr>
        <p:txBody>
          <a:bodyPr wrap="square" lIns="0" tIns="0" rIns="0" bIns="0" rtlCol="0" anchor="ctr" anchorCtr="0">
            <a:noAutofit/>
          </a:bodyPr>
          <a:lstStyle/>
          <a:p>
            <a:pPr marL="0" lvl="0" indent="0" algn="ctr">
              <a:spcBef>
                <a:spcPct val="0"/>
              </a:spcBef>
            </a:pPr>
            <a:r>
              <a:rPr lang="it-IT" sz="3600" noProof="0" dirty="0">
                <a:solidFill>
                  <a:schemeClr val="bg1"/>
                </a:solidFill>
                <a:latin typeface="Oswald" panose="00000500000000000000" pitchFamily="2" charset="0"/>
                <a:ea typeface="Prata"/>
                <a:cs typeface="Prata"/>
                <a:sym typeface="Prata"/>
              </a:rPr>
              <a:t>LA METODOLOGIA DELL’INDAGINE</a:t>
            </a:r>
          </a:p>
        </p:txBody>
      </p:sp>
      <p:sp>
        <p:nvSpPr>
          <p:cNvPr id="7" name="CasellaDiTesto 6">
            <a:extLst>
              <a:ext uri="{FF2B5EF4-FFF2-40B4-BE49-F238E27FC236}">
                <a16:creationId xmlns:a16="http://schemas.microsoft.com/office/drawing/2014/main" id="{7599765E-C988-EC59-CBD2-C0E54C2F2C8E}"/>
              </a:ext>
            </a:extLst>
          </p:cNvPr>
          <p:cNvSpPr txBox="1"/>
          <p:nvPr/>
        </p:nvSpPr>
        <p:spPr>
          <a:xfrm>
            <a:off x="1143000" y="2916596"/>
            <a:ext cx="16044588" cy="4893904"/>
          </a:xfrm>
          <a:prstGeom prst="rect">
            <a:avLst/>
          </a:prstGeom>
          <a:noFill/>
        </p:spPr>
        <p:txBody>
          <a:bodyPr wrap="square">
            <a:spAutoFit/>
          </a:bodyPr>
          <a:lstStyle/>
          <a:p>
            <a:pPr algn="just">
              <a:lnSpc>
                <a:spcPct val="120000"/>
              </a:lnSpc>
            </a:pPr>
            <a:r>
              <a:rPr lang="it-IT" sz="220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L’indagine è stata realizzata da inizio dicembre 2025 alla fine di gennaio 2026. </a:t>
            </a:r>
          </a:p>
          <a:p>
            <a:pPr algn="just">
              <a:lnSpc>
                <a:spcPct val="120000"/>
              </a:lnSpc>
            </a:pPr>
            <a:endParaRPr lang="it-IT" sz="50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endParaRPr>
          </a:p>
          <a:p>
            <a:pPr algn="just">
              <a:lnSpc>
                <a:spcPct val="120000"/>
              </a:lnSpc>
            </a:pPr>
            <a:r>
              <a:rPr lang="it-IT" sz="220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L’obiettivo principale era di stimare il numero dei matrimoni celebrati in Toscana nel corso del 2025, sia per le coppie straniere sia per quelle degli italiani residenti fuori dalla regione. Le altre informazioni richieste nelle diverse sezioni del questionario di indagine dovevano consentire la stima del fatturato del settore, i comportamenti evidenziati dalla domanda nel corso del 2025 e le tendenze attese per il 2026. </a:t>
            </a:r>
          </a:p>
          <a:p>
            <a:pPr algn="just">
              <a:lnSpc>
                <a:spcPct val="120000"/>
              </a:lnSpc>
            </a:pPr>
            <a:endParaRPr lang="it-IT" sz="50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endParaRPr>
          </a:p>
          <a:p>
            <a:pPr algn="just">
              <a:lnSpc>
                <a:spcPct val="120000"/>
              </a:lnSpc>
            </a:pPr>
            <a:r>
              <a:rPr lang="it-IT" sz="220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L’indagine è stata condotta contemporaneamente presso i Gestori delle Location e i Wedding Planner. L’incrocio delle informazioni ottenute dalle due indagini parallele ha consentito la ponderazione delle stime e la verifica delle diverse tendenze.</a:t>
            </a:r>
          </a:p>
          <a:p>
            <a:pPr algn="just">
              <a:lnSpc>
                <a:spcPct val="120000"/>
              </a:lnSpc>
            </a:pPr>
            <a:r>
              <a:rPr lang="it-IT" sz="50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 </a:t>
            </a:r>
          </a:p>
          <a:p>
            <a:pPr algn="just">
              <a:lnSpc>
                <a:spcPct val="120000"/>
              </a:lnSpc>
            </a:pPr>
            <a:r>
              <a:rPr lang="it-IT" sz="220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La tecnica di rilevazione prevedeva la compilazione di un questionario on-line, previo invio di una e-mail contenente il link di accesso all’indagine.</a:t>
            </a:r>
          </a:p>
          <a:p>
            <a:pPr algn="just">
              <a:lnSpc>
                <a:spcPct val="120000"/>
              </a:lnSpc>
            </a:pPr>
            <a:r>
              <a:rPr lang="it-IT" sz="50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 </a:t>
            </a:r>
          </a:p>
          <a:p>
            <a:pPr algn="just">
              <a:lnSpc>
                <a:spcPct val="120000"/>
              </a:lnSpc>
            </a:pPr>
            <a:r>
              <a:rPr lang="it-IT" sz="220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In totale sono raccolti 256 questionari (173 inviati dai Gestori delle Location e 83 dai Wedding Planner)</a:t>
            </a:r>
            <a:r>
              <a:rPr lang="it-IT" sz="200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612035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EFEE6604-5D8B-7EB9-45E0-D96F930D780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5E7EB9E-1781-4AC2-900F-BF35E2BD999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screen">
              <a:alphaModFix amt="71000"/>
              <a:extLst>
                <a:ext uri="{28A0092B-C50C-407E-A947-70E740481C1C}">
                  <a14:useLocalDpi xmlns:a14="http://schemas.microsoft.com/office/drawing/2010/main" val="0"/>
                </a:ext>
              </a:extLst>
            </a:blip>
            <a:stretch>
              <a:fillRect/>
            </a:stretch>
          </a:blipFill>
        </p:spPr>
        <p:txBody>
          <a:bodyPr/>
          <a:lstStyle/>
          <a:p>
            <a:endParaRPr lang="it-IT" noProof="0" dirty="0"/>
          </a:p>
        </p:txBody>
      </p:sp>
      <p:grpSp>
        <p:nvGrpSpPr>
          <p:cNvPr id="3" name="Group 3">
            <a:extLst>
              <a:ext uri="{FF2B5EF4-FFF2-40B4-BE49-F238E27FC236}">
                <a16:creationId xmlns:a16="http://schemas.microsoft.com/office/drawing/2014/main" id="{1879E4C9-853E-4E36-2B45-5ABBAD800E21}"/>
              </a:ext>
            </a:extLst>
          </p:cNvPr>
          <p:cNvGrpSpPr/>
          <p:nvPr/>
        </p:nvGrpSpPr>
        <p:grpSpPr>
          <a:xfrm>
            <a:off x="609600" y="723900"/>
            <a:ext cx="17068800" cy="9067800"/>
            <a:chOff x="0" y="0"/>
            <a:chExt cx="4274726" cy="2167467"/>
          </a:xfrm>
        </p:grpSpPr>
        <p:sp>
          <p:nvSpPr>
            <p:cNvPr id="4" name="Freeform 4">
              <a:extLst>
                <a:ext uri="{FF2B5EF4-FFF2-40B4-BE49-F238E27FC236}">
                  <a16:creationId xmlns:a16="http://schemas.microsoft.com/office/drawing/2014/main" id="{8877CC13-36CF-52B9-5CE2-B9124B238A8A}"/>
                </a:ext>
              </a:extLst>
            </p:cNvPr>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p:spPr>
          <p:txBody>
            <a:bodyPr/>
            <a:lstStyle/>
            <a:p>
              <a:endParaRPr lang="it-IT" noProof="0" dirty="0">
                <a:solidFill>
                  <a:schemeClr val="tx1">
                    <a:lumMod val="65000"/>
                    <a:lumOff val="35000"/>
                  </a:schemeClr>
                </a:solidFill>
              </a:endParaRPr>
            </a:p>
          </p:txBody>
        </p:sp>
        <p:sp>
          <p:nvSpPr>
            <p:cNvPr id="5" name="TextBox 5">
              <a:extLst>
                <a:ext uri="{FF2B5EF4-FFF2-40B4-BE49-F238E27FC236}">
                  <a16:creationId xmlns:a16="http://schemas.microsoft.com/office/drawing/2014/main" id="{89AB4CA1-6A91-D5CB-482B-D2C56A18857B}"/>
                </a:ext>
              </a:extLst>
            </p:cNvPr>
            <p:cNvSpPr txBox="1"/>
            <p:nvPr/>
          </p:nvSpPr>
          <p:spPr>
            <a:xfrm>
              <a:off x="0" y="-47625"/>
              <a:ext cx="4274726" cy="2215092"/>
            </a:xfrm>
            <a:prstGeom prst="rect">
              <a:avLst/>
            </a:prstGeom>
          </p:spPr>
          <p:txBody>
            <a:bodyPr lIns="50800" tIns="50800" rIns="50800" bIns="50800" rtlCol="0" anchor="ctr"/>
            <a:lstStyle/>
            <a:p>
              <a:pPr algn="ctr">
                <a:lnSpc>
                  <a:spcPts val="3359"/>
                </a:lnSpc>
              </a:pPr>
              <a:endParaRPr lang="it-IT" noProof="0" dirty="0">
                <a:solidFill>
                  <a:schemeClr val="tx1">
                    <a:lumMod val="65000"/>
                    <a:lumOff val="35000"/>
                  </a:schemeClr>
                </a:solidFill>
              </a:endParaRPr>
            </a:p>
          </p:txBody>
        </p:sp>
      </p:grpSp>
      <p:sp>
        <p:nvSpPr>
          <p:cNvPr id="13" name="AutoShape 13">
            <a:extLst>
              <a:ext uri="{FF2B5EF4-FFF2-40B4-BE49-F238E27FC236}">
                <a16:creationId xmlns:a16="http://schemas.microsoft.com/office/drawing/2014/main" id="{B69F09B2-A159-450D-E9BC-FE40C34F6B52}"/>
              </a:ext>
            </a:extLst>
          </p:cNvPr>
          <p:cNvSpPr/>
          <p:nvPr/>
        </p:nvSpPr>
        <p:spPr>
          <a:xfrm>
            <a:off x="15015029" y="9309098"/>
            <a:ext cx="1905000" cy="0"/>
          </a:xfrm>
          <a:prstGeom prst="line">
            <a:avLst/>
          </a:prstGeom>
          <a:ln w="19050" cap="flat">
            <a:solidFill>
              <a:schemeClr val="tx1">
                <a:lumMod val="65000"/>
                <a:lumOff val="35000"/>
              </a:schemeClr>
            </a:solidFill>
            <a:prstDash val="solid"/>
            <a:headEnd type="diamond" w="lg" len="lg"/>
            <a:tailEnd type="diamond" w="lg" len="lg"/>
          </a:ln>
        </p:spPr>
        <p:txBody>
          <a:bodyPr/>
          <a:lstStyle/>
          <a:p>
            <a:endParaRPr lang="it-IT" noProof="0" dirty="0"/>
          </a:p>
        </p:txBody>
      </p:sp>
      <p:sp>
        <p:nvSpPr>
          <p:cNvPr id="15" name="CasellaDiTesto 14">
            <a:extLst>
              <a:ext uri="{FF2B5EF4-FFF2-40B4-BE49-F238E27FC236}">
                <a16:creationId xmlns:a16="http://schemas.microsoft.com/office/drawing/2014/main" id="{72CEEB1B-5C0E-2BBF-2C0C-8B62B7D7F291}"/>
              </a:ext>
            </a:extLst>
          </p:cNvPr>
          <p:cNvSpPr txBox="1"/>
          <p:nvPr/>
        </p:nvSpPr>
        <p:spPr>
          <a:xfrm>
            <a:off x="16992600" y="9105900"/>
            <a:ext cx="381000" cy="369332"/>
          </a:xfrm>
          <a:prstGeom prst="rect">
            <a:avLst/>
          </a:prstGeom>
          <a:noFill/>
        </p:spPr>
        <p:txBody>
          <a:bodyPr wrap="square">
            <a:spAutoFit/>
          </a:bodyPr>
          <a:lstStyle/>
          <a:p>
            <a:pPr algn="ctr"/>
            <a:r>
              <a:rPr lang="it-IT" sz="18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3</a:t>
            </a:r>
            <a:endParaRPr lang="it-IT" noProof="0" dirty="0">
              <a:solidFill>
                <a:schemeClr val="tx1">
                  <a:lumMod val="65000"/>
                  <a:lumOff val="35000"/>
                </a:schemeClr>
              </a:solidFill>
            </a:endParaRPr>
          </a:p>
        </p:txBody>
      </p:sp>
      <p:sp>
        <p:nvSpPr>
          <p:cNvPr id="8" name="TextBox 7">
            <a:extLst>
              <a:ext uri="{FF2B5EF4-FFF2-40B4-BE49-F238E27FC236}">
                <a16:creationId xmlns:a16="http://schemas.microsoft.com/office/drawing/2014/main" id="{8CFAC990-E865-86DD-4D39-B5E78529A1CC}"/>
              </a:ext>
            </a:extLst>
          </p:cNvPr>
          <p:cNvSpPr txBox="1"/>
          <p:nvPr/>
        </p:nvSpPr>
        <p:spPr>
          <a:xfrm>
            <a:off x="1219200" y="1982889"/>
            <a:ext cx="15925800" cy="6437211"/>
          </a:xfrm>
          <a:prstGeom prst="rect">
            <a:avLst/>
          </a:prstGeom>
        </p:spPr>
        <p:txBody>
          <a:bodyPr wrap="square" lIns="0" tIns="0" rIns="0" bIns="0" rtlCol="0" anchor="ctr" anchorCtr="0">
            <a:spAutoFit/>
          </a:bodyPr>
          <a:lstStyle/>
          <a:p>
            <a:pPr algn="just">
              <a:lnSpc>
                <a:spcPct val="120000"/>
              </a:lnSpc>
            </a:pPr>
            <a:r>
              <a:rPr lang="it-IT"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Ogni coppia di sposi ha vissuto la celebrazione del proprio matrimonio in modo unico, cercando un equilibrio tra tradizione, personalità e accoglienza, in modo da creare una esperienza irripetibile anche per gli invitati. Dinamiche che hanno avuto un riflesso </a:t>
            </a:r>
            <a:r>
              <a:rPr lang="it-IT"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sia </a:t>
            </a:r>
            <a:r>
              <a:rPr lang="it-IT"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sulla tipologia di celebrazione prescelta sia sulla preferenza della location. Rispetto alla prima indicazione, il rito civile ha registrato un incremento del 3,4%, a differenza del rito religioso e simbolico che hanno evidenziato una flessione rispettivamente dell’1,3% e del 2,1%. </a:t>
            </a:r>
          </a:p>
          <a:p>
            <a:pPr algn="just">
              <a:lnSpc>
                <a:spcPct val="120000"/>
              </a:lnSpc>
            </a:pPr>
            <a:endParaRPr lang="it-IT" sz="5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20000"/>
              </a:lnSpc>
            </a:pPr>
            <a:r>
              <a:rPr lang="it-IT"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Ville, Castelli, Borgi e Resort sono state le location più ricercate e al loro interno è stato organizzato il 61,6% degli eventi. Il 2025 ha segnato anche un ritorno di interesse per Ristoranti, Palazzi nobiliari e Case private. In flessione, invece, le richieste per Residenze storiche, Agriturismo, Luxury Hotel e Stabilimenti balneari. </a:t>
            </a:r>
          </a:p>
          <a:p>
            <a:pPr algn="just">
              <a:lnSpc>
                <a:spcPct val="120000"/>
              </a:lnSpc>
            </a:pPr>
            <a:endParaRPr lang="it-IT" sz="5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20000"/>
              </a:lnSpc>
            </a:pPr>
            <a:r>
              <a:rPr lang="it-IT"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Risultati al di sotto delle aspettative sono emersi, invece, dall’indagine parallela sul fenomeno dei matrimoni delle coppie italiane non residenti in Toscana, cioè una tipologia di domanda che si rivolge alla stessa filiera del Destination Wedding e contribuisce a migliorare i risultati operativi dell’intero settore, anche se le caratteristiche dei due segmenti sono abbastanza differenti. Un mercato che ha risentito delle dinamiche inflazionistiche e che ha modificato </a:t>
            </a:r>
            <a:r>
              <a:rPr lang="it-IT"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in</a:t>
            </a:r>
            <a:r>
              <a:rPr lang="it-IT"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parte le scelte di consumo: nel 2025 ha originato poco più di 620 mila eventi (-4,6%) e più di 100 mila pernottamenti (-4,9%) nelle strutture ricettive delle località dove è stato celebrato il matrimonio, con un fatturato di circa 26,7 milioni di euro (-4,7%). Nonostante il trend negativo il segmento ha incrementato leggermente la durata della permanenza media portandola a 1,9 notti, contro 1,8 notti dello scorso anno. Invece, il budget medio dell’evento è rimasto sostanzialmente invariato intorno ai 42.900 euro, ma è diminuito il numero medio di inviati che è sceso a 85,8 dai 91,6 del 2024.  </a:t>
            </a:r>
          </a:p>
          <a:p>
            <a:pPr algn="just">
              <a:lnSpc>
                <a:spcPct val="120000"/>
              </a:lnSpc>
            </a:pPr>
            <a:endParaRPr lang="it-IT" sz="5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20000"/>
              </a:lnSpc>
            </a:pPr>
            <a:r>
              <a:rPr lang="it-IT"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Complessivamente la stima per i due segmenti di mercato, cioè sia i matrimoni delle coppie straniere sia quelli delle coppie italiane non residenti in Toscana, è di oltre 3.480 eventi che hanno dato origine a più di 614 mila pernottamenti nelle strutture ricettive della regione. Il fatturato totale dei due segmenti è stimato in circa 240,4 milioni di </a:t>
            </a:r>
            <a:r>
              <a:rPr lang="it-IT" noProof="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euro.</a:t>
            </a:r>
            <a:endParaRPr lang="it-IT"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99593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7285"/>
        </a:solidFill>
        <a:effectLst/>
      </p:bgPr>
    </p:bg>
    <p:spTree>
      <p:nvGrpSpPr>
        <p:cNvPr id="1" name="">
          <a:extLst>
            <a:ext uri="{FF2B5EF4-FFF2-40B4-BE49-F238E27FC236}">
              <a16:creationId xmlns:a16="http://schemas.microsoft.com/office/drawing/2014/main" id="{AD0D580F-AAB6-994E-00F0-A0168966C5AB}"/>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670754CE-B8DD-C4FD-164B-8C095502289A}"/>
              </a:ext>
            </a:extLst>
          </p:cNvPr>
          <p:cNvGrpSpPr/>
          <p:nvPr/>
        </p:nvGrpSpPr>
        <p:grpSpPr>
          <a:xfrm>
            <a:off x="533400" y="647700"/>
            <a:ext cx="17221200" cy="8991600"/>
            <a:chOff x="0" y="0"/>
            <a:chExt cx="4274726" cy="2167467"/>
          </a:xfrm>
        </p:grpSpPr>
        <p:sp>
          <p:nvSpPr>
            <p:cNvPr id="4" name="Freeform 4">
              <a:extLst>
                <a:ext uri="{FF2B5EF4-FFF2-40B4-BE49-F238E27FC236}">
                  <a16:creationId xmlns:a16="http://schemas.microsoft.com/office/drawing/2014/main" id="{D76FA1E3-8BDD-78D1-B3B4-C0E60F23A340}"/>
                </a:ext>
              </a:extLst>
            </p:cNvPr>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p:spPr>
          <p:txBody>
            <a:bodyPr/>
            <a:lstStyle/>
            <a:p>
              <a:endParaRPr lang="it-IT" noProof="0" dirty="0"/>
            </a:p>
          </p:txBody>
        </p:sp>
        <p:sp>
          <p:nvSpPr>
            <p:cNvPr id="5" name="TextBox 5">
              <a:extLst>
                <a:ext uri="{FF2B5EF4-FFF2-40B4-BE49-F238E27FC236}">
                  <a16:creationId xmlns:a16="http://schemas.microsoft.com/office/drawing/2014/main" id="{740278A8-1E75-F86A-8AAC-ECFE9A787B1F}"/>
                </a:ext>
              </a:extLst>
            </p:cNvPr>
            <p:cNvSpPr txBox="1"/>
            <p:nvPr/>
          </p:nvSpPr>
          <p:spPr>
            <a:xfrm>
              <a:off x="0" y="-47625"/>
              <a:ext cx="4274726" cy="2215092"/>
            </a:xfrm>
            <a:prstGeom prst="rect">
              <a:avLst/>
            </a:prstGeom>
          </p:spPr>
          <p:txBody>
            <a:bodyPr lIns="50800" tIns="50800" rIns="50800" bIns="50800" rtlCol="0" anchor="ctr"/>
            <a:lstStyle/>
            <a:p>
              <a:pPr algn="ctr">
                <a:lnSpc>
                  <a:spcPts val="3359"/>
                </a:lnSpc>
              </a:pPr>
              <a:endParaRPr lang="it-IT" noProof="0" dirty="0"/>
            </a:p>
          </p:txBody>
        </p:sp>
      </p:grpSp>
      <p:sp>
        <p:nvSpPr>
          <p:cNvPr id="6" name="TextBox 6">
            <a:extLst>
              <a:ext uri="{FF2B5EF4-FFF2-40B4-BE49-F238E27FC236}">
                <a16:creationId xmlns:a16="http://schemas.microsoft.com/office/drawing/2014/main" id="{11B21D81-801C-C377-43A6-C7FCFC51D18F}"/>
              </a:ext>
            </a:extLst>
          </p:cNvPr>
          <p:cNvSpPr txBox="1"/>
          <p:nvPr/>
        </p:nvSpPr>
        <p:spPr>
          <a:xfrm>
            <a:off x="7901497" y="1066939"/>
            <a:ext cx="9362290" cy="812530"/>
          </a:xfrm>
          <a:prstGeom prst="rect">
            <a:avLst/>
          </a:prstGeom>
          <a:solidFill>
            <a:srgbClr val="CC7285"/>
          </a:solidFill>
        </p:spPr>
        <p:txBody>
          <a:bodyPr wrap="square" lIns="0" tIns="0" rIns="0" bIns="0" rtlCol="0" anchor="ctr" anchorCtr="0">
            <a:noAutofit/>
          </a:bodyPr>
          <a:lstStyle/>
          <a:p>
            <a:pPr marL="0" lvl="0" indent="0" algn="ctr">
              <a:spcBef>
                <a:spcPct val="0"/>
              </a:spcBef>
            </a:pPr>
            <a:r>
              <a:rPr lang="it-IT" sz="3600" noProof="0" dirty="0">
                <a:solidFill>
                  <a:schemeClr val="bg1"/>
                </a:solidFill>
                <a:latin typeface="Oswald" panose="00000500000000000000" pitchFamily="2" charset="0"/>
                <a:ea typeface="Prata"/>
                <a:cs typeface="Prata"/>
                <a:sym typeface="Prata"/>
              </a:rPr>
              <a:t>DW 2025 in TOSCANA  - LA DIMENSIONE DEL MERCATO</a:t>
            </a:r>
          </a:p>
        </p:txBody>
      </p:sp>
      <p:sp>
        <p:nvSpPr>
          <p:cNvPr id="14" name="CasellaDiTesto 13">
            <a:extLst>
              <a:ext uri="{FF2B5EF4-FFF2-40B4-BE49-F238E27FC236}">
                <a16:creationId xmlns:a16="http://schemas.microsoft.com/office/drawing/2014/main" id="{1E466CC1-3754-DBF4-7618-48C9154ED5F4}"/>
              </a:ext>
            </a:extLst>
          </p:cNvPr>
          <p:cNvSpPr txBox="1"/>
          <p:nvPr/>
        </p:nvSpPr>
        <p:spPr>
          <a:xfrm>
            <a:off x="990600" y="2019300"/>
            <a:ext cx="16273187" cy="868186"/>
          </a:xfrm>
          <a:prstGeom prst="rect">
            <a:avLst/>
          </a:prstGeom>
          <a:noFill/>
        </p:spPr>
        <p:txBody>
          <a:bodyPr wrap="square">
            <a:spAutoFit/>
          </a:bodyPr>
          <a:lstStyle/>
          <a:p>
            <a:pPr algn="just">
              <a:lnSpc>
                <a:spcPct val="120000"/>
              </a:lnSpc>
            </a:pPr>
            <a:r>
              <a:rPr lang="it-IT" sz="2200" noProof="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Sempre più di tendenza il matrimonio civile, anche se nel 2025 quello simbolico è rimasto il rito preferito dalle coppie straniere e nonostante sia diminuito di circa 2 punti percentuali. In leggera flessione le celebrazioni con rito religioso.   </a:t>
            </a:r>
          </a:p>
        </p:txBody>
      </p:sp>
      <p:sp>
        <p:nvSpPr>
          <p:cNvPr id="15" name="CasellaDiTesto 14">
            <a:extLst>
              <a:ext uri="{FF2B5EF4-FFF2-40B4-BE49-F238E27FC236}">
                <a16:creationId xmlns:a16="http://schemas.microsoft.com/office/drawing/2014/main" id="{F7A0AB2E-0461-6D18-7F32-697F969ACB00}"/>
              </a:ext>
            </a:extLst>
          </p:cNvPr>
          <p:cNvSpPr txBox="1"/>
          <p:nvPr/>
        </p:nvSpPr>
        <p:spPr>
          <a:xfrm>
            <a:off x="990599" y="2933700"/>
            <a:ext cx="16273187" cy="1446550"/>
          </a:xfrm>
          <a:prstGeom prst="rect">
            <a:avLst/>
          </a:prstGeom>
          <a:noFill/>
        </p:spPr>
        <p:txBody>
          <a:bodyPr wrap="square">
            <a:spAutoFit/>
          </a:bodyPr>
          <a:lstStyle/>
          <a:p>
            <a:pPr algn="ctr"/>
            <a:r>
              <a:rPr lang="it-IT" sz="4400" b="1" noProof="0" dirty="0">
                <a:solidFill>
                  <a:srgbClr val="CC7285"/>
                </a:solidFill>
                <a:latin typeface="Oswald" panose="00000500000000000000" pitchFamily="2" charset="0"/>
                <a:ea typeface="Open Sauce Bold"/>
                <a:cs typeface="Open Sauce Bold"/>
                <a:sym typeface="Open Sauce Bold"/>
              </a:rPr>
              <a:t>Oltre 2.860 i matrimoni delle coppie straniere celebrati nel 2025 </a:t>
            </a:r>
          </a:p>
          <a:p>
            <a:pPr algn="ctr"/>
            <a:r>
              <a:rPr lang="it-IT" sz="4400" noProof="0" dirty="0">
                <a:solidFill>
                  <a:schemeClr val="tx1">
                    <a:lumMod val="65000"/>
                    <a:lumOff val="35000"/>
                  </a:schemeClr>
                </a:solidFill>
                <a:latin typeface="Oswald" panose="00000500000000000000" pitchFamily="2" charset="0"/>
                <a:ea typeface="Open Sauce Bold"/>
                <a:cs typeface="Open Sauce Bold"/>
                <a:sym typeface="Open Sauce Bold"/>
              </a:rPr>
              <a:t>con un aumento del </a:t>
            </a:r>
            <a:r>
              <a:rPr lang="it-IT" sz="4400" b="1" noProof="0" dirty="0">
                <a:solidFill>
                  <a:srgbClr val="CC7285"/>
                </a:solidFill>
                <a:latin typeface="Oswald" panose="00000500000000000000" pitchFamily="2" charset="0"/>
                <a:ea typeface="Open Sauce Bold"/>
                <a:cs typeface="Open Sauce Bold"/>
                <a:sym typeface="Open Sauce Bold"/>
              </a:rPr>
              <a:t>+4,8%</a:t>
            </a:r>
            <a:r>
              <a:rPr lang="it-IT" sz="4400" noProof="0" dirty="0">
                <a:solidFill>
                  <a:schemeClr val="tx1">
                    <a:lumMod val="75000"/>
                    <a:lumOff val="25000"/>
                  </a:schemeClr>
                </a:solidFill>
                <a:latin typeface="Oswald" panose="00000500000000000000" pitchFamily="2" charset="0"/>
                <a:ea typeface="Open Sauce Bold"/>
                <a:cs typeface="Open Sauce Bold"/>
                <a:sym typeface="Open Sauce Bold"/>
              </a:rPr>
              <a:t> </a:t>
            </a:r>
            <a:r>
              <a:rPr lang="it-IT" sz="4400" noProof="0" dirty="0">
                <a:solidFill>
                  <a:schemeClr val="tx1">
                    <a:lumMod val="65000"/>
                    <a:lumOff val="35000"/>
                  </a:schemeClr>
                </a:solidFill>
                <a:latin typeface="Oswald" panose="00000500000000000000" pitchFamily="2" charset="0"/>
                <a:ea typeface="Open Sauce Bold"/>
                <a:cs typeface="Open Sauce Bold"/>
                <a:sym typeface="Open Sauce Bold"/>
              </a:rPr>
              <a:t>rispetto al 2024</a:t>
            </a:r>
            <a:endParaRPr lang="it-IT" sz="4400" noProof="0" dirty="0">
              <a:solidFill>
                <a:schemeClr val="tx1">
                  <a:lumMod val="65000"/>
                  <a:lumOff val="35000"/>
                </a:schemeClr>
              </a:solidFill>
              <a:latin typeface="Oswald" panose="00000500000000000000" pitchFamily="2" charset="0"/>
            </a:endParaRPr>
          </a:p>
        </p:txBody>
      </p:sp>
      <p:graphicFrame>
        <p:nvGraphicFramePr>
          <p:cNvPr id="16" name="Table 10">
            <a:extLst>
              <a:ext uri="{FF2B5EF4-FFF2-40B4-BE49-F238E27FC236}">
                <a16:creationId xmlns:a16="http://schemas.microsoft.com/office/drawing/2014/main" id="{3117E2B5-5CE7-249A-F9A1-C4C0BA0CA7EB}"/>
              </a:ext>
            </a:extLst>
          </p:cNvPr>
          <p:cNvGraphicFramePr>
            <a:graphicFrameLocks noGrp="1"/>
          </p:cNvGraphicFramePr>
          <p:nvPr>
            <p:extLst>
              <p:ext uri="{D42A27DB-BD31-4B8C-83A1-F6EECF244321}">
                <p14:modId xmlns:p14="http://schemas.microsoft.com/office/powerpoint/2010/main" val="4125982551"/>
              </p:ext>
            </p:extLst>
          </p:nvPr>
        </p:nvGraphicFramePr>
        <p:xfrm>
          <a:off x="6183566" y="4446677"/>
          <a:ext cx="5887252" cy="2992596"/>
        </p:xfrm>
        <a:graphic>
          <a:graphicData uri="http://schemas.openxmlformats.org/drawingml/2006/table">
            <a:tbl>
              <a:tblPr>
                <a:tableStyleId>{21E4AEA4-8DFA-4A89-87EB-49C32662AFE0}</a:tableStyleId>
              </a:tblPr>
              <a:tblGrid>
                <a:gridCol w="3097228">
                  <a:extLst>
                    <a:ext uri="{9D8B030D-6E8A-4147-A177-3AD203B41FA5}">
                      <a16:colId xmlns:a16="http://schemas.microsoft.com/office/drawing/2014/main" val="20000"/>
                    </a:ext>
                  </a:extLst>
                </a:gridCol>
                <a:gridCol w="2790024">
                  <a:extLst>
                    <a:ext uri="{9D8B030D-6E8A-4147-A177-3AD203B41FA5}">
                      <a16:colId xmlns:a16="http://schemas.microsoft.com/office/drawing/2014/main" val="20001"/>
                    </a:ext>
                  </a:extLst>
                </a:gridCol>
              </a:tblGrid>
              <a:tr h="720000">
                <a:tc gridSpan="2">
                  <a:txBody>
                    <a:bodyPr/>
                    <a:lstStyle/>
                    <a:p>
                      <a:pPr algn="ctr">
                        <a:lnSpc>
                          <a:spcPct val="100000"/>
                        </a:lnSpc>
                        <a:defRPr/>
                      </a:pPr>
                      <a:r>
                        <a:rPr lang="it-IT" sz="2400" b="1" noProof="0" dirty="0">
                          <a:solidFill>
                            <a:srgbClr val="CC7285"/>
                          </a:solidFill>
                          <a:latin typeface="Oswald" panose="00000500000000000000" pitchFamily="2" charset="0"/>
                          <a:sym typeface="Open Sauce Bold"/>
                        </a:rPr>
                        <a:t>La tipologia di rito nei matrimoni </a:t>
                      </a:r>
                    </a:p>
                    <a:p>
                      <a:pPr algn="ctr">
                        <a:lnSpc>
                          <a:spcPct val="100000"/>
                        </a:lnSpc>
                        <a:defRPr/>
                      </a:pPr>
                      <a:r>
                        <a:rPr lang="it-IT" sz="2400" b="1" noProof="0" dirty="0">
                          <a:solidFill>
                            <a:srgbClr val="CC7285"/>
                          </a:solidFill>
                          <a:latin typeface="Oswald" panose="00000500000000000000" pitchFamily="2" charset="0"/>
                          <a:sym typeface="Open Sauce Bold"/>
                        </a:rPr>
                        <a:t>delle coppie straniere</a:t>
                      </a:r>
                      <a:endParaRPr lang="it-IT" sz="2400" b="1" noProof="0" dirty="0">
                        <a:solidFill>
                          <a:srgbClr val="CC7285"/>
                        </a:solidFill>
                        <a:latin typeface="Oswald" panose="00000500000000000000" pitchFamily="2" charset="0"/>
                      </a:endParaRPr>
                    </a:p>
                  </a:txBody>
                  <a:tcPr marL="48723" marR="48723" marT="48723" marB="48723" anchor="ctr"/>
                </a:tc>
                <a:tc hMerge="1">
                  <a:txBody>
                    <a:bodyPr/>
                    <a:lstStyle/>
                    <a:p>
                      <a:pPr algn="ctr">
                        <a:lnSpc>
                          <a:spcPts val="1828"/>
                        </a:lnSpc>
                        <a:defRPr/>
                      </a:pPr>
                      <a:r>
                        <a:rPr lang="en-US" sz="1693" b="1">
                          <a:solidFill>
                            <a:srgbClr val="FFFFFF"/>
                          </a:solidFill>
                          <a:latin typeface="Open Sauce Bold"/>
                          <a:ea typeface="Open Sauce Bold"/>
                          <a:cs typeface="Open Sauce Bold"/>
                          <a:sym typeface="Open Sauce Bold"/>
                        </a:rPr>
                        <a:t>La tipologia di rito nei matrimoni delle coppie straniere</a:t>
                      </a:r>
                      <a:endParaRPr lang="en-US" sz="1100"/>
                    </a:p>
                  </a:txBody>
                  <a:tcPr marL="48723" marR="48723" marT="48723" marB="48723"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66275"/>
                    </a:solidFill>
                  </a:tcPr>
                </a:tc>
                <a:extLst>
                  <a:ext uri="{0D108BD9-81ED-4DB2-BD59-A6C34878D82A}">
                    <a16:rowId xmlns:a16="http://schemas.microsoft.com/office/drawing/2014/main" val="10000"/>
                  </a:ext>
                </a:extLst>
              </a:tr>
              <a:tr h="381671">
                <a:tc>
                  <a:txBody>
                    <a:bodyPr/>
                    <a:lstStyle/>
                    <a:p>
                      <a:pPr algn="l">
                        <a:lnSpc>
                          <a:spcPct val="100000"/>
                        </a:lnSpc>
                        <a:defRPr/>
                      </a:pP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Val.%</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1"/>
                  </a:ext>
                </a:extLst>
              </a:tr>
              <a:tr h="419838">
                <a:tc>
                  <a:txBody>
                    <a:bodyPr/>
                    <a:lstStyle/>
                    <a:p>
                      <a:pPr algn="l">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Civile</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22,6</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2"/>
                  </a:ext>
                </a:extLst>
              </a:tr>
              <a:tr h="419838">
                <a:tc>
                  <a:txBody>
                    <a:bodyPr/>
                    <a:lstStyle/>
                    <a:p>
                      <a:pPr algn="l">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Religioso</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9,4</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3"/>
                  </a:ext>
                </a:extLst>
              </a:tr>
              <a:tr h="419838">
                <a:tc>
                  <a:txBody>
                    <a:bodyPr/>
                    <a:lstStyle/>
                    <a:p>
                      <a:pPr algn="l">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Simbolico</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68,0</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4"/>
                  </a:ext>
                </a:extLst>
              </a:tr>
              <a:tr h="419838">
                <a:tc>
                  <a:txBody>
                    <a:bodyPr/>
                    <a:lstStyle/>
                    <a:p>
                      <a:pPr algn="l">
                        <a:lnSpc>
                          <a:spcPct val="100000"/>
                        </a:lnSpc>
                        <a:defRPr/>
                      </a:pPr>
                      <a:r>
                        <a:rPr lang="it-IT" sz="22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Totale</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100</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5"/>
                  </a:ext>
                </a:extLst>
              </a:tr>
            </a:tbl>
          </a:graphicData>
        </a:graphic>
      </p:graphicFrame>
      <p:sp>
        <p:nvSpPr>
          <p:cNvPr id="17" name="CasellaDiTesto 16">
            <a:extLst>
              <a:ext uri="{FF2B5EF4-FFF2-40B4-BE49-F238E27FC236}">
                <a16:creationId xmlns:a16="http://schemas.microsoft.com/office/drawing/2014/main" id="{F317154A-AD63-E362-53AD-8CF10ADC8CBB}"/>
              </a:ext>
            </a:extLst>
          </p:cNvPr>
          <p:cNvSpPr txBox="1"/>
          <p:nvPr/>
        </p:nvSpPr>
        <p:spPr>
          <a:xfrm>
            <a:off x="990598" y="7658100"/>
            <a:ext cx="16273187" cy="1323439"/>
          </a:xfrm>
          <a:prstGeom prst="rect">
            <a:avLst/>
          </a:prstGeom>
          <a:noFill/>
        </p:spPr>
        <p:txBody>
          <a:bodyPr wrap="square">
            <a:spAutoFit/>
          </a:bodyPr>
          <a:lstStyle/>
          <a:p>
            <a:pPr algn="ctr"/>
            <a:r>
              <a:rPr lang="it-IT" sz="4000" b="1" noProof="0" dirty="0">
                <a:solidFill>
                  <a:srgbClr val="CC7285"/>
                </a:solidFill>
                <a:latin typeface="Oswald" panose="00000500000000000000" pitchFamily="2" charset="0"/>
                <a:ea typeface="Open Sauce Bold"/>
                <a:cs typeface="Open Sauce Bold"/>
                <a:sym typeface="Open Sauce Bold"/>
              </a:rPr>
              <a:t>Circa 190 le Unioni Civili </a:t>
            </a:r>
            <a:r>
              <a:rPr lang="it-IT" sz="4000" noProof="0" dirty="0">
                <a:solidFill>
                  <a:schemeClr val="tx1">
                    <a:lumMod val="65000"/>
                    <a:lumOff val="35000"/>
                  </a:schemeClr>
                </a:solidFill>
                <a:latin typeface="Oswald" panose="00000500000000000000" pitchFamily="2" charset="0"/>
                <a:ea typeface="Open Sauce Bold"/>
                <a:cs typeface="Open Sauce Bold"/>
                <a:sym typeface="Open Sauce Bold"/>
              </a:rPr>
              <a:t>celebrate tra persone dello stesso sesso, </a:t>
            </a:r>
          </a:p>
          <a:p>
            <a:pPr algn="ctr"/>
            <a:r>
              <a:rPr lang="it-IT" sz="4000" noProof="0" dirty="0">
                <a:solidFill>
                  <a:schemeClr val="tx1">
                    <a:lumMod val="65000"/>
                    <a:lumOff val="35000"/>
                  </a:schemeClr>
                </a:solidFill>
                <a:latin typeface="Oswald" panose="00000500000000000000" pitchFamily="2" charset="0"/>
                <a:ea typeface="Open Sauce Bold"/>
                <a:cs typeface="Open Sauce Bold"/>
                <a:sym typeface="Open Sauce Bold"/>
              </a:rPr>
              <a:t>pari al 7,4% degli eventi realizzati con rito civile e simbolico</a:t>
            </a:r>
            <a:endParaRPr lang="it-IT" sz="4400" noProof="0" dirty="0">
              <a:solidFill>
                <a:schemeClr val="tx1">
                  <a:lumMod val="65000"/>
                  <a:lumOff val="35000"/>
                </a:schemeClr>
              </a:solidFill>
              <a:latin typeface="Oswald" panose="00000500000000000000" pitchFamily="2" charset="0"/>
            </a:endParaRPr>
          </a:p>
        </p:txBody>
      </p:sp>
      <p:sp>
        <p:nvSpPr>
          <p:cNvPr id="18" name="AutoShape 13">
            <a:extLst>
              <a:ext uri="{FF2B5EF4-FFF2-40B4-BE49-F238E27FC236}">
                <a16:creationId xmlns:a16="http://schemas.microsoft.com/office/drawing/2014/main" id="{27E34963-0C6C-F6AC-492D-135B96EE451B}"/>
              </a:ext>
            </a:extLst>
          </p:cNvPr>
          <p:cNvSpPr/>
          <p:nvPr/>
        </p:nvSpPr>
        <p:spPr>
          <a:xfrm>
            <a:off x="15015029" y="9309098"/>
            <a:ext cx="1905000" cy="0"/>
          </a:xfrm>
          <a:prstGeom prst="line">
            <a:avLst/>
          </a:prstGeom>
          <a:ln w="19050" cap="flat">
            <a:solidFill>
              <a:schemeClr val="tx1">
                <a:lumMod val="65000"/>
                <a:lumOff val="35000"/>
              </a:schemeClr>
            </a:solidFill>
            <a:prstDash val="solid"/>
            <a:headEnd type="diamond" w="lg" len="lg"/>
            <a:tailEnd type="diamond" w="lg" len="lg"/>
          </a:ln>
        </p:spPr>
        <p:txBody>
          <a:bodyPr/>
          <a:lstStyle/>
          <a:p>
            <a:endParaRPr lang="it-IT" noProof="0" dirty="0"/>
          </a:p>
        </p:txBody>
      </p:sp>
      <p:sp>
        <p:nvSpPr>
          <p:cNvPr id="19" name="CasellaDiTesto 18">
            <a:extLst>
              <a:ext uri="{FF2B5EF4-FFF2-40B4-BE49-F238E27FC236}">
                <a16:creationId xmlns:a16="http://schemas.microsoft.com/office/drawing/2014/main" id="{4FC2F30C-2E0F-FD29-11E1-98E3AF7A0119}"/>
              </a:ext>
            </a:extLst>
          </p:cNvPr>
          <p:cNvSpPr txBox="1"/>
          <p:nvPr/>
        </p:nvSpPr>
        <p:spPr>
          <a:xfrm>
            <a:off x="16992600" y="9105900"/>
            <a:ext cx="381000" cy="369332"/>
          </a:xfrm>
          <a:prstGeom prst="rect">
            <a:avLst/>
          </a:prstGeom>
          <a:noFill/>
        </p:spPr>
        <p:txBody>
          <a:bodyPr wrap="square">
            <a:spAutoFit/>
          </a:bodyPr>
          <a:lstStyle/>
          <a:p>
            <a:pPr algn="ctr"/>
            <a:r>
              <a:rPr lang="it-IT" sz="18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4</a:t>
            </a:r>
            <a:endParaRPr lang="it-IT" noProof="0" dirty="0">
              <a:solidFill>
                <a:schemeClr val="tx1">
                  <a:lumMod val="65000"/>
                  <a:lumOff val="35000"/>
                </a:schemeClr>
              </a:solidFill>
            </a:endParaRPr>
          </a:p>
        </p:txBody>
      </p:sp>
    </p:spTree>
    <p:extLst>
      <p:ext uri="{BB962C8B-B14F-4D97-AF65-F5344CB8AC3E}">
        <p14:creationId xmlns:p14="http://schemas.microsoft.com/office/powerpoint/2010/main" val="3082708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7285"/>
        </a:solidFill>
        <a:effectLst/>
      </p:bgPr>
    </p:bg>
    <p:spTree>
      <p:nvGrpSpPr>
        <p:cNvPr id="1" name="">
          <a:extLst>
            <a:ext uri="{FF2B5EF4-FFF2-40B4-BE49-F238E27FC236}">
              <a16:creationId xmlns:a16="http://schemas.microsoft.com/office/drawing/2014/main" id="{C7317EAB-9D6B-A1E7-3FDB-8FD71B7192A4}"/>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BD36D16B-3599-6D0C-DA8E-13E29901E278}"/>
              </a:ext>
            </a:extLst>
          </p:cNvPr>
          <p:cNvGrpSpPr/>
          <p:nvPr/>
        </p:nvGrpSpPr>
        <p:grpSpPr>
          <a:xfrm>
            <a:off x="533400" y="647700"/>
            <a:ext cx="17221200" cy="8991600"/>
            <a:chOff x="0" y="0"/>
            <a:chExt cx="4274726" cy="2167467"/>
          </a:xfrm>
        </p:grpSpPr>
        <p:sp>
          <p:nvSpPr>
            <p:cNvPr id="4" name="Freeform 4">
              <a:extLst>
                <a:ext uri="{FF2B5EF4-FFF2-40B4-BE49-F238E27FC236}">
                  <a16:creationId xmlns:a16="http://schemas.microsoft.com/office/drawing/2014/main" id="{BEC1F98A-5A24-02D4-DA70-50F41C491200}"/>
                </a:ext>
              </a:extLst>
            </p:cNvPr>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p:spPr>
          <p:txBody>
            <a:bodyPr/>
            <a:lstStyle/>
            <a:p>
              <a:endParaRPr lang="it-IT" noProof="0" dirty="0"/>
            </a:p>
          </p:txBody>
        </p:sp>
        <p:sp>
          <p:nvSpPr>
            <p:cNvPr id="5" name="TextBox 5">
              <a:extLst>
                <a:ext uri="{FF2B5EF4-FFF2-40B4-BE49-F238E27FC236}">
                  <a16:creationId xmlns:a16="http://schemas.microsoft.com/office/drawing/2014/main" id="{0A4BC1EC-048B-991E-8AAA-DB1CC90D8E23}"/>
                </a:ext>
              </a:extLst>
            </p:cNvPr>
            <p:cNvSpPr txBox="1"/>
            <p:nvPr/>
          </p:nvSpPr>
          <p:spPr>
            <a:xfrm>
              <a:off x="0" y="-47625"/>
              <a:ext cx="4274726" cy="2215092"/>
            </a:xfrm>
            <a:prstGeom prst="rect">
              <a:avLst/>
            </a:prstGeom>
          </p:spPr>
          <p:txBody>
            <a:bodyPr lIns="50800" tIns="50800" rIns="50800" bIns="50800" rtlCol="0" anchor="ctr"/>
            <a:lstStyle/>
            <a:p>
              <a:pPr algn="ctr">
                <a:lnSpc>
                  <a:spcPts val="3359"/>
                </a:lnSpc>
              </a:pPr>
              <a:endParaRPr lang="it-IT" noProof="0" dirty="0"/>
            </a:p>
          </p:txBody>
        </p:sp>
      </p:grpSp>
      <p:sp>
        <p:nvSpPr>
          <p:cNvPr id="6" name="TextBox 6">
            <a:extLst>
              <a:ext uri="{FF2B5EF4-FFF2-40B4-BE49-F238E27FC236}">
                <a16:creationId xmlns:a16="http://schemas.microsoft.com/office/drawing/2014/main" id="{1F2BDD0C-458E-953F-B037-0A55A784647C}"/>
              </a:ext>
            </a:extLst>
          </p:cNvPr>
          <p:cNvSpPr txBox="1"/>
          <p:nvPr/>
        </p:nvSpPr>
        <p:spPr>
          <a:xfrm>
            <a:off x="7391400" y="1130570"/>
            <a:ext cx="9872387" cy="812530"/>
          </a:xfrm>
          <a:prstGeom prst="rect">
            <a:avLst/>
          </a:prstGeom>
          <a:solidFill>
            <a:srgbClr val="CC7285"/>
          </a:solidFill>
        </p:spPr>
        <p:txBody>
          <a:bodyPr wrap="square" lIns="0" tIns="0" rIns="0" bIns="0" rtlCol="0" anchor="ctr" anchorCtr="0">
            <a:noAutofit/>
          </a:bodyPr>
          <a:lstStyle/>
          <a:p>
            <a:pPr marL="0" lvl="0" indent="0" algn="ctr">
              <a:spcBef>
                <a:spcPct val="0"/>
              </a:spcBef>
            </a:pPr>
            <a:r>
              <a:rPr lang="it-IT" sz="3600" noProof="0" dirty="0">
                <a:solidFill>
                  <a:schemeClr val="bg1"/>
                </a:solidFill>
                <a:latin typeface="Oswald" panose="00000500000000000000" pitchFamily="2" charset="0"/>
                <a:ea typeface="Prata"/>
                <a:cs typeface="Prata"/>
                <a:sym typeface="Prata"/>
              </a:rPr>
              <a:t>DW 2025 in TOSCANA  - IL RUOLO DEL WEDDING PLANNER</a:t>
            </a:r>
          </a:p>
        </p:txBody>
      </p:sp>
      <p:sp>
        <p:nvSpPr>
          <p:cNvPr id="14" name="CasellaDiTesto 13">
            <a:extLst>
              <a:ext uri="{FF2B5EF4-FFF2-40B4-BE49-F238E27FC236}">
                <a16:creationId xmlns:a16="http://schemas.microsoft.com/office/drawing/2014/main" id="{B3B6B505-CB5E-3352-1DB1-D45F41CD24EB}"/>
              </a:ext>
            </a:extLst>
          </p:cNvPr>
          <p:cNvSpPr txBox="1"/>
          <p:nvPr/>
        </p:nvSpPr>
        <p:spPr>
          <a:xfrm>
            <a:off x="990599" y="3238500"/>
            <a:ext cx="16273188" cy="2991845"/>
          </a:xfrm>
          <a:prstGeom prst="rect">
            <a:avLst/>
          </a:prstGeom>
          <a:noFill/>
        </p:spPr>
        <p:txBody>
          <a:bodyPr wrap="square">
            <a:spAutoFit/>
          </a:bodyPr>
          <a:lstStyle/>
          <a:p>
            <a:pPr algn="just">
              <a:lnSpc>
                <a:spcPct val="120000"/>
              </a:lnSpc>
            </a:pPr>
            <a:r>
              <a:rPr lang="it-IT" sz="2200" noProof="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Un trend simile è stato registrato anche a livello nazionale; probabilmente il fenomeno è originato dalla trasformazione del concetto di matrimonio in un evento personalizzato e complesso, e affrontarlo senza una guida professionale è percepito come un rischio inutile.</a:t>
            </a:r>
          </a:p>
          <a:p>
            <a:pPr algn="just">
              <a:lnSpc>
                <a:spcPct val="120000"/>
              </a:lnSpc>
            </a:pPr>
            <a:r>
              <a:rPr lang="it-IT" sz="500" noProof="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 </a:t>
            </a:r>
          </a:p>
          <a:p>
            <a:pPr algn="just">
              <a:lnSpc>
                <a:spcPct val="120000"/>
              </a:lnSpc>
            </a:pPr>
            <a:r>
              <a:rPr lang="it-IT" sz="2200" noProof="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La maggior parte dei servizi erogati nel 2025 prevedevano la progettazione e l’organizzazione totale della cerimonia, mentre nel 10,8% dei casi le richieste includevano anche gli aspetti logistici del soggiorno e dei servizi collaterali. Invece, poco più del 20% delle richieste prevedeva solo il coordinamento dei fornitori dei servizi e il 13% la sola progettazione degli allestimenti.</a:t>
            </a:r>
          </a:p>
        </p:txBody>
      </p:sp>
      <p:sp>
        <p:nvSpPr>
          <p:cNvPr id="15" name="CasellaDiTesto 14">
            <a:extLst>
              <a:ext uri="{FF2B5EF4-FFF2-40B4-BE49-F238E27FC236}">
                <a16:creationId xmlns:a16="http://schemas.microsoft.com/office/drawing/2014/main" id="{2A7EE687-5525-C8F5-E098-6EFE7448A600}"/>
              </a:ext>
            </a:extLst>
          </p:cNvPr>
          <p:cNvSpPr txBox="1"/>
          <p:nvPr/>
        </p:nvSpPr>
        <p:spPr>
          <a:xfrm>
            <a:off x="1066800" y="1980248"/>
            <a:ext cx="15847196" cy="1323439"/>
          </a:xfrm>
          <a:prstGeom prst="rect">
            <a:avLst/>
          </a:prstGeom>
          <a:noFill/>
        </p:spPr>
        <p:txBody>
          <a:bodyPr wrap="square">
            <a:spAutoFit/>
          </a:bodyPr>
          <a:lstStyle/>
          <a:p>
            <a:pPr algn="ctr"/>
            <a:r>
              <a:rPr lang="it-IT" sz="4000" noProof="0" dirty="0">
                <a:solidFill>
                  <a:schemeClr val="tx1">
                    <a:lumMod val="65000"/>
                    <a:lumOff val="35000"/>
                  </a:schemeClr>
                </a:solidFill>
                <a:latin typeface="Oswald" panose="00000500000000000000" pitchFamily="2" charset="0"/>
                <a:ea typeface="Open Sauce Bold"/>
                <a:cs typeface="Open Sauce Bold"/>
                <a:sym typeface="Open Sauce Bold"/>
              </a:rPr>
              <a:t>Nel 2025 è </a:t>
            </a:r>
            <a:r>
              <a:rPr lang="it-IT" sz="4000" b="1" noProof="0" dirty="0">
                <a:solidFill>
                  <a:srgbClr val="CC7285"/>
                </a:solidFill>
                <a:latin typeface="Oswald" panose="00000500000000000000" pitchFamily="2" charset="0"/>
                <a:ea typeface="Open Sauce Bold"/>
                <a:cs typeface="Open Sauce Bold"/>
                <a:sym typeface="Open Sauce Bold"/>
              </a:rPr>
              <a:t>aumentata la quota degli eventi organizzati con l’intervento </a:t>
            </a:r>
          </a:p>
          <a:p>
            <a:pPr algn="ctr"/>
            <a:r>
              <a:rPr lang="it-IT" sz="4000" b="1" noProof="0" dirty="0">
                <a:solidFill>
                  <a:srgbClr val="CC7285"/>
                </a:solidFill>
                <a:latin typeface="Oswald" panose="00000500000000000000" pitchFamily="2" charset="0"/>
                <a:ea typeface="Open Sauce Bold"/>
                <a:cs typeface="Open Sauce Bold"/>
                <a:sym typeface="Open Sauce Bold"/>
              </a:rPr>
              <a:t>del Wedding Planner: dal 52,8% </a:t>
            </a:r>
            <a:r>
              <a:rPr lang="it-IT" sz="4000" noProof="0" dirty="0">
                <a:solidFill>
                  <a:schemeClr val="tx1">
                    <a:lumMod val="65000"/>
                    <a:lumOff val="35000"/>
                  </a:schemeClr>
                </a:solidFill>
                <a:latin typeface="Oswald" panose="00000500000000000000" pitchFamily="2" charset="0"/>
                <a:ea typeface="Open Sauce Bold"/>
                <a:cs typeface="Open Sauce Bold"/>
                <a:sym typeface="Open Sauce Bold"/>
              </a:rPr>
              <a:t>dello scorso anno è salita </a:t>
            </a:r>
            <a:r>
              <a:rPr lang="it-IT" sz="4000" b="1" noProof="0" dirty="0">
                <a:solidFill>
                  <a:srgbClr val="CC7285"/>
                </a:solidFill>
                <a:latin typeface="Oswald" panose="00000500000000000000" pitchFamily="2" charset="0"/>
                <a:ea typeface="Open Sauce Bold"/>
                <a:cs typeface="Open Sauce Bold"/>
                <a:sym typeface="Open Sauce Bold"/>
              </a:rPr>
              <a:t>al 54,7% </a:t>
            </a:r>
            <a:endParaRPr lang="it-IT" sz="4400" b="1" noProof="0" dirty="0">
              <a:solidFill>
                <a:srgbClr val="CC7285"/>
              </a:solidFill>
              <a:latin typeface="Oswald" panose="00000500000000000000" pitchFamily="2" charset="0"/>
              <a:ea typeface="Open Sauce Bold"/>
              <a:cs typeface="Open Sauce Bold"/>
              <a:sym typeface="Open Sauce Bold"/>
            </a:endParaRPr>
          </a:p>
        </p:txBody>
      </p:sp>
      <p:graphicFrame>
        <p:nvGraphicFramePr>
          <p:cNvPr id="16" name="Table 10">
            <a:extLst>
              <a:ext uri="{FF2B5EF4-FFF2-40B4-BE49-F238E27FC236}">
                <a16:creationId xmlns:a16="http://schemas.microsoft.com/office/drawing/2014/main" id="{47ACD774-3E59-C43A-7F4E-4E3FFAF4E888}"/>
              </a:ext>
            </a:extLst>
          </p:cNvPr>
          <p:cNvGraphicFramePr>
            <a:graphicFrameLocks noGrp="1"/>
          </p:cNvGraphicFramePr>
          <p:nvPr>
            <p:extLst>
              <p:ext uri="{D42A27DB-BD31-4B8C-83A1-F6EECF244321}">
                <p14:modId xmlns:p14="http://schemas.microsoft.com/office/powerpoint/2010/main" val="1680023488"/>
              </p:ext>
            </p:extLst>
          </p:nvPr>
        </p:nvGraphicFramePr>
        <p:xfrm>
          <a:off x="5940880" y="6183600"/>
          <a:ext cx="6811639" cy="3181571"/>
        </p:xfrm>
        <a:graphic>
          <a:graphicData uri="http://schemas.openxmlformats.org/drawingml/2006/table">
            <a:tbl>
              <a:tblPr>
                <a:tableStyleId>{21E4AEA4-8DFA-4A89-87EB-49C32662AFE0}</a:tableStyleId>
              </a:tblPr>
              <a:tblGrid>
                <a:gridCol w="4172813">
                  <a:extLst>
                    <a:ext uri="{9D8B030D-6E8A-4147-A177-3AD203B41FA5}">
                      <a16:colId xmlns:a16="http://schemas.microsoft.com/office/drawing/2014/main" val="20000"/>
                    </a:ext>
                  </a:extLst>
                </a:gridCol>
                <a:gridCol w="2638826">
                  <a:extLst>
                    <a:ext uri="{9D8B030D-6E8A-4147-A177-3AD203B41FA5}">
                      <a16:colId xmlns:a16="http://schemas.microsoft.com/office/drawing/2014/main" val="20001"/>
                    </a:ext>
                  </a:extLst>
                </a:gridCol>
              </a:tblGrid>
              <a:tr h="514575">
                <a:tc gridSpan="2">
                  <a:txBody>
                    <a:bodyPr/>
                    <a:lstStyle/>
                    <a:p>
                      <a:pPr algn="ctr">
                        <a:lnSpc>
                          <a:spcPct val="100000"/>
                        </a:lnSpc>
                        <a:defRPr/>
                      </a:pPr>
                      <a:r>
                        <a:rPr lang="it-IT" sz="2400" b="1" noProof="0" dirty="0">
                          <a:solidFill>
                            <a:srgbClr val="CC7285"/>
                          </a:solidFill>
                          <a:latin typeface="Oswald" panose="00000500000000000000" pitchFamily="2" charset="0"/>
                          <a:ea typeface="Open Sans" panose="020B0606030504020204" pitchFamily="34" charset="0"/>
                          <a:cs typeface="Open Sans" panose="020B0606030504020204" pitchFamily="34" charset="0"/>
                          <a:sym typeface="Open Sauce Bold"/>
                        </a:rPr>
                        <a:t>I servizi maggiormente richiesti</a:t>
                      </a:r>
                      <a:endParaRPr lang="it-IT" sz="2400" b="1" noProof="0" dirty="0">
                        <a:solidFill>
                          <a:srgbClr val="CC7285"/>
                        </a:solidFill>
                        <a:latin typeface="Oswald" panose="00000500000000000000" pitchFamily="2" charset="0"/>
                        <a:ea typeface="Open Sans" panose="020B0606030504020204" pitchFamily="34" charset="0"/>
                        <a:cs typeface="Open Sans" panose="020B0606030504020204" pitchFamily="34" charset="0"/>
                      </a:endParaRPr>
                    </a:p>
                  </a:txBody>
                  <a:tcPr marL="48723" marR="48723" marT="48723" marB="48723" anchor="ctr"/>
                </a:tc>
                <a:tc hMerge="1">
                  <a:txBody>
                    <a:bodyPr/>
                    <a:lstStyle/>
                    <a:p>
                      <a:pPr algn="ctr">
                        <a:lnSpc>
                          <a:spcPts val="1828"/>
                        </a:lnSpc>
                        <a:defRPr/>
                      </a:pPr>
                      <a:r>
                        <a:rPr lang="en-US" sz="1693" b="1">
                          <a:solidFill>
                            <a:srgbClr val="FFFFFF"/>
                          </a:solidFill>
                          <a:latin typeface="Open Sauce Bold"/>
                          <a:ea typeface="Open Sauce Bold"/>
                          <a:cs typeface="Open Sauce Bold"/>
                          <a:sym typeface="Open Sauce Bold"/>
                        </a:rPr>
                        <a:t>La tipologia di rito nei matrimoni delle coppie straniere</a:t>
                      </a:r>
                      <a:endParaRPr lang="en-US" sz="1100"/>
                    </a:p>
                  </a:txBody>
                  <a:tcPr marL="48723" marR="48723" marT="48723" marB="48723"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66275"/>
                    </a:solidFill>
                  </a:tcPr>
                </a:tc>
                <a:extLst>
                  <a:ext uri="{0D108BD9-81ED-4DB2-BD59-A6C34878D82A}">
                    <a16:rowId xmlns:a16="http://schemas.microsoft.com/office/drawing/2014/main" val="10000"/>
                  </a:ext>
                </a:extLst>
              </a:tr>
              <a:tr h="333973">
                <a:tc>
                  <a:txBody>
                    <a:bodyPr/>
                    <a:lstStyle/>
                    <a:p>
                      <a:pPr algn="l">
                        <a:lnSpc>
                          <a:spcPct val="100000"/>
                        </a:lnSpc>
                        <a:defRPr/>
                      </a:pP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Val.%</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1"/>
                  </a:ext>
                </a:extLst>
              </a:tr>
              <a:tr h="446854">
                <a:tc>
                  <a:txBody>
                    <a:bodyPr/>
                    <a:lstStyle/>
                    <a:p>
                      <a:pPr algn="l">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Wedding planning completo</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55,2</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2"/>
                  </a:ext>
                </a:extLst>
              </a:tr>
              <a:tr h="446854">
                <a:tc>
                  <a:txBody>
                    <a:bodyPr/>
                    <a:lstStyle/>
                    <a:p>
                      <a:pPr algn="l">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Coordinamento day-of</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20,8</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3"/>
                  </a:ext>
                </a:extLst>
              </a:tr>
              <a:tr h="446854">
                <a:tc>
                  <a:txBody>
                    <a:bodyPr/>
                    <a:lstStyle/>
                    <a:p>
                      <a:pPr algn="l">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Design &amp; Styling</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13,2</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4"/>
                  </a:ext>
                </a:extLst>
              </a:tr>
              <a:tr h="446854">
                <a:tc>
                  <a:txBody>
                    <a:bodyPr/>
                    <a:lstStyle/>
                    <a:p>
                      <a:pPr algn="l">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Destination management</a:t>
                      </a: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10,8</a:t>
                      </a:r>
                    </a:p>
                  </a:txBody>
                  <a:tcPr marL="48723" marR="48723" marT="48723" marB="48723" anchor="ctr"/>
                </a:tc>
                <a:extLst>
                  <a:ext uri="{0D108BD9-81ED-4DB2-BD59-A6C34878D82A}">
                    <a16:rowId xmlns:a16="http://schemas.microsoft.com/office/drawing/2014/main" val="123788684"/>
                  </a:ext>
                </a:extLst>
              </a:tr>
              <a:tr h="446854">
                <a:tc>
                  <a:txBody>
                    <a:bodyPr/>
                    <a:lstStyle/>
                    <a:p>
                      <a:pPr algn="l">
                        <a:lnSpc>
                          <a:spcPct val="100000"/>
                        </a:lnSpc>
                        <a:defRPr/>
                      </a:pPr>
                      <a:r>
                        <a:rPr lang="it-IT" sz="22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Totale</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100</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5"/>
                  </a:ext>
                </a:extLst>
              </a:tr>
            </a:tbl>
          </a:graphicData>
        </a:graphic>
      </p:graphicFrame>
      <p:sp>
        <p:nvSpPr>
          <p:cNvPr id="18" name="AutoShape 13">
            <a:extLst>
              <a:ext uri="{FF2B5EF4-FFF2-40B4-BE49-F238E27FC236}">
                <a16:creationId xmlns:a16="http://schemas.microsoft.com/office/drawing/2014/main" id="{78A0D1C2-4A3A-6D09-4641-BE0D9F63B497}"/>
              </a:ext>
            </a:extLst>
          </p:cNvPr>
          <p:cNvSpPr/>
          <p:nvPr/>
        </p:nvSpPr>
        <p:spPr>
          <a:xfrm>
            <a:off x="15015029" y="9309098"/>
            <a:ext cx="1905000" cy="0"/>
          </a:xfrm>
          <a:prstGeom prst="line">
            <a:avLst/>
          </a:prstGeom>
          <a:ln w="19050" cap="flat">
            <a:solidFill>
              <a:schemeClr val="tx1">
                <a:lumMod val="65000"/>
                <a:lumOff val="35000"/>
              </a:schemeClr>
            </a:solidFill>
            <a:prstDash val="solid"/>
            <a:headEnd type="diamond" w="lg" len="lg"/>
            <a:tailEnd type="diamond" w="lg" len="lg"/>
          </a:ln>
        </p:spPr>
        <p:txBody>
          <a:bodyPr/>
          <a:lstStyle/>
          <a:p>
            <a:endParaRPr lang="it-IT" noProof="0" dirty="0"/>
          </a:p>
        </p:txBody>
      </p:sp>
      <p:sp>
        <p:nvSpPr>
          <p:cNvPr id="19" name="CasellaDiTesto 18">
            <a:extLst>
              <a:ext uri="{FF2B5EF4-FFF2-40B4-BE49-F238E27FC236}">
                <a16:creationId xmlns:a16="http://schemas.microsoft.com/office/drawing/2014/main" id="{0013B461-0A05-17E2-7622-144A5B477344}"/>
              </a:ext>
            </a:extLst>
          </p:cNvPr>
          <p:cNvSpPr txBox="1"/>
          <p:nvPr/>
        </p:nvSpPr>
        <p:spPr>
          <a:xfrm>
            <a:off x="16992600" y="9105900"/>
            <a:ext cx="381000" cy="369332"/>
          </a:xfrm>
          <a:prstGeom prst="rect">
            <a:avLst/>
          </a:prstGeom>
          <a:noFill/>
        </p:spPr>
        <p:txBody>
          <a:bodyPr wrap="square">
            <a:spAutoFit/>
          </a:bodyPr>
          <a:lstStyle/>
          <a:p>
            <a:pPr algn="ctr"/>
            <a:r>
              <a:rPr lang="it-IT" sz="18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5</a:t>
            </a:r>
            <a:endParaRPr lang="it-IT" noProof="0" dirty="0">
              <a:solidFill>
                <a:schemeClr val="tx1">
                  <a:lumMod val="65000"/>
                  <a:lumOff val="35000"/>
                </a:schemeClr>
              </a:solidFill>
            </a:endParaRPr>
          </a:p>
        </p:txBody>
      </p:sp>
    </p:spTree>
    <p:extLst>
      <p:ext uri="{BB962C8B-B14F-4D97-AF65-F5344CB8AC3E}">
        <p14:creationId xmlns:p14="http://schemas.microsoft.com/office/powerpoint/2010/main" val="1959720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7285"/>
        </a:solidFill>
        <a:effectLst/>
      </p:bgPr>
    </p:bg>
    <p:spTree>
      <p:nvGrpSpPr>
        <p:cNvPr id="1" name=""/>
        <p:cNvGrpSpPr/>
        <p:nvPr/>
      </p:nvGrpSpPr>
      <p:grpSpPr>
        <a:xfrm>
          <a:off x="0" y="0"/>
          <a:ext cx="0" cy="0"/>
          <a:chOff x="0" y="0"/>
          <a:chExt cx="0" cy="0"/>
        </a:xfrm>
      </p:grpSpPr>
      <p:grpSp>
        <p:nvGrpSpPr>
          <p:cNvPr id="2" name="Group 2"/>
          <p:cNvGrpSpPr/>
          <p:nvPr/>
        </p:nvGrpSpPr>
        <p:grpSpPr>
          <a:xfrm>
            <a:off x="6934200" y="0"/>
            <a:ext cx="11353800" cy="10287000"/>
            <a:chOff x="0" y="0"/>
            <a:chExt cx="1928835" cy="2709333"/>
          </a:xfrm>
        </p:grpSpPr>
        <p:sp>
          <p:nvSpPr>
            <p:cNvPr id="3" name="Freeform 3"/>
            <p:cNvSpPr/>
            <p:nvPr/>
          </p:nvSpPr>
          <p:spPr>
            <a:xfrm>
              <a:off x="0" y="0"/>
              <a:ext cx="1928835" cy="2709333"/>
            </a:xfrm>
            <a:custGeom>
              <a:avLst/>
              <a:gdLst/>
              <a:ahLst/>
              <a:cxnLst/>
              <a:rect l="l" t="t" r="r" b="b"/>
              <a:pathLst>
                <a:path w="1928835" h="2709333">
                  <a:moveTo>
                    <a:pt x="0" y="0"/>
                  </a:moveTo>
                  <a:lnTo>
                    <a:pt x="1928835" y="0"/>
                  </a:lnTo>
                  <a:lnTo>
                    <a:pt x="1928835" y="2709333"/>
                  </a:lnTo>
                  <a:lnTo>
                    <a:pt x="0" y="2709333"/>
                  </a:lnTo>
                  <a:close/>
                </a:path>
              </a:pathLst>
            </a:custGeom>
            <a:solidFill>
              <a:srgbClr val="F4F4F4"/>
            </a:solidFill>
          </p:spPr>
          <p:txBody>
            <a:bodyPr/>
            <a:lstStyle/>
            <a:p>
              <a:endParaRPr lang="it-IT" noProof="0" dirty="0"/>
            </a:p>
          </p:txBody>
        </p:sp>
        <p:sp>
          <p:nvSpPr>
            <p:cNvPr id="4" name="TextBox 4"/>
            <p:cNvSpPr txBox="1"/>
            <p:nvPr/>
          </p:nvSpPr>
          <p:spPr>
            <a:xfrm>
              <a:off x="0" y="-47625"/>
              <a:ext cx="1928835" cy="2756958"/>
            </a:xfrm>
            <a:prstGeom prst="rect">
              <a:avLst/>
            </a:prstGeom>
          </p:spPr>
          <p:txBody>
            <a:bodyPr lIns="50800" tIns="50800" rIns="50800" bIns="50800" rtlCol="0" anchor="ctr"/>
            <a:lstStyle/>
            <a:p>
              <a:pPr algn="ctr">
                <a:lnSpc>
                  <a:spcPts val="3359"/>
                </a:lnSpc>
              </a:pPr>
              <a:endParaRPr lang="it-IT" noProof="0" dirty="0"/>
            </a:p>
          </p:txBody>
        </p:sp>
      </p:grpSp>
      <p:graphicFrame>
        <p:nvGraphicFramePr>
          <p:cNvPr id="21" name="Table 10">
            <a:extLst>
              <a:ext uri="{FF2B5EF4-FFF2-40B4-BE49-F238E27FC236}">
                <a16:creationId xmlns:a16="http://schemas.microsoft.com/office/drawing/2014/main" id="{BA89A9E0-00E8-DE68-CFC6-02BDF5873725}"/>
              </a:ext>
            </a:extLst>
          </p:cNvPr>
          <p:cNvGraphicFramePr>
            <a:graphicFrameLocks noGrp="1"/>
          </p:cNvGraphicFramePr>
          <p:nvPr>
            <p:extLst>
              <p:ext uri="{D42A27DB-BD31-4B8C-83A1-F6EECF244321}">
                <p14:modId xmlns:p14="http://schemas.microsoft.com/office/powerpoint/2010/main" val="2011186306"/>
              </p:ext>
            </p:extLst>
          </p:nvPr>
        </p:nvGraphicFramePr>
        <p:xfrm>
          <a:off x="794657" y="495300"/>
          <a:ext cx="5334000" cy="7435770"/>
        </p:xfrm>
        <a:graphic>
          <a:graphicData uri="http://schemas.openxmlformats.org/drawingml/2006/table">
            <a:tbl>
              <a:tblPr>
                <a:tableStyleId>{21E4AEA4-8DFA-4A89-87EB-49C32662AFE0}</a:tableStyleId>
              </a:tblPr>
              <a:tblGrid>
                <a:gridCol w="2806168">
                  <a:extLst>
                    <a:ext uri="{9D8B030D-6E8A-4147-A177-3AD203B41FA5}">
                      <a16:colId xmlns:a16="http://schemas.microsoft.com/office/drawing/2014/main" val="20000"/>
                    </a:ext>
                  </a:extLst>
                </a:gridCol>
                <a:gridCol w="2527832">
                  <a:extLst>
                    <a:ext uri="{9D8B030D-6E8A-4147-A177-3AD203B41FA5}">
                      <a16:colId xmlns:a16="http://schemas.microsoft.com/office/drawing/2014/main" val="20001"/>
                    </a:ext>
                  </a:extLst>
                </a:gridCol>
              </a:tblGrid>
              <a:tr h="720000">
                <a:tc gridSpan="2">
                  <a:txBody>
                    <a:bodyPr/>
                    <a:lstStyle/>
                    <a:p>
                      <a:pPr algn="ctr">
                        <a:lnSpc>
                          <a:spcPct val="100000"/>
                        </a:lnSpc>
                        <a:defRPr/>
                      </a:pPr>
                      <a:r>
                        <a:rPr lang="it-IT" sz="2800" b="1" noProof="0" dirty="0">
                          <a:solidFill>
                            <a:srgbClr val="CC7285"/>
                          </a:solidFill>
                          <a:latin typeface="Oswald" panose="00000500000000000000" pitchFamily="2" charset="0"/>
                          <a:sym typeface="Open Sauce Bold"/>
                        </a:rPr>
                        <a:t>La distribuzione degli eventi nei </a:t>
                      </a:r>
                    </a:p>
                    <a:p>
                      <a:pPr algn="ctr">
                        <a:lnSpc>
                          <a:spcPct val="100000"/>
                        </a:lnSpc>
                        <a:defRPr/>
                      </a:pPr>
                      <a:r>
                        <a:rPr lang="it-IT" sz="2800" b="1" noProof="0" dirty="0">
                          <a:solidFill>
                            <a:srgbClr val="CC7285"/>
                          </a:solidFill>
                          <a:latin typeface="Oswald" panose="00000500000000000000" pitchFamily="2" charset="0"/>
                          <a:sym typeface="Open Sauce Bold"/>
                        </a:rPr>
                        <a:t>diversi mesi dell’anno</a:t>
                      </a:r>
                      <a:endParaRPr lang="it-IT" sz="1800" b="1" noProof="0" dirty="0">
                        <a:solidFill>
                          <a:srgbClr val="CC7285"/>
                        </a:solidFill>
                        <a:latin typeface="Oswald" panose="00000500000000000000" pitchFamily="2" charset="0"/>
                      </a:endParaRPr>
                    </a:p>
                  </a:txBody>
                  <a:tcPr marL="48723" marR="48723" marT="48723" marB="48723" anchor="ctr"/>
                </a:tc>
                <a:tc hMerge="1">
                  <a:txBody>
                    <a:bodyPr/>
                    <a:lstStyle/>
                    <a:p>
                      <a:pPr algn="ctr">
                        <a:lnSpc>
                          <a:spcPts val="1828"/>
                        </a:lnSpc>
                        <a:defRPr/>
                      </a:pPr>
                      <a:r>
                        <a:rPr lang="en-US" sz="1693" b="1">
                          <a:solidFill>
                            <a:srgbClr val="FFFFFF"/>
                          </a:solidFill>
                          <a:latin typeface="Open Sauce Bold"/>
                          <a:ea typeface="Open Sauce Bold"/>
                          <a:cs typeface="Open Sauce Bold"/>
                          <a:sym typeface="Open Sauce Bold"/>
                        </a:rPr>
                        <a:t>La tipologia di rito nei matrimoni delle coppie straniere</a:t>
                      </a:r>
                      <a:endParaRPr lang="en-US" sz="1100"/>
                    </a:p>
                  </a:txBody>
                  <a:tcPr marL="48723" marR="48723" marT="48723" marB="48723"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66275"/>
                    </a:solidFill>
                  </a:tcPr>
                </a:tc>
                <a:extLst>
                  <a:ext uri="{0D108BD9-81ED-4DB2-BD59-A6C34878D82A}">
                    <a16:rowId xmlns:a16="http://schemas.microsoft.com/office/drawing/2014/main" val="10000"/>
                  </a:ext>
                </a:extLst>
              </a:tr>
              <a:tr h="381671">
                <a:tc>
                  <a:txBody>
                    <a:bodyPr/>
                    <a:lstStyle/>
                    <a:p>
                      <a:pPr algn="l">
                        <a:lnSpc>
                          <a:spcPct val="100000"/>
                        </a:lnSpc>
                        <a:defRPr/>
                      </a:pPr>
                      <a:endParaRPr lang="it-IT" sz="11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4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Val.%</a:t>
                      </a:r>
                      <a:endParaRPr lang="it-IT" sz="18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1"/>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Gennaio</a:t>
                      </a:r>
                      <a:endPar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0,8</a:t>
                      </a:r>
                      <a:endPar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2"/>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Febbraio</a:t>
                      </a:r>
                      <a:endPar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0,8</a:t>
                      </a:r>
                      <a:endPar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3"/>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Marzo </a:t>
                      </a:r>
                      <a:endPar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1,1</a:t>
                      </a:r>
                      <a:endPar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4"/>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Aprile</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2,2</a:t>
                      </a:r>
                    </a:p>
                  </a:txBody>
                  <a:tcPr marL="48723" marR="48723" marT="48723" marB="48723" anchor="ctr"/>
                </a:tc>
                <a:extLst>
                  <a:ext uri="{0D108BD9-81ED-4DB2-BD59-A6C34878D82A}">
                    <a16:rowId xmlns:a16="http://schemas.microsoft.com/office/drawing/2014/main" val="1825102466"/>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Maggio</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17,0</a:t>
                      </a:r>
                    </a:p>
                  </a:txBody>
                  <a:tcPr marL="48723" marR="48723" marT="48723" marB="48723" anchor="ctr"/>
                </a:tc>
                <a:extLst>
                  <a:ext uri="{0D108BD9-81ED-4DB2-BD59-A6C34878D82A}">
                    <a16:rowId xmlns:a16="http://schemas.microsoft.com/office/drawing/2014/main" val="3351614798"/>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Giugno</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18,9</a:t>
                      </a:r>
                    </a:p>
                  </a:txBody>
                  <a:tcPr marL="48723" marR="48723" marT="48723" marB="48723" anchor="ctr"/>
                </a:tc>
                <a:extLst>
                  <a:ext uri="{0D108BD9-81ED-4DB2-BD59-A6C34878D82A}">
                    <a16:rowId xmlns:a16="http://schemas.microsoft.com/office/drawing/2014/main" val="1855531119"/>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Luglio</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12,3</a:t>
                      </a:r>
                    </a:p>
                  </a:txBody>
                  <a:tcPr marL="48723" marR="48723" marT="48723" marB="48723" anchor="ctr"/>
                </a:tc>
                <a:extLst>
                  <a:ext uri="{0D108BD9-81ED-4DB2-BD59-A6C34878D82A}">
                    <a16:rowId xmlns:a16="http://schemas.microsoft.com/office/drawing/2014/main" val="3946396420"/>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Agosto</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9,9</a:t>
                      </a:r>
                    </a:p>
                  </a:txBody>
                  <a:tcPr marL="48723" marR="48723" marT="48723" marB="48723" anchor="ctr"/>
                </a:tc>
                <a:extLst>
                  <a:ext uri="{0D108BD9-81ED-4DB2-BD59-A6C34878D82A}">
                    <a16:rowId xmlns:a16="http://schemas.microsoft.com/office/drawing/2014/main" val="2990461323"/>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Settembre</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22,5</a:t>
                      </a:r>
                    </a:p>
                  </a:txBody>
                  <a:tcPr marL="48723" marR="48723" marT="48723" marB="48723" anchor="ctr"/>
                </a:tc>
                <a:extLst>
                  <a:ext uri="{0D108BD9-81ED-4DB2-BD59-A6C34878D82A}">
                    <a16:rowId xmlns:a16="http://schemas.microsoft.com/office/drawing/2014/main" val="3541253058"/>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Ottobre</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12,9</a:t>
                      </a:r>
                    </a:p>
                  </a:txBody>
                  <a:tcPr marL="48723" marR="48723" marT="48723" marB="48723" anchor="ctr"/>
                </a:tc>
                <a:extLst>
                  <a:ext uri="{0D108BD9-81ED-4DB2-BD59-A6C34878D82A}">
                    <a16:rowId xmlns:a16="http://schemas.microsoft.com/office/drawing/2014/main" val="2761146602"/>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Novembre</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0,8</a:t>
                      </a:r>
                    </a:p>
                  </a:txBody>
                  <a:tcPr marL="48723" marR="48723" marT="48723" marB="48723" anchor="ctr"/>
                </a:tc>
                <a:extLst>
                  <a:ext uri="{0D108BD9-81ED-4DB2-BD59-A6C34878D82A}">
                    <a16:rowId xmlns:a16="http://schemas.microsoft.com/office/drawing/2014/main" val="519536381"/>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Dicembre</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0,8</a:t>
                      </a:r>
                    </a:p>
                  </a:txBody>
                  <a:tcPr marL="48723" marR="48723" marT="48723" marB="48723" anchor="ctr"/>
                </a:tc>
                <a:extLst>
                  <a:ext uri="{0D108BD9-81ED-4DB2-BD59-A6C34878D82A}">
                    <a16:rowId xmlns:a16="http://schemas.microsoft.com/office/drawing/2014/main" val="2871295369"/>
                  </a:ext>
                </a:extLst>
              </a:tr>
              <a:tr h="419838">
                <a:tc>
                  <a:txBody>
                    <a:bodyPr/>
                    <a:lstStyle/>
                    <a:p>
                      <a:pPr algn="l">
                        <a:lnSpc>
                          <a:spcPct val="100000"/>
                        </a:lnSpc>
                        <a:defRPr/>
                      </a:pPr>
                      <a:r>
                        <a:rPr lang="it-IT" sz="24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Totale</a:t>
                      </a:r>
                      <a:endPar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4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100</a:t>
                      </a:r>
                      <a:endPar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5"/>
                  </a:ext>
                </a:extLst>
              </a:tr>
            </a:tbl>
          </a:graphicData>
        </a:graphic>
      </p:graphicFrame>
      <p:sp>
        <p:nvSpPr>
          <p:cNvPr id="22" name="TextBox 6">
            <a:extLst>
              <a:ext uri="{FF2B5EF4-FFF2-40B4-BE49-F238E27FC236}">
                <a16:creationId xmlns:a16="http://schemas.microsoft.com/office/drawing/2014/main" id="{B6C565CA-EFF1-7317-3824-C0660062C0F8}"/>
              </a:ext>
            </a:extLst>
          </p:cNvPr>
          <p:cNvSpPr txBox="1"/>
          <p:nvPr/>
        </p:nvSpPr>
        <p:spPr>
          <a:xfrm>
            <a:off x="7674907" y="495300"/>
            <a:ext cx="9872387" cy="812530"/>
          </a:xfrm>
          <a:prstGeom prst="rect">
            <a:avLst/>
          </a:prstGeom>
          <a:solidFill>
            <a:srgbClr val="CC7285"/>
          </a:solidFill>
        </p:spPr>
        <p:txBody>
          <a:bodyPr wrap="square" lIns="0" tIns="0" rIns="0" bIns="0" rtlCol="0" anchor="ctr" anchorCtr="0">
            <a:noAutofit/>
          </a:bodyPr>
          <a:lstStyle/>
          <a:p>
            <a:pPr marL="0" lvl="0" indent="0" algn="ctr">
              <a:spcBef>
                <a:spcPct val="0"/>
              </a:spcBef>
            </a:pPr>
            <a:r>
              <a:rPr lang="it-IT" sz="3600" noProof="0" dirty="0">
                <a:solidFill>
                  <a:schemeClr val="bg1"/>
                </a:solidFill>
                <a:latin typeface="Oswald" panose="00000500000000000000" pitchFamily="2" charset="0"/>
                <a:ea typeface="Prata"/>
                <a:cs typeface="Prata"/>
                <a:sym typeface="Prata"/>
              </a:rPr>
              <a:t>DW 2025 in TOSCANA  - LA STAGIONALITÀ DEGLI EVENTI</a:t>
            </a:r>
          </a:p>
        </p:txBody>
      </p:sp>
      <p:sp>
        <p:nvSpPr>
          <p:cNvPr id="23" name="CasellaDiTesto 22">
            <a:extLst>
              <a:ext uri="{FF2B5EF4-FFF2-40B4-BE49-F238E27FC236}">
                <a16:creationId xmlns:a16="http://schemas.microsoft.com/office/drawing/2014/main" id="{3106BB08-4BEB-61B7-CC93-56D8946DE148}"/>
              </a:ext>
            </a:extLst>
          </p:cNvPr>
          <p:cNvSpPr txBox="1"/>
          <p:nvPr/>
        </p:nvSpPr>
        <p:spPr>
          <a:xfrm>
            <a:off x="7674907" y="4428777"/>
            <a:ext cx="9883272" cy="3801041"/>
          </a:xfrm>
          <a:prstGeom prst="rect">
            <a:avLst/>
          </a:prstGeom>
          <a:noFill/>
        </p:spPr>
        <p:txBody>
          <a:bodyPr wrap="square">
            <a:spAutoFit/>
          </a:bodyPr>
          <a:lstStyle/>
          <a:p>
            <a:pPr algn="just">
              <a:lnSpc>
                <a:spcPct val="120000"/>
              </a:lnSpc>
            </a:pPr>
            <a:r>
              <a:rPr lang="it-IT" sz="2400" noProof="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Aumenta il numero di eventi celebrati nel primo trimestre del 2025 (+1,6%), ma crescono anche le preferenze per il mese di maggio (+1,2%), mentre diminuiscono nel periodo estivo - da giugno a settembre - che registra 4 punti di segnalazioni in meno. </a:t>
            </a:r>
          </a:p>
          <a:p>
            <a:pPr algn="just">
              <a:lnSpc>
                <a:spcPct val="120000"/>
              </a:lnSpc>
            </a:pPr>
            <a:endParaRPr lang="it-IT" sz="50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endParaRPr>
          </a:p>
          <a:p>
            <a:pPr algn="just">
              <a:lnSpc>
                <a:spcPct val="120000"/>
              </a:lnSpc>
            </a:pPr>
            <a:r>
              <a:rPr lang="it-IT" sz="2400" noProof="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Aumenta la propensione delle coppie per le celebrazioni durante l’ultimo trimestre dell’anno con un +2% di segnalazioni.</a:t>
            </a:r>
          </a:p>
          <a:p>
            <a:pPr algn="just">
              <a:lnSpc>
                <a:spcPct val="120000"/>
              </a:lnSpc>
            </a:pPr>
            <a:r>
              <a:rPr lang="it-IT" sz="500" noProof="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  </a:t>
            </a:r>
          </a:p>
          <a:p>
            <a:pPr algn="just">
              <a:lnSpc>
                <a:spcPct val="120000"/>
              </a:lnSpc>
            </a:pPr>
            <a:r>
              <a:rPr lang="it-IT" sz="2400" noProof="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Anche nel 2025 i mesi con la più alta intensità di eventi sono stati settembre (22,5%) e giugno (18,9%).</a:t>
            </a:r>
          </a:p>
        </p:txBody>
      </p:sp>
      <p:sp>
        <p:nvSpPr>
          <p:cNvPr id="24" name="CasellaDiTesto 23">
            <a:extLst>
              <a:ext uri="{FF2B5EF4-FFF2-40B4-BE49-F238E27FC236}">
                <a16:creationId xmlns:a16="http://schemas.microsoft.com/office/drawing/2014/main" id="{73F93366-A3DF-4B7F-2C37-B8C8717332D7}"/>
              </a:ext>
            </a:extLst>
          </p:cNvPr>
          <p:cNvSpPr txBox="1"/>
          <p:nvPr/>
        </p:nvSpPr>
        <p:spPr>
          <a:xfrm>
            <a:off x="7707086" y="1693406"/>
            <a:ext cx="9851094" cy="2554545"/>
          </a:xfrm>
          <a:prstGeom prst="rect">
            <a:avLst/>
          </a:prstGeom>
          <a:noFill/>
        </p:spPr>
        <p:txBody>
          <a:bodyPr wrap="square">
            <a:spAutoFit/>
          </a:bodyPr>
          <a:lstStyle/>
          <a:p>
            <a:pPr algn="ctr"/>
            <a:r>
              <a:rPr lang="it-IT" sz="4000" noProof="0" dirty="0">
                <a:solidFill>
                  <a:schemeClr val="tx1">
                    <a:lumMod val="65000"/>
                    <a:lumOff val="35000"/>
                  </a:schemeClr>
                </a:solidFill>
                <a:latin typeface="Oswald" panose="00000500000000000000" pitchFamily="2" charset="0"/>
                <a:ea typeface="Open Sauce Bold"/>
                <a:cs typeface="Open Sauce Bold"/>
                <a:sym typeface="Open Sauce Bold"/>
              </a:rPr>
              <a:t>I risultati del 2025 fanno emergere un </a:t>
            </a:r>
            <a:r>
              <a:rPr lang="it-IT" sz="4000" b="1" noProof="0" dirty="0">
                <a:solidFill>
                  <a:srgbClr val="CC7285"/>
                </a:solidFill>
                <a:latin typeface="Oswald" panose="00000500000000000000" pitchFamily="2" charset="0"/>
                <a:ea typeface="Open Sauce Bold"/>
                <a:cs typeface="Open Sauce Bold"/>
                <a:sym typeface="Open Sauce Bold"/>
              </a:rPr>
              <a:t>aumento di interesse verso periodi meno congestionati dalla domanda turistica, cioè una tendenza a destagionalizzare l’evento</a:t>
            </a:r>
            <a:endParaRPr lang="it-IT" sz="4400" b="1" noProof="0" dirty="0">
              <a:solidFill>
                <a:srgbClr val="CC7285"/>
              </a:solidFill>
              <a:latin typeface="Oswald" panose="00000500000000000000" pitchFamily="2" charset="0"/>
              <a:ea typeface="Open Sauce Bold"/>
              <a:cs typeface="Open Sauce Bold"/>
              <a:sym typeface="Open Sauce Bold"/>
            </a:endParaRPr>
          </a:p>
        </p:txBody>
      </p:sp>
      <p:sp>
        <p:nvSpPr>
          <p:cNvPr id="25" name="AutoShape 13">
            <a:extLst>
              <a:ext uri="{FF2B5EF4-FFF2-40B4-BE49-F238E27FC236}">
                <a16:creationId xmlns:a16="http://schemas.microsoft.com/office/drawing/2014/main" id="{7FA188A4-DF5E-74B8-1C60-5C7945D4D1A0}"/>
              </a:ext>
            </a:extLst>
          </p:cNvPr>
          <p:cNvSpPr/>
          <p:nvPr/>
        </p:nvSpPr>
        <p:spPr>
          <a:xfrm>
            <a:off x="15396029" y="9625566"/>
            <a:ext cx="1905000" cy="0"/>
          </a:xfrm>
          <a:prstGeom prst="line">
            <a:avLst/>
          </a:prstGeom>
          <a:ln w="19050" cap="flat">
            <a:solidFill>
              <a:schemeClr val="tx1">
                <a:lumMod val="65000"/>
                <a:lumOff val="35000"/>
              </a:schemeClr>
            </a:solidFill>
            <a:prstDash val="solid"/>
            <a:headEnd type="diamond" w="lg" len="lg"/>
            <a:tailEnd type="diamond" w="lg" len="lg"/>
          </a:ln>
        </p:spPr>
        <p:txBody>
          <a:bodyPr/>
          <a:lstStyle/>
          <a:p>
            <a:endParaRPr lang="it-IT" noProof="0" dirty="0"/>
          </a:p>
        </p:txBody>
      </p:sp>
      <p:sp>
        <p:nvSpPr>
          <p:cNvPr id="26" name="CasellaDiTesto 25">
            <a:extLst>
              <a:ext uri="{FF2B5EF4-FFF2-40B4-BE49-F238E27FC236}">
                <a16:creationId xmlns:a16="http://schemas.microsoft.com/office/drawing/2014/main" id="{D9A4B913-06CD-E915-80FB-CE0EFE08DC47}"/>
              </a:ext>
            </a:extLst>
          </p:cNvPr>
          <p:cNvSpPr txBox="1"/>
          <p:nvPr/>
        </p:nvSpPr>
        <p:spPr>
          <a:xfrm>
            <a:off x="17373600" y="9422368"/>
            <a:ext cx="381000" cy="369332"/>
          </a:xfrm>
          <a:prstGeom prst="rect">
            <a:avLst/>
          </a:prstGeom>
          <a:noFill/>
        </p:spPr>
        <p:txBody>
          <a:bodyPr wrap="square">
            <a:spAutoFit/>
          </a:bodyPr>
          <a:lstStyle/>
          <a:p>
            <a:pPr algn="ctr"/>
            <a:r>
              <a:rPr lang="it-IT" sz="18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6</a:t>
            </a:r>
            <a:endParaRPr lang="it-IT" noProof="0" dirty="0">
              <a:solidFill>
                <a:schemeClr val="tx1">
                  <a:lumMod val="65000"/>
                  <a:lumOff val="35000"/>
                </a:schemeClr>
              </a:solidFill>
            </a:endParaRPr>
          </a:p>
        </p:txBody>
      </p:sp>
      <p:grpSp>
        <p:nvGrpSpPr>
          <p:cNvPr id="5" name="Gruppo 4">
            <a:extLst>
              <a:ext uri="{FF2B5EF4-FFF2-40B4-BE49-F238E27FC236}">
                <a16:creationId xmlns:a16="http://schemas.microsoft.com/office/drawing/2014/main" id="{63E2F1C2-C25D-7FAE-58C5-75C802F8CC89}"/>
              </a:ext>
            </a:extLst>
          </p:cNvPr>
          <p:cNvGrpSpPr/>
          <p:nvPr/>
        </p:nvGrpSpPr>
        <p:grpSpPr>
          <a:xfrm>
            <a:off x="641455" y="8563034"/>
            <a:ext cx="5505345" cy="1062532"/>
            <a:chOff x="641455" y="8563034"/>
            <a:chExt cx="5505345" cy="1062532"/>
          </a:xfrm>
        </p:grpSpPr>
        <p:sp>
          <p:nvSpPr>
            <p:cNvPr id="27" name="Freeform 7">
              <a:extLst>
                <a:ext uri="{FF2B5EF4-FFF2-40B4-BE49-F238E27FC236}">
                  <a16:creationId xmlns:a16="http://schemas.microsoft.com/office/drawing/2014/main" id="{36B00B29-B9CC-CA4B-9CD1-82B4939EEF7F}"/>
                </a:ext>
              </a:extLst>
            </p:cNvPr>
            <p:cNvSpPr>
              <a:spLocks noChangeAspect="1"/>
            </p:cNvSpPr>
            <p:nvPr/>
          </p:nvSpPr>
          <p:spPr>
            <a:xfrm>
              <a:off x="641455" y="8563034"/>
              <a:ext cx="1370403" cy="1044000"/>
            </a:xfrm>
            <a:custGeom>
              <a:avLst/>
              <a:gdLst/>
              <a:ahLst/>
              <a:cxnLst/>
              <a:rect l="l" t="t" r="r" b="b"/>
              <a:pathLst>
                <a:path w="1941990" h="1479443">
                  <a:moveTo>
                    <a:pt x="0" y="0"/>
                  </a:moveTo>
                  <a:lnTo>
                    <a:pt x="1941990" y="0"/>
                  </a:lnTo>
                  <a:lnTo>
                    <a:pt x="1941990" y="1479443"/>
                  </a:lnTo>
                  <a:lnTo>
                    <a:pt x="0" y="14794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noProof="0" dirty="0"/>
            </a:p>
          </p:txBody>
        </p:sp>
        <p:sp>
          <p:nvSpPr>
            <p:cNvPr id="28" name="Freeform 8">
              <a:extLst>
                <a:ext uri="{FF2B5EF4-FFF2-40B4-BE49-F238E27FC236}">
                  <a16:creationId xmlns:a16="http://schemas.microsoft.com/office/drawing/2014/main" id="{E8DDA8B0-251E-B87E-C4BA-9398C5CA5F1D}"/>
                </a:ext>
              </a:extLst>
            </p:cNvPr>
            <p:cNvSpPr>
              <a:spLocks noChangeAspect="1"/>
            </p:cNvSpPr>
            <p:nvPr/>
          </p:nvSpPr>
          <p:spPr>
            <a:xfrm>
              <a:off x="2742327" y="8563034"/>
              <a:ext cx="1332057" cy="1044000"/>
            </a:xfrm>
            <a:custGeom>
              <a:avLst/>
              <a:gdLst/>
              <a:ahLst/>
              <a:cxnLst/>
              <a:rect l="l" t="t" r="r" b="b"/>
              <a:pathLst>
                <a:path w="2145758" h="1681738">
                  <a:moveTo>
                    <a:pt x="0" y="0"/>
                  </a:moveTo>
                  <a:lnTo>
                    <a:pt x="2145758" y="0"/>
                  </a:lnTo>
                  <a:lnTo>
                    <a:pt x="2145758" y="1681738"/>
                  </a:lnTo>
                  <a:lnTo>
                    <a:pt x="0" y="16817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noProof="0" dirty="0"/>
            </a:p>
          </p:txBody>
        </p:sp>
        <p:sp>
          <p:nvSpPr>
            <p:cNvPr id="29" name="Freeform 9">
              <a:extLst>
                <a:ext uri="{FF2B5EF4-FFF2-40B4-BE49-F238E27FC236}">
                  <a16:creationId xmlns:a16="http://schemas.microsoft.com/office/drawing/2014/main" id="{765BB892-43D4-B70F-58F4-E66A544726D1}"/>
                </a:ext>
              </a:extLst>
            </p:cNvPr>
            <p:cNvSpPr>
              <a:spLocks noChangeAspect="1"/>
            </p:cNvSpPr>
            <p:nvPr/>
          </p:nvSpPr>
          <p:spPr>
            <a:xfrm>
              <a:off x="4919879" y="8581566"/>
              <a:ext cx="1226921" cy="1044000"/>
            </a:xfrm>
            <a:custGeom>
              <a:avLst/>
              <a:gdLst/>
              <a:ahLst/>
              <a:cxnLst/>
              <a:rect l="l" t="t" r="r" b="b"/>
              <a:pathLst>
                <a:path w="1524324" h="1297061">
                  <a:moveTo>
                    <a:pt x="0" y="0"/>
                  </a:moveTo>
                  <a:lnTo>
                    <a:pt x="1524324" y="0"/>
                  </a:lnTo>
                  <a:lnTo>
                    <a:pt x="1524324" y="1297061"/>
                  </a:lnTo>
                  <a:lnTo>
                    <a:pt x="0" y="129706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noProof="0"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7285"/>
        </a:solidFill>
        <a:effectLst/>
      </p:bgPr>
    </p:bg>
    <p:spTree>
      <p:nvGrpSpPr>
        <p:cNvPr id="1" name="">
          <a:extLst>
            <a:ext uri="{FF2B5EF4-FFF2-40B4-BE49-F238E27FC236}">
              <a16:creationId xmlns:a16="http://schemas.microsoft.com/office/drawing/2014/main" id="{D79CA690-7753-C973-7172-91D1243BB14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6F9D60D-3E9D-AF0B-7F17-E0F9619A184A}"/>
              </a:ext>
            </a:extLst>
          </p:cNvPr>
          <p:cNvGrpSpPr/>
          <p:nvPr/>
        </p:nvGrpSpPr>
        <p:grpSpPr>
          <a:xfrm>
            <a:off x="6934201" y="0"/>
            <a:ext cx="11353800" cy="10287000"/>
            <a:chOff x="0" y="0"/>
            <a:chExt cx="1928835" cy="2709333"/>
          </a:xfrm>
        </p:grpSpPr>
        <p:sp>
          <p:nvSpPr>
            <p:cNvPr id="3" name="Freeform 3">
              <a:extLst>
                <a:ext uri="{FF2B5EF4-FFF2-40B4-BE49-F238E27FC236}">
                  <a16:creationId xmlns:a16="http://schemas.microsoft.com/office/drawing/2014/main" id="{8DA10102-6FF3-BE82-BFDA-0EB7208A8123}"/>
                </a:ext>
              </a:extLst>
            </p:cNvPr>
            <p:cNvSpPr/>
            <p:nvPr/>
          </p:nvSpPr>
          <p:spPr>
            <a:xfrm>
              <a:off x="0" y="0"/>
              <a:ext cx="1928835" cy="2709333"/>
            </a:xfrm>
            <a:custGeom>
              <a:avLst/>
              <a:gdLst/>
              <a:ahLst/>
              <a:cxnLst/>
              <a:rect l="l" t="t" r="r" b="b"/>
              <a:pathLst>
                <a:path w="1928835" h="2709333">
                  <a:moveTo>
                    <a:pt x="0" y="0"/>
                  </a:moveTo>
                  <a:lnTo>
                    <a:pt x="1928835" y="0"/>
                  </a:lnTo>
                  <a:lnTo>
                    <a:pt x="1928835" y="2709333"/>
                  </a:lnTo>
                  <a:lnTo>
                    <a:pt x="0" y="2709333"/>
                  </a:lnTo>
                  <a:close/>
                </a:path>
              </a:pathLst>
            </a:custGeom>
            <a:solidFill>
              <a:srgbClr val="F4F4F4"/>
            </a:solidFill>
          </p:spPr>
          <p:txBody>
            <a:bodyPr/>
            <a:lstStyle/>
            <a:p>
              <a:endParaRPr lang="it-IT" noProof="0" dirty="0"/>
            </a:p>
          </p:txBody>
        </p:sp>
        <p:sp>
          <p:nvSpPr>
            <p:cNvPr id="4" name="TextBox 4">
              <a:extLst>
                <a:ext uri="{FF2B5EF4-FFF2-40B4-BE49-F238E27FC236}">
                  <a16:creationId xmlns:a16="http://schemas.microsoft.com/office/drawing/2014/main" id="{2678BBFA-218B-7E09-C6EF-5E6AD2518C12}"/>
                </a:ext>
              </a:extLst>
            </p:cNvPr>
            <p:cNvSpPr txBox="1"/>
            <p:nvPr/>
          </p:nvSpPr>
          <p:spPr>
            <a:xfrm>
              <a:off x="0" y="-47625"/>
              <a:ext cx="1928835" cy="2756958"/>
            </a:xfrm>
            <a:prstGeom prst="rect">
              <a:avLst/>
            </a:prstGeom>
          </p:spPr>
          <p:txBody>
            <a:bodyPr lIns="50800" tIns="50800" rIns="50800" bIns="50800" rtlCol="0" anchor="ctr"/>
            <a:lstStyle/>
            <a:p>
              <a:pPr algn="ctr">
                <a:lnSpc>
                  <a:spcPts val="3359"/>
                </a:lnSpc>
              </a:pPr>
              <a:endParaRPr lang="it-IT" noProof="0" dirty="0"/>
            </a:p>
          </p:txBody>
        </p:sp>
      </p:grpSp>
      <p:graphicFrame>
        <p:nvGraphicFramePr>
          <p:cNvPr id="21" name="Table 10">
            <a:extLst>
              <a:ext uri="{FF2B5EF4-FFF2-40B4-BE49-F238E27FC236}">
                <a16:creationId xmlns:a16="http://schemas.microsoft.com/office/drawing/2014/main" id="{B610B86D-062A-9630-5CD2-77258BE48EF8}"/>
              </a:ext>
            </a:extLst>
          </p:cNvPr>
          <p:cNvGraphicFramePr>
            <a:graphicFrameLocks noGrp="1"/>
          </p:cNvGraphicFramePr>
          <p:nvPr>
            <p:extLst>
              <p:ext uri="{D42A27DB-BD31-4B8C-83A1-F6EECF244321}">
                <p14:modId xmlns:p14="http://schemas.microsoft.com/office/powerpoint/2010/main" val="1986511405"/>
              </p:ext>
            </p:extLst>
          </p:nvPr>
        </p:nvGraphicFramePr>
        <p:xfrm>
          <a:off x="685800" y="495300"/>
          <a:ext cx="5334000" cy="8594502"/>
        </p:xfrm>
        <a:graphic>
          <a:graphicData uri="http://schemas.openxmlformats.org/drawingml/2006/table">
            <a:tbl>
              <a:tblPr>
                <a:tableStyleId>{21E4AEA4-8DFA-4A89-87EB-49C32662AFE0}</a:tableStyleId>
              </a:tblPr>
              <a:tblGrid>
                <a:gridCol w="2806168">
                  <a:extLst>
                    <a:ext uri="{9D8B030D-6E8A-4147-A177-3AD203B41FA5}">
                      <a16:colId xmlns:a16="http://schemas.microsoft.com/office/drawing/2014/main" val="20000"/>
                    </a:ext>
                  </a:extLst>
                </a:gridCol>
                <a:gridCol w="2527832">
                  <a:extLst>
                    <a:ext uri="{9D8B030D-6E8A-4147-A177-3AD203B41FA5}">
                      <a16:colId xmlns:a16="http://schemas.microsoft.com/office/drawing/2014/main" val="20001"/>
                    </a:ext>
                  </a:extLst>
                </a:gridCol>
              </a:tblGrid>
              <a:tr h="720000">
                <a:tc gridSpan="2">
                  <a:txBody>
                    <a:bodyPr/>
                    <a:lstStyle/>
                    <a:p>
                      <a:pPr algn="ctr">
                        <a:lnSpc>
                          <a:spcPct val="100000"/>
                        </a:lnSpc>
                        <a:defRPr/>
                      </a:pPr>
                      <a:r>
                        <a:rPr lang="it-IT" sz="2800" b="1" noProof="0" dirty="0">
                          <a:solidFill>
                            <a:srgbClr val="CC7285"/>
                          </a:solidFill>
                          <a:latin typeface="Oswald" panose="00000500000000000000" pitchFamily="2" charset="0"/>
                          <a:sym typeface="Open Sauce Bold"/>
                        </a:rPr>
                        <a:t>I primi 16 mercati del 2025</a:t>
                      </a:r>
                      <a:endParaRPr lang="it-IT" sz="1800" b="1" noProof="0" dirty="0">
                        <a:solidFill>
                          <a:srgbClr val="CC7285"/>
                        </a:solidFill>
                        <a:latin typeface="Oswald" panose="00000500000000000000" pitchFamily="2" charset="0"/>
                      </a:endParaRPr>
                    </a:p>
                  </a:txBody>
                  <a:tcPr marL="48723" marR="48723" marT="48723" marB="48723" anchor="ctr"/>
                </a:tc>
                <a:tc hMerge="1">
                  <a:txBody>
                    <a:bodyPr/>
                    <a:lstStyle/>
                    <a:p>
                      <a:pPr algn="ctr">
                        <a:lnSpc>
                          <a:spcPts val="1828"/>
                        </a:lnSpc>
                        <a:defRPr/>
                      </a:pPr>
                      <a:r>
                        <a:rPr lang="en-US" sz="1693" b="1">
                          <a:solidFill>
                            <a:srgbClr val="FFFFFF"/>
                          </a:solidFill>
                          <a:latin typeface="Open Sauce Bold"/>
                          <a:ea typeface="Open Sauce Bold"/>
                          <a:cs typeface="Open Sauce Bold"/>
                          <a:sym typeface="Open Sauce Bold"/>
                        </a:rPr>
                        <a:t>La tipologia di rito nei matrimoni delle coppie straniere</a:t>
                      </a:r>
                      <a:endParaRPr lang="en-US" sz="1100"/>
                    </a:p>
                  </a:txBody>
                  <a:tcPr marL="48723" marR="48723" marT="48723" marB="48723"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66275"/>
                    </a:solidFill>
                  </a:tcPr>
                </a:tc>
                <a:extLst>
                  <a:ext uri="{0D108BD9-81ED-4DB2-BD59-A6C34878D82A}">
                    <a16:rowId xmlns:a16="http://schemas.microsoft.com/office/drawing/2014/main" val="10000"/>
                  </a:ext>
                </a:extLst>
              </a:tr>
              <a:tr h="381671">
                <a:tc>
                  <a:txBody>
                    <a:bodyPr/>
                    <a:lstStyle/>
                    <a:p>
                      <a:pPr algn="l">
                        <a:lnSpc>
                          <a:spcPct val="100000"/>
                        </a:lnSpc>
                        <a:defRPr/>
                      </a:pPr>
                      <a:endParaRPr lang="it-IT" sz="11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4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Quota %</a:t>
                      </a:r>
                      <a:endParaRPr lang="it-IT" sz="18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1"/>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Usa</a:t>
                      </a:r>
                      <a:endPar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38,4</a:t>
                      </a:r>
                    </a:p>
                  </a:txBody>
                  <a:tcPr marL="48723" marR="48723" marT="48723" marB="48723" anchor="ctr"/>
                </a:tc>
                <a:extLst>
                  <a:ext uri="{0D108BD9-81ED-4DB2-BD59-A6C34878D82A}">
                    <a16:rowId xmlns:a16="http://schemas.microsoft.com/office/drawing/2014/main" val="10002"/>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Regno Unito</a:t>
                      </a:r>
                      <a:endPar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20,0</a:t>
                      </a:r>
                    </a:p>
                  </a:txBody>
                  <a:tcPr marL="48723" marR="48723" marT="48723" marB="48723" anchor="ctr"/>
                </a:tc>
                <a:extLst>
                  <a:ext uri="{0D108BD9-81ED-4DB2-BD59-A6C34878D82A}">
                    <a16:rowId xmlns:a16="http://schemas.microsoft.com/office/drawing/2014/main" val="10003"/>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Germania</a:t>
                      </a:r>
                      <a:endPar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5,2</a:t>
                      </a:r>
                    </a:p>
                  </a:txBody>
                  <a:tcPr marL="48723" marR="48723" marT="48723" marB="48723" anchor="ctr"/>
                </a:tc>
                <a:extLst>
                  <a:ext uri="{0D108BD9-81ED-4DB2-BD59-A6C34878D82A}">
                    <a16:rowId xmlns:a16="http://schemas.microsoft.com/office/drawing/2014/main" val="10004"/>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Paesi Bassi</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4,5</a:t>
                      </a:r>
                    </a:p>
                  </a:txBody>
                  <a:tcPr marL="48723" marR="48723" marT="48723" marB="48723" anchor="ctr"/>
                </a:tc>
                <a:extLst>
                  <a:ext uri="{0D108BD9-81ED-4DB2-BD59-A6C34878D82A}">
                    <a16:rowId xmlns:a16="http://schemas.microsoft.com/office/drawing/2014/main" val="1825102466"/>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Svizzera</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4,0</a:t>
                      </a:r>
                    </a:p>
                  </a:txBody>
                  <a:tcPr marL="48723" marR="48723" marT="48723" marB="48723" anchor="ctr"/>
                </a:tc>
                <a:extLst>
                  <a:ext uri="{0D108BD9-81ED-4DB2-BD59-A6C34878D82A}">
                    <a16:rowId xmlns:a16="http://schemas.microsoft.com/office/drawing/2014/main" val="3351614798"/>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Australia</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3,8</a:t>
                      </a:r>
                    </a:p>
                  </a:txBody>
                  <a:tcPr marL="48723" marR="48723" marT="48723" marB="48723" anchor="ctr"/>
                </a:tc>
                <a:extLst>
                  <a:ext uri="{0D108BD9-81ED-4DB2-BD59-A6C34878D82A}">
                    <a16:rowId xmlns:a16="http://schemas.microsoft.com/office/drawing/2014/main" val="1855531119"/>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Canada</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3,8</a:t>
                      </a:r>
                    </a:p>
                  </a:txBody>
                  <a:tcPr marL="48723" marR="48723" marT="48723" marB="48723" anchor="ctr"/>
                </a:tc>
                <a:extLst>
                  <a:ext uri="{0D108BD9-81ED-4DB2-BD59-A6C34878D82A}">
                    <a16:rowId xmlns:a16="http://schemas.microsoft.com/office/drawing/2014/main" val="3946396420"/>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Francia</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3,4</a:t>
                      </a:r>
                    </a:p>
                  </a:txBody>
                  <a:tcPr marL="48723" marR="48723" marT="48723" marB="48723" anchor="ctr"/>
                </a:tc>
                <a:extLst>
                  <a:ext uri="{0D108BD9-81ED-4DB2-BD59-A6C34878D82A}">
                    <a16:rowId xmlns:a16="http://schemas.microsoft.com/office/drawing/2014/main" val="2990461323"/>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Brasile</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2,7</a:t>
                      </a:r>
                    </a:p>
                  </a:txBody>
                  <a:tcPr marL="48723" marR="48723" marT="48723" marB="48723" anchor="ctr"/>
                </a:tc>
                <a:extLst>
                  <a:ext uri="{0D108BD9-81ED-4DB2-BD59-A6C34878D82A}">
                    <a16:rowId xmlns:a16="http://schemas.microsoft.com/office/drawing/2014/main" val="3541253058"/>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Belgio</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2,7</a:t>
                      </a:r>
                    </a:p>
                  </a:txBody>
                  <a:tcPr marL="48723" marR="48723" marT="48723" marB="48723" anchor="ctr"/>
                </a:tc>
                <a:extLst>
                  <a:ext uri="{0D108BD9-81ED-4DB2-BD59-A6C34878D82A}">
                    <a16:rowId xmlns:a16="http://schemas.microsoft.com/office/drawing/2014/main" val="2761146602"/>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Cina</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2,2</a:t>
                      </a:r>
                    </a:p>
                  </a:txBody>
                  <a:tcPr marL="48723" marR="48723" marT="48723" marB="48723" anchor="ctr"/>
                </a:tc>
                <a:extLst>
                  <a:ext uri="{0D108BD9-81ED-4DB2-BD59-A6C34878D82A}">
                    <a16:rowId xmlns:a16="http://schemas.microsoft.com/office/drawing/2014/main" val="519536381"/>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Scandinavia</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1,7</a:t>
                      </a:r>
                    </a:p>
                  </a:txBody>
                  <a:tcPr marL="48723" marR="48723" marT="48723" marB="48723" anchor="ctr"/>
                </a:tc>
                <a:extLst>
                  <a:ext uri="{0D108BD9-81ED-4DB2-BD59-A6C34878D82A}">
                    <a16:rowId xmlns:a16="http://schemas.microsoft.com/office/drawing/2014/main" val="2871295369"/>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Irlanda</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1,5</a:t>
                      </a:r>
                    </a:p>
                  </a:txBody>
                  <a:tcPr marL="48723" marR="48723" marT="48723" marB="48723" anchor="ctr"/>
                </a:tc>
                <a:extLst>
                  <a:ext uri="{0D108BD9-81ED-4DB2-BD59-A6C34878D82A}">
                    <a16:rowId xmlns:a16="http://schemas.microsoft.com/office/drawing/2014/main" val="4278707231"/>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Spagna</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1,0</a:t>
                      </a:r>
                    </a:p>
                  </a:txBody>
                  <a:tcPr marL="48723" marR="48723" marT="48723" marB="48723" anchor="ctr"/>
                </a:tc>
                <a:extLst>
                  <a:ext uri="{0D108BD9-81ED-4DB2-BD59-A6C34878D82A}">
                    <a16:rowId xmlns:a16="http://schemas.microsoft.com/office/drawing/2014/main" val="2326202739"/>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Emirati Arabi</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0,7</a:t>
                      </a:r>
                    </a:p>
                  </a:txBody>
                  <a:tcPr marL="48723" marR="48723" marT="48723" marB="48723" anchor="ctr"/>
                </a:tc>
                <a:extLst>
                  <a:ext uri="{0D108BD9-81ED-4DB2-BD59-A6C34878D82A}">
                    <a16:rowId xmlns:a16="http://schemas.microsoft.com/office/drawing/2014/main" val="1419801569"/>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Austria</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0,5</a:t>
                      </a:r>
                    </a:p>
                  </a:txBody>
                  <a:tcPr marL="48723" marR="48723" marT="48723" marB="48723" anchor="ctr"/>
                </a:tc>
                <a:extLst>
                  <a:ext uri="{0D108BD9-81ED-4DB2-BD59-A6C34878D82A}">
                    <a16:rowId xmlns:a16="http://schemas.microsoft.com/office/drawing/2014/main" val="781101085"/>
                  </a:ext>
                </a:extLst>
              </a:tr>
            </a:tbl>
          </a:graphicData>
        </a:graphic>
      </p:graphicFrame>
      <p:sp>
        <p:nvSpPr>
          <p:cNvPr id="22" name="TextBox 6">
            <a:extLst>
              <a:ext uri="{FF2B5EF4-FFF2-40B4-BE49-F238E27FC236}">
                <a16:creationId xmlns:a16="http://schemas.microsoft.com/office/drawing/2014/main" id="{0F40DE1A-2E21-2B10-14B8-1382CA197338}"/>
              </a:ext>
            </a:extLst>
          </p:cNvPr>
          <p:cNvSpPr txBox="1"/>
          <p:nvPr/>
        </p:nvSpPr>
        <p:spPr>
          <a:xfrm>
            <a:off x="7141507" y="495300"/>
            <a:ext cx="10613093" cy="812530"/>
          </a:xfrm>
          <a:prstGeom prst="rect">
            <a:avLst/>
          </a:prstGeom>
          <a:solidFill>
            <a:srgbClr val="CC7285"/>
          </a:solidFill>
        </p:spPr>
        <p:txBody>
          <a:bodyPr wrap="square" lIns="0" tIns="0" rIns="0" bIns="0" rtlCol="0" anchor="ctr" anchorCtr="0">
            <a:noAutofit/>
          </a:bodyPr>
          <a:lstStyle/>
          <a:p>
            <a:pPr marL="0" lvl="0" indent="0" algn="ctr">
              <a:spcBef>
                <a:spcPct val="0"/>
              </a:spcBef>
            </a:pPr>
            <a:r>
              <a:rPr lang="it-IT" sz="3600" noProof="0" dirty="0">
                <a:solidFill>
                  <a:schemeClr val="bg1"/>
                </a:solidFill>
                <a:latin typeface="Oswald" panose="00000500000000000000" pitchFamily="2" charset="0"/>
                <a:ea typeface="Prata"/>
                <a:cs typeface="Prata"/>
                <a:sym typeface="Prata"/>
              </a:rPr>
              <a:t>DW 2025 in TOSCANA  - I PAESI DI PROVENIENZA DELLE COPPIE</a:t>
            </a:r>
          </a:p>
        </p:txBody>
      </p:sp>
      <p:sp>
        <p:nvSpPr>
          <p:cNvPr id="23" name="CasellaDiTesto 22">
            <a:extLst>
              <a:ext uri="{FF2B5EF4-FFF2-40B4-BE49-F238E27FC236}">
                <a16:creationId xmlns:a16="http://schemas.microsoft.com/office/drawing/2014/main" id="{EE0A322C-C699-E740-4DA6-15EF8354D53F}"/>
              </a:ext>
            </a:extLst>
          </p:cNvPr>
          <p:cNvSpPr txBox="1"/>
          <p:nvPr/>
        </p:nvSpPr>
        <p:spPr>
          <a:xfrm>
            <a:off x="7141507" y="3095059"/>
            <a:ext cx="10613092" cy="4041106"/>
          </a:xfrm>
          <a:prstGeom prst="rect">
            <a:avLst/>
          </a:prstGeom>
          <a:noFill/>
        </p:spPr>
        <p:txBody>
          <a:bodyPr wrap="square">
            <a:spAutoFit/>
          </a:bodyPr>
          <a:lstStyle/>
          <a:p>
            <a:pPr algn="just">
              <a:lnSpc>
                <a:spcPct val="120000"/>
              </a:lnSpc>
            </a:pPr>
            <a:r>
              <a:rPr lang="it-IT" sz="2400" noProof="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Il primo mercato di riferimento rimangono le coppie statunitensi, che hanno rafforzata la loro quota anche nel 2025. Le coppie britanniche mantengono saldamente la seconda posizione, ma l’anno appena concluso ha registrato una flessione di oltre 4 punti percentuali. In leggera flessione anche la quota di richieste dalla Germania, Svizzera, Scandinavia, Austria Russia e India. Un aumento della quota di mercato è stato registrato per Paesi Bassi, Australia, Canada, Francia, Brasile, Belgio, Spagna, Cina, Emirati Arabi, a differenza di Irlanda e Giappone che confermano i volumi di richieste del 2024.</a:t>
            </a:r>
          </a:p>
        </p:txBody>
      </p:sp>
      <p:sp>
        <p:nvSpPr>
          <p:cNvPr id="24" name="CasellaDiTesto 23">
            <a:extLst>
              <a:ext uri="{FF2B5EF4-FFF2-40B4-BE49-F238E27FC236}">
                <a16:creationId xmlns:a16="http://schemas.microsoft.com/office/drawing/2014/main" id="{ADC8DC26-5750-D31F-EC36-F00B30735DA8}"/>
              </a:ext>
            </a:extLst>
          </p:cNvPr>
          <p:cNvSpPr txBox="1"/>
          <p:nvPr/>
        </p:nvSpPr>
        <p:spPr>
          <a:xfrm>
            <a:off x="7141507" y="1693406"/>
            <a:ext cx="10613093" cy="1323439"/>
          </a:xfrm>
          <a:prstGeom prst="rect">
            <a:avLst/>
          </a:prstGeom>
          <a:noFill/>
        </p:spPr>
        <p:txBody>
          <a:bodyPr wrap="square">
            <a:spAutoFit/>
          </a:bodyPr>
          <a:lstStyle/>
          <a:p>
            <a:pPr algn="ctr"/>
            <a:r>
              <a:rPr lang="it-IT" sz="4000" b="1" noProof="0" dirty="0">
                <a:solidFill>
                  <a:srgbClr val="CC7285"/>
                </a:solidFill>
                <a:latin typeface="Oswald" panose="00000500000000000000" pitchFamily="2" charset="0"/>
                <a:ea typeface="Open Sauce Bold"/>
                <a:cs typeface="Open Sauce Bold"/>
                <a:sym typeface="Open Sauce Bold"/>
              </a:rPr>
              <a:t>La quota dei Paesi Extraeuropei è salita al 52,4% dal 47,7% </a:t>
            </a:r>
            <a:r>
              <a:rPr lang="it-IT" sz="4000" noProof="0" dirty="0">
                <a:solidFill>
                  <a:schemeClr val="tx1">
                    <a:lumMod val="65000"/>
                    <a:lumOff val="35000"/>
                  </a:schemeClr>
                </a:solidFill>
                <a:latin typeface="Oswald" panose="00000500000000000000" pitchFamily="2" charset="0"/>
                <a:ea typeface="Open Sauce Bold"/>
                <a:cs typeface="Open Sauce Bold"/>
                <a:sym typeface="Open Sauce Bold"/>
              </a:rPr>
              <a:t>del 2024</a:t>
            </a:r>
            <a:endParaRPr lang="it-IT" sz="4400" noProof="0" dirty="0">
              <a:solidFill>
                <a:schemeClr val="tx1">
                  <a:lumMod val="65000"/>
                  <a:lumOff val="35000"/>
                </a:schemeClr>
              </a:solidFill>
              <a:latin typeface="Oswald" panose="00000500000000000000" pitchFamily="2" charset="0"/>
              <a:ea typeface="Open Sauce Bold"/>
              <a:cs typeface="Open Sauce Bold"/>
              <a:sym typeface="Open Sauce Bold"/>
            </a:endParaRPr>
          </a:p>
        </p:txBody>
      </p:sp>
      <p:sp>
        <p:nvSpPr>
          <p:cNvPr id="25" name="AutoShape 13">
            <a:extLst>
              <a:ext uri="{FF2B5EF4-FFF2-40B4-BE49-F238E27FC236}">
                <a16:creationId xmlns:a16="http://schemas.microsoft.com/office/drawing/2014/main" id="{0046404E-CF41-BF28-17B3-70DABCF6298C}"/>
              </a:ext>
            </a:extLst>
          </p:cNvPr>
          <p:cNvSpPr/>
          <p:nvPr/>
        </p:nvSpPr>
        <p:spPr>
          <a:xfrm>
            <a:off x="15396029" y="9625566"/>
            <a:ext cx="1905000" cy="0"/>
          </a:xfrm>
          <a:prstGeom prst="line">
            <a:avLst/>
          </a:prstGeom>
          <a:ln w="19050" cap="flat">
            <a:solidFill>
              <a:schemeClr val="tx1">
                <a:lumMod val="65000"/>
                <a:lumOff val="35000"/>
              </a:schemeClr>
            </a:solidFill>
            <a:prstDash val="solid"/>
            <a:headEnd type="diamond" w="lg" len="lg"/>
            <a:tailEnd type="diamond" w="lg" len="lg"/>
          </a:ln>
        </p:spPr>
        <p:txBody>
          <a:bodyPr/>
          <a:lstStyle/>
          <a:p>
            <a:endParaRPr lang="it-IT" noProof="0" dirty="0"/>
          </a:p>
        </p:txBody>
      </p:sp>
      <p:sp>
        <p:nvSpPr>
          <p:cNvPr id="26" name="CasellaDiTesto 25">
            <a:extLst>
              <a:ext uri="{FF2B5EF4-FFF2-40B4-BE49-F238E27FC236}">
                <a16:creationId xmlns:a16="http://schemas.microsoft.com/office/drawing/2014/main" id="{249F84E5-84CC-B7AA-57C6-5379819A3CE7}"/>
              </a:ext>
            </a:extLst>
          </p:cNvPr>
          <p:cNvSpPr txBox="1"/>
          <p:nvPr/>
        </p:nvSpPr>
        <p:spPr>
          <a:xfrm>
            <a:off x="17373600" y="9422368"/>
            <a:ext cx="381000" cy="369332"/>
          </a:xfrm>
          <a:prstGeom prst="rect">
            <a:avLst/>
          </a:prstGeom>
          <a:noFill/>
        </p:spPr>
        <p:txBody>
          <a:bodyPr wrap="square">
            <a:spAutoFit/>
          </a:bodyPr>
          <a:lstStyle/>
          <a:p>
            <a:pPr algn="ctr"/>
            <a:r>
              <a:rPr lang="it-IT" sz="18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7</a:t>
            </a:r>
            <a:endParaRPr lang="it-IT" noProof="0" dirty="0">
              <a:solidFill>
                <a:schemeClr val="tx1">
                  <a:lumMod val="65000"/>
                  <a:lumOff val="35000"/>
                </a:schemeClr>
              </a:solidFill>
            </a:endParaRPr>
          </a:p>
        </p:txBody>
      </p:sp>
      <p:sp>
        <p:nvSpPr>
          <p:cNvPr id="5" name="CasellaDiTesto 4">
            <a:extLst>
              <a:ext uri="{FF2B5EF4-FFF2-40B4-BE49-F238E27FC236}">
                <a16:creationId xmlns:a16="http://schemas.microsoft.com/office/drawing/2014/main" id="{C918C087-0678-7FB8-0706-767E446B482B}"/>
              </a:ext>
            </a:extLst>
          </p:cNvPr>
          <p:cNvSpPr txBox="1"/>
          <p:nvPr/>
        </p:nvSpPr>
        <p:spPr>
          <a:xfrm>
            <a:off x="7141507" y="7537350"/>
            <a:ext cx="10613092" cy="947375"/>
          </a:xfrm>
          <a:prstGeom prst="rect">
            <a:avLst/>
          </a:prstGeom>
          <a:noFill/>
        </p:spPr>
        <p:txBody>
          <a:bodyPr wrap="square">
            <a:spAutoFit/>
          </a:bodyPr>
          <a:lstStyle/>
          <a:p>
            <a:pPr algn="just">
              <a:lnSpc>
                <a:spcPct val="120000"/>
              </a:lnSpc>
              <a:buNone/>
            </a:pPr>
            <a:r>
              <a:rPr lang="it-IT" sz="24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Tra le altre nazionalità si segnala</a:t>
            </a:r>
            <a:r>
              <a:rPr lang="it-IT" sz="2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il Messico, il Libano, la Polonia, l’Indonesia, la Croazia, le Filippine, il Venezuela.</a:t>
            </a:r>
            <a:endParaRPr lang="it-IT" sz="24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25427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7285"/>
        </a:solidFill>
        <a:effectLst/>
      </p:bgPr>
    </p:bg>
    <p:spTree>
      <p:nvGrpSpPr>
        <p:cNvPr id="1" name="">
          <a:extLst>
            <a:ext uri="{FF2B5EF4-FFF2-40B4-BE49-F238E27FC236}">
              <a16:creationId xmlns:a16="http://schemas.microsoft.com/office/drawing/2014/main" id="{442518DB-A43E-3F63-7096-D53FD71324D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FE04D97-F74C-4870-9498-BE3B1F897137}"/>
              </a:ext>
            </a:extLst>
          </p:cNvPr>
          <p:cNvGrpSpPr/>
          <p:nvPr/>
        </p:nvGrpSpPr>
        <p:grpSpPr>
          <a:xfrm>
            <a:off x="6934201" y="0"/>
            <a:ext cx="11353800" cy="10287000"/>
            <a:chOff x="0" y="0"/>
            <a:chExt cx="1928835" cy="2709333"/>
          </a:xfrm>
        </p:grpSpPr>
        <p:sp>
          <p:nvSpPr>
            <p:cNvPr id="3" name="Freeform 3">
              <a:extLst>
                <a:ext uri="{FF2B5EF4-FFF2-40B4-BE49-F238E27FC236}">
                  <a16:creationId xmlns:a16="http://schemas.microsoft.com/office/drawing/2014/main" id="{7F854096-A72A-D76A-7660-29BDA2538978}"/>
                </a:ext>
              </a:extLst>
            </p:cNvPr>
            <p:cNvSpPr/>
            <p:nvPr/>
          </p:nvSpPr>
          <p:spPr>
            <a:xfrm>
              <a:off x="0" y="0"/>
              <a:ext cx="1928835" cy="2709333"/>
            </a:xfrm>
            <a:custGeom>
              <a:avLst/>
              <a:gdLst/>
              <a:ahLst/>
              <a:cxnLst/>
              <a:rect l="l" t="t" r="r" b="b"/>
              <a:pathLst>
                <a:path w="1928835" h="2709333">
                  <a:moveTo>
                    <a:pt x="0" y="0"/>
                  </a:moveTo>
                  <a:lnTo>
                    <a:pt x="1928835" y="0"/>
                  </a:lnTo>
                  <a:lnTo>
                    <a:pt x="1928835" y="2709333"/>
                  </a:lnTo>
                  <a:lnTo>
                    <a:pt x="0" y="2709333"/>
                  </a:lnTo>
                  <a:close/>
                </a:path>
              </a:pathLst>
            </a:custGeom>
            <a:solidFill>
              <a:srgbClr val="F4F4F4"/>
            </a:solidFill>
          </p:spPr>
          <p:txBody>
            <a:bodyPr/>
            <a:lstStyle/>
            <a:p>
              <a:endParaRPr lang="it-IT" noProof="0" dirty="0"/>
            </a:p>
          </p:txBody>
        </p:sp>
        <p:sp>
          <p:nvSpPr>
            <p:cNvPr id="4" name="TextBox 4">
              <a:extLst>
                <a:ext uri="{FF2B5EF4-FFF2-40B4-BE49-F238E27FC236}">
                  <a16:creationId xmlns:a16="http://schemas.microsoft.com/office/drawing/2014/main" id="{25C98259-5426-D483-326D-38A80FEEF88B}"/>
                </a:ext>
              </a:extLst>
            </p:cNvPr>
            <p:cNvSpPr txBox="1"/>
            <p:nvPr/>
          </p:nvSpPr>
          <p:spPr>
            <a:xfrm>
              <a:off x="0" y="-47625"/>
              <a:ext cx="1928835" cy="2756958"/>
            </a:xfrm>
            <a:prstGeom prst="rect">
              <a:avLst/>
            </a:prstGeom>
          </p:spPr>
          <p:txBody>
            <a:bodyPr lIns="50800" tIns="50800" rIns="50800" bIns="50800" rtlCol="0" anchor="ctr"/>
            <a:lstStyle/>
            <a:p>
              <a:pPr algn="ctr">
                <a:lnSpc>
                  <a:spcPts val="3359"/>
                </a:lnSpc>
              </a:pPr>
              <a:endParaRPr lang="it-IT" noProof="0" dirty="0"/>
            </a:p>
          </p:txBody>
        </p:sp>
      </p:grpSp>
      <p:graphicFrame>
        <p:nvGraphicFramePr>
          <p:cNvPr id="21" name="Table 10">
            <a:extLst>
              <a:ext uri="{FF2B5EF4-FFF2-40B4-BE49-F238E27FC236}">
                <a16:creationId xmlns:a16="http://schemas.microsoft.com/office/drawing/2014/main" id="{0A7159EC-DFA4-D65D-4710-EC3D5C446595}"/>
              </a:ext>
            </a:extLst>
          </p:cNvPr>
          <p:cNvGraphicFramePr>
            <a:graphicFrameLocks noGrp="1"/>
          </p:cNvGraphicFramePr>
          <p:nvPr>
            <p:extLst>
              <p:ext uri="{D42A27DB-BD31-4B8C-83A1-F6EECF244321}">
                <p14:modId xmlns:p14="http://schemas.microsoft.com/office/powerpoint/2010/main" val="3087871327"/>
              </p:ext>
            </p:extLst>
          </p:nvPr>
        </p:nvGraphicFramePr>
        <p:xfrm>
          <a:off x="685800" y="495300"/>
          <a:ext cx="5486400" cy="7435770"/>
        </p:xfrm>
        <a:graphic>
          <a:graphicData uri="http://schemas.openxmlformats.org/drawingml/2006/table">
            <a:tbl>
              <a:tblPr>
                <a:tableStyleId>{21E4AEA4-8DFA-4A89-87EB-49C32662AFE0}</a:tableStyleId>
              </a:tblPr>
              <a:tblGrid>
                <a:gridCol w="3762103">
                  <a:extLst>
                    <a:ext uri="{9D8B030D-6E8A-4147-A177-3AD203B41FA5}">
                      <a16:colId xmlns:a16="http://schemas.microsoft.com/office/drawing/2014/main" val="20000"/>
                    </a:ext>
                  </a:extLst>
                </a:gridCol>
                <a:gridCol w="1724297">
                  <a:extLst>
                    <a:ext uri="{9D8B030D-6E8A-4147-A177-3AD203B41FA5}">
                      <a16:colId xmlns:a16="http://schemas.microsoft.com/office/drawing/2014/main" val="20001"/>
                    </a:ext>
                  </a:extLst>
                </a:gridCol>
              </a:tblGrid>
              <a:tr h="720000">
                <a:tc gridSpan="2">
                  <a:txBody>
                    <a:bodyPr/>
                    <a:lstStyle/>
                    <a:p>
                      <a:pPr algn="ctr">
                        <a:lnSpc>
                          <a:spcPct val="100000"/>
                        </a:lnSpc>
                        <a:defRPr/>
                      </a:pPr>
                      <a:r>
                        <a:rPr lang="it-IT" sz="2800" b="1" noProof="0" dirty="0">
                          <a:solidFill>
                            <a:srgbClr val="CC7285"/>
                          </a:solidFill>
                          <a:latin typeface="Oswald" panose="00000500000000000000" pitchFamily="2" charset="0"/>
                          <a:sym typeface="Open Sauce Bold"/>
                        </a:rPr>
                        <a:t>Location maggiormente preferite dalle coppie straniere nel 2025</a:t>
                      </a:r>
                      <a:endParaRPr lang="it-IT" sz="1800" b="1" noProof="0" dirty="0">
                        <a:solidFill>
                          <a:srgbClr val="CC7285"/>
                        </a:solidFill>
                        <a:latin typeface="Oswald" panose="00000500000000000000" pitchFamily="2" charset="0"/>
                      </a:endParaRPr>
                    </a:p>
                  </a:txBody>
                  <a:tcPr marL="48723" marR="48723" marT="48723" marB="48723" anchor="ctr"/>
                </a:tc>
                <a:tc hMerge="1">
                  <a:txBody>
                    <a:bodyPr/>
                    <a:lstStyle/>
                    <a:p>
                      <a:pPr algn="ctr">
                        <a:lnSpc>
                          <a:spcPts val="1828"/>
                        </a:lnSpc>
                        <a:defRPr/>
                      </a:pPr>
                      <a:r>
                        <a:rPr lang="en-US" sz="1693" b="1">
                          <a:solidFill>
                            <a:srgbClr val="FFFFFF"/>
                          </a:solidFill>
                          <a:latin typeface="Open Sauce Bold"/>
                          <a:ea typeface="Open Sauce Bold"/>
                          <a:cs typeface="Open Sauce Bold"/>
                          <a:sym typeface="Open Sauce Bold"/>
                        </a:rPr>
                        <a:t>La tipologia di rito nei matrimoni delle coppie straniere</a:t>
                      </a:r>
                      <a:endParaRPr lang="en-US" sz="1100"/>
                    </a:p>
                  </a:txBody>
                  <a:tcPr marL="48723" marR="48723" marT="48723" marB="48723"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66275"/>
                    </a:solidFill>
                  </a:tcPr>
                </a:tc>
                <a:extLst>
                  <a:ext uri="{0D108BD9-81ED-4DB2-BD59-A6C34878D82A}">
                    <a16:rowId xmlns:a16="http://schemas.microsoft.com/office/drawing/2014/main" val="10000"/>
                  </a:ext>
                </a:extLst>
              </a:tr>
              <a:tr h="381671">
                <a:tc>
                  <a:txBody>
                    <a:bodyPr/>
                    <a:lstStyle/>
                    <a:p>
                      <a:pPr algn="l">
                        <a:lnSpc>
                          <a:spcPct val="100000"/>
                        </a:lnSpc>
                        <a:defRPr/>
                      </a:pPr>
                      <a:endParaRPr lang="it-IT" sz="11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4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Val. %</a:t>
                      </a:r>
                      <a:endParaRPr lang="it-IT" sz="18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1"/>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Villa</a:t>
                      </a:r>
                      <a:endPar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26,5</a:t>
                      </a:r>
                    </a:p>
                  </a:txBody>
                  <a:tcPr marL="48723" marR="48723" marT="48723" marB="48723" anchor="ctr"/>
                </a:tc>
                <a:extLst>
                  <a:ext uri="{0D108BD9-81ED-4DB2-BD59-A6C34878D82A}">
                    <a16:rowId xmlns:a16="http://schemas.microsoft.com/office/drawing/2014/main" val="10002"/>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Borgo</a:t>
                      </a:r>
                      <a:endPar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16,0</a:t>
                      </a:r>
                    </a:p>
                  </a:txBody>
                  <a:tcPr marL="48723" marR="48723" marT="48723" marB="48723" anchor="ctr"/>
                </a:tc>
                <a:extLst>
                  <a:ext uri="{0D108BD9-81ED-4DB2-BD59-A6C34878D82A}">
                    <a16:rowId xmlns:a16="http://schemas.microsoft.com/office/drawing/2014/main" val="10003"/>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Castello</a:t>
                      </a:r>
                      <a:endPar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12,3</a:t>
                      </a:r>
                    </a:p>
                  </a:txBody>
                  <a:tcPr marL="48723" marR="48723" marT="48723" marB="48723" anchor="ctr"/>
                </a:tc>
                <a:extLst>
                  <a:ext uri="{0D108BD9-81ED-4DB2-BD59-A6C34878D82A}">
                    <a16:rowId xmlns:a16="http://schemas.microsoft.com/office/drawing/2014/main" val="10004"/>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Residenza storica</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10,5</a:t>
                      </a:r>
                    </a:p>
                  </a:txBody>
                  <a:tcPr marL="48723" marR="48723" marT="48723" marB="48723" anchor="ctr"/>
                </a:tc>
                <a:extLst>
                  <a:ext uri="{0D108BD9-81ED-4DB2-BD59-A6C34878D82A}">
                    <a16:rowId xmlns:a16="http://schemas.microsoft.com/office/drawing/2014/main" val="1825102466"/>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Agriturismo</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9,5</a:t>
                      </a:r>
                    </a:p>
                  </a:txBody>
                  <a:tcPr marL="48723" marR="48723" marT="48723" marB="48723" anchor="ctr"/>
                </a:tc>
                <a:extLst>
                  <a:ext uri="{0D108BD9-81ED-4DB2-BD59-A6C34878D82A}">
                    <a16:rowId xmlns:a16="http://schemas.microsoft.com/office/drawing/2014/main" val="3351614798"/>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Luxury Hotel</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6,8</a:t>
                      </a:r>
                    </a:p>
                  </a:txBody>
                  <a:tcPr marL="48723" marR="48723" marT="48723" marB="48723" anchor="ctr"/>
                </a:tc>
                <a:extLst>
                  <a:ext uri="{0D108BD9-81ED-4DB2-BD59-A6C34878D82A}">
                    <a16:rowId xmlns:a16="http://schemas.microsoft.com/office/drawing/2014/main" val="1855531119"/>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Resort</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6,8</a:t>
                      </a:r>
                    </a:p>
                  </a:txBody>
                  <a:tcPr marL="48723" marR="48723" marT="48723" marB="48723" anchor="ctr"/>
                </a:tc>
                <a:extLst>
                  <a:ext uri="{0D108BD9-81ED-4DB2-BD59-A6C34878D82A}">
                    <a16:rowId xmlns:a16="http://schemas.microsoft.com/office/drawing/2014/main" val="3946396420"/>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Palazzo nobiliare</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6,2</a:t>
                      </a:r>
                    </a:p>
                  </a:txBody>
                  <a:tcPr marL="48723" marR="48723" marT="48723" marB="48723" anchor="ctr"/>
                </a:tc>
                <a:extLst>
                  <a:ext uri="{0D108BD9-81ED-4DB2-BD59-A6C34878D82A}">
                    <a16:rowId xmlns:a16="http://schemas.microsoft.com/office/drawing/2014/main" val="2990461323"/>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Casa privata</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1,9</a:t>
                      </a:r>
                    </a:p>
                  </a:txBody>
                  <a:tcPr marL="48723" marR="48723" marT="48723" marB="48723" anchor="ctr"/>
                </a:tc>
                <a:extLst>
                  <a:ext uri="{0D108BD9-81ED-4DB2-BD59-A6C34878D82A}">
                    <a16:rowId xmlns:a16="http://schemas.microsoft.com/office/drawing/2014/main" val="3541253058"/>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Ristorante</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1,9</a:t>
                      </a:r>
                    </a:p>
                  </a:txBody>
                  <a:tcPr marL="48723" marR="48723" marT="48723" marB="48723" anchor="ctr"/>
                </a:tc>
                <a:extLst>
                  <a:ext uri="{0D108BD9-81ED-4DB2-BD59-A6C34878D82A}">
                    <a16:rowId xmlns:a16="http://schemas.microsoft.com/office/drawing/2014/main" val="2761146602"/>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Stabilimento balneare</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0,6</a:t>
                      </a:r>
                    </a:p>
                  </a:txBody>
                  <a:tcPr marL="48723" marR="48723" marT="48723" marB="48723" anchor="ctr"/>
                </a:tc>
                <a:extLst>
                  <a:ext uri="{0D108BD9-81ED-4DB2-BD59-A6C34878D82A}">
                    <a16:rowId xmlns:a16="http://schemas.microsoft.com/office/drawing/2014/main" val="519536381"/>
                  </a:ext>
                </a:extLst>
              </a:tr>
              <a:tr h="419838">
                <a:tc>
                  <a:txBody>
                    <a:bodyPr/>
                    <a:lstStyle/>
                    <a:p>
                      <a:pPr algn="l">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Altro*</a:t>
                      </a:r>
                    </a:p>
                  </a:txBody>
                  <a:tcPr marL="48723" marR="48723" marT="48723" marB="48723" anchor="ctr"/>
                </a:tc>
                <a:tc>
                  <a:txBody>
                    <a:bodyPr/>
                    <a:lstStyle/>
                    <a:p>
                      <a:pPr algn="ctr">
                        <a:lnSpc>
                          <a:spcPct val="100000"/>
                        </a:lnSpc>
                        <a:defRPr/>
                      </a:pPr>
                      <a:r>
                        <a:rPr lang="it-IT" sz="24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1,0</a:t>
                      </a:r>
                    </a:p>
                  </a:txBody>
                  <a:tcPr marL="48723" marR="48723" marT="48723" marB="48723" anchor="ctr"/>
                </a:tc>
                <a:extLst>
                  <a:ext uri="{0D108BD9-81ED-4DB2-BD59-A6C34878D82A}">
                    <a16:rowId xmlns:a16="http://schemas.microsoft.com/office/drawing/2014/main" val="2871295369"/>
                  </a:ext>
                </a:extLst>
              </a:tr>
              <a:tr h="419838">
                <a:tc>
                  <a:txBody>
                    <a:bodyPr/>
                    <a:lstStyle/>
                    <a:p>
                      <a:pPr algn="l">
                        <a:lnSpc>
                          <a:spcPct val="100000"/>
                        </a:lnSpc>
                        <a:defRPr/>
                      </a:pPr>
                      <a:r>
                        <a:rPr lang="it-IT" sz="24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Totale</a:t>
                      </a:r>
                      <a:endParaRPr lang="it-IT" sz="24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4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100</a:t>
                      </a:r>
                    </a:p>
                  </a:txBody>
                  <a:tcPr marL="48723" marR="48723" marT="48723" marB="48723" anchor="ctr"/>
                </a:tc>
                <a:extLst>
                  <a:ext uri="{0D108BD9-81ED-4DB2-BD59-A6C34878D82A}">
                    <a16:rowId xmlns:a16="http://schemas.microsoft.com/office/drawing/2014/main" val="781101085"/>
                  </a:ext>
                </a:extLst>
              </a:tr>
            </a:tbl>
          </a:graphicData>
        </a:graphic>
      </p:graphicFrame>
      <p:sp>
        <p:nvSpPr>
          <p:cNvPr id="22" name="TextBox 6">
            <a:extLst>
              <a:ext uri="{FF2B5EF4-FFF2-40B4-BE49-F238E27FC236}">
                <a16:creationId xmlns:a16="http://schemas.microsoft.com/office/drawing/2014/main" id="{FEAF7162-823F-4982-76A3-A357472D823A}"/>
              </a:ext>
            </a:extLst>
          </p:cNvPr>
          <p:cNvSpPr txBox="1"/>
          <p:nvPr/>
        </p:nvSpPr>
        <p:spPr>
          <a:xfrm>
            <a:off x="7141507" y="495300"/>
            <a:ext cx="10613093" cy="812530"/>
          </a:xfrm>
          <a:prstGeom prst="rect">
            <a:avLst/>
          </a:prstGeom>
          <a:solidFill>
            <a:srgbClr val="CC7285"/>
          </a:solidFill>
        </p:spPr>
        <p:txBody>
          <a:bodyPr wrap="square" lIns="0" tIns="0" rIns="0" bIns="0" rtlCol="0" anchor="ctr" anchorCtr="0">
            <a:noAutofit/>
          </a:bodyPr>
          <a:lstStyle/>
          <a:p>
            <a:pPr marL="0" lvl="0" indent="0" algn="ctr">
              <a:spcBef>
                <a:spcPct val="0"/>
              </a:spcBef>
            </a:pPr>
            <a:r>
              <a:rPr lang="it-IT" sz="3600" noProof="0" dirty="0">
                <a:solidFill>
                  <a:schemeClr val="bg1"/>
                </a:solidFill>
                <a:latin typeface="Oswald" panose="00000500000000000000" pitchFamily="2" charset="0"/>
                <a:ea typeface="Prata"/>
                <a:cs typeface="Prata"/>
                <a:sym typeface="Prata"/>
              </a:rPr>
              <a:t>DW 2025 in TOSCANA  - LE LOCATION PREFERITE</a:t>
            </a:r>
          </a:p>
        </p:txBody>
      </p:sp>
      <p:sp>
        <p:nvSpPr>
          <p:cNvPr id="23" name="CasellaDiTesto 22">
            <a:extLst>
              <a:ext uri="{FF2B5EF4-FFF2-40B4-BE49-F238E27FC236}">
                <a16:creationId xmlns:a16="http://schemas.microsoft.com/office/drawing/2014/main" id="{3B8DBEBC-17AA-F83C-50F9-AE58B4D255C7}"/>
              </a:ext>
            </a:extLst>
          </p:cNvPr>
          <p:cNvSpPr txBox="1"/>
          <p:nvPr/>
        </p:nvSpPr>
        <p:spPr>
          <a:xfrm>
            <a:off x="7141508" y="4140529"/>
            <a:ext cx="10613092" cy="1825115"/>
          </a:xfrm>
          <a:prstGeom prst="rect">
            <a:avLst/>
          </a:prstGeom>
          <a:noFill/>
        </p:spPr>
        <p:txBody>
          <a:bodyPr wrap="square">
            <a:spAutoFit/>
          </a:bodyPr>
          <a:lstStyle/>
          <a:p>
            <a:pPr algn="just">
              <a:lnSpc>
                <a:spcPct val="120000"/>
              </a:lnSpc>
            </a:pPr>
            <a:r>
              <a:rPr lang="it-IT" sz="2400" noProof="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Altre tipologie hanno registrato un crescente interesse del mercato e tra queste risultano Ristoranti, Palazzi nobiliari e Case private. Parallelamente una flessione è stata segnalata per le richieste verso Residenze storiche, Agriturismo, Luxury Hotel e Stabilimenti balneari. </a:t>
            </a:r>
          </a:p>
        </p:txBody>
      </p:sp>
      <p:sp>
        <p:nvSpPr>
          <p:cNvPr id="24" name="CasellaDiTesto 23">
            <a:extLst>
              <a:ext uri="{FF2B5EF4-FFF2-40B4-BE49-F238E27FC236}">
                <a16:creationId xmlns:a16="http://schemas.microsoft.com/office/drawing/2014/main" id="{6C08BF02-BE0F-5C84-4459-AC44F8D65263}"/>
              </a:ext>
            </a:extLst>
          </p:cNvPr>
          <p:cNvSpPr txBox="1"/>
          <p:nvPr/>
        </p:nvSpPr>
        <p:spPr>
          <a:xfrm>
            <a:off x="7141507" y="1693406"/>
            <a:ext cx="10613093" cy="1938992"/>
          </a:xfrm>
          <a:prstGeom prst="rect">
            <a:avLst/>
          </a:prstGeom>
          <a:noFill/>
        </p:spPr>
        <p:txBody>
          <a:bodyPr wrap="square">
            <a:spAutoFit/>
          </a:bodyPr>
          <a:lstStyle/>
          <a:p>
            <a:pPr algn="ctr"/>
            <a:r>
              <a:rPr lang="it-IT" sz="4000" b="1" dirty="0">
                <a:solidFill>
                  <a:srgbClr val="CC7285"/>
                </a:solidFill>
                <a:latin typeface="Oswald" panose="00000500000000000000" pitchFamily="2" charset="0"/>
                <a:ea typeface="Open Sauce Bold"/>
                <a:cs typeface="Open Sauce Bold"/>
                <a:sym typeface="Open Sauce Bold"/>
              </a:rPr>
              <a:t>Oltre il 65</a:t>
            </a:r>
            <a:r>
              <a:rPr lang="it-IT" sz="4000" b="1" noProof="0" dirty="0">
                <a:solidFill>
                  <a:srgbClr val="CC7285"/>
                </a:solidFill>
                <a:latin typeface="Oswald" panose="00000500000000000000" pitchFamily="2" charset="0"/>
                <a:ea typeface="Open Sauce Bold"/>
                <a:cs typeface="Open Sauce Bold"/>
                <a:sym typeface="Open Sauce Bold"/>
              </a:rPr>
              <a:t>% </a:t>
            </a:r>
            <a:r>
              <a:rPr lang="it-IT" sz="4000" b="1" noProof="0" dirty="0">
                <a:solidFill>
                  <a:schemeClr val="tx1">
                    <a:lumMod val="65000"/>
                    <a:lumOff val="35000"/>
                  </a:schemeClr>
                </a:solidFill>
                <a:latin typeface="Oswald" panose="00000500000000000000" pitchFamily="2" charset="0"/>
                <a:ea typeface="Open Sauce Bold"/>
                <a:cs typeface="Open Sauce Bold"/>
                <a:sym typeface="Open Sauce Bold"/>
              </a:rPr>
              <a:t>degli eventi del 2025 è stato organizzato all’interno di </a:t>
            </a:r>
            <a:r>
              <a:rPr lang="it-IT" sz="4000" b="1" noProof="0" dirty="0">
                <a:solidFill>
                  <a:srgbClr val="CC7285"/>
                </a:solidFill>
                <a:latin typeface="Oswald" panose="00000500000000000000" pitchFamily="2" charset="0"/>
                <a:ea typeface="Open Sauce Bold"/>
                <a:cs typeface="Open Sauce Bold"/>
                <a:sym typeface="Open Sauce Bold"/>
              </a:rPr>
              <a:t>Ville, Castelli, </a:t>
            </a:r>
          </a:p>
          <a:p>
            <a:pPr algn="ctr"/>
            <a:r>
              <a:rPr lang="it-IT" sz="4000" b="1" noProof="0" dirty="0">
                <a:solidFill>
                  <a:srgbClr val="CC7285"/>
                </a:solidFill>
                <a:latin typeface="Oswald" panose="00000500000000000000" pitchFamily="2" charset="0"/>
                <a:ea typeface="Open Sauce Bold"/>
                <a:cs typeface="Open Sauce Bold"/>
                <a:sym typeface="Open Sauce Bold"/>
              </a:rPr>
              <a:t>Borghi e Residenze storiche</a:t>
            </a:r>
            <a:endParaRPr lang="it-IT" sz="4400" b="1" noProof="0" dirty="0">
              <a:solidFill>
                <a:srgbClr val="CC7285"/>
              </a:solidFill>
              <a:latin typeface="Oswald" panose="00000500000000000000" pitchFamily="2" charset="0"/>
              <a:ea typeface="Open Sauce Bold"/>
              <a:cs typeface="Open Sauce Bold"/>
              <a:sym typeface="Open Sauce Bold"/>
            </a:endParaRPr>
          </a:p>
        </p:txBody>
      </p:sp>
      <p:sp>
        <p:nvSpPr>
          <p:cNvPr id="25" name="AutoShape 13">
            <a:extLst>
              <a:ext uri="{FF2B5EF4-FFF2-40B4-BE49-F238E27FC236}">
                <a16:creationId xmlns:a16="http://schemas.microsoft.com/office/drawing/2014/main" id="{93B6C5DB-0F31-D199-762D-96C94C1AECC3}"/>
              </a:ext>
            </a:extLst>
          </p:cNvPr>
          <p:cNvSpPr/>
          <p:nvPr/>
        </p:nvSpPr>
        <p:spPr>
          <a:xfrm>
            <a:off x="15396029" y="9625566"/>
            <a:ext cx="1905000" cy="0"/>
          </a:xfrm>
          <a:prstGeom prst="line">
            <a:avLst/>
          </a:prstGeom>
          <a:ln w="19050" cap="flat">
            <a:solidFill>
              <a:schemeClr val="tx1">
                <a:lumMod val="65000"/>
                <a:lumOff val="35000"/>
              </a:schemeClr>
            </a:solidFill>
            <a:prstDash val="solid"/>
            <a:headEnd type="diamond" w="lg" len="lg"/>
            <a:tailEnd type="diamond" w="lg" len="lg"/>
          </a:ln>
        </p:spPr>
        <p:txBody>
          <a:bodyPr/>
          <a:lstStyle/>
          <a:p>
            <a:endParaRPr lang="it-IT" noProof="0" dirty="0"/>
          </a:p>
        </p:txBody>
      </p:sp>
      <p:sp>
        <p:nvSpPr>
          <p:cNvPr id="26" name="CasellaDiTesto 25">
            <a:extLst>
              <a:ext uri="{FF2B5EF4-FFF2-40B4-BE49-F238E27FC236}">
                <a16:creationId xmlns:a16="http://schemas.microsoft.com/office/drawing/2014/main" id="{8DFE49B8-E42C-2DFA-C7FE-1C81B7C0B78A}"/>
              </a:ext>
            </a:extLst>
          </p:cNvPr>
          <p:cNvSpPr txBox="1"/>
          <p:nvPr/>
        </p:nvSpPr>
        <p:spPr>
          <a:xfrm>
            <a:off x="17373600" y="9422368"/>
            <a:ext cx="381000" cy="369332"/>
          </a:xfrm>
          <a:prstGeom prst="rect">
            <a:avLst/>
          </a:prstGeom>
          <a:noFill/>
        </p:spPr>
        <p:txBody>
          <a:bodyPr wrap="square">
            <a:spAutoFit/>
          </a:bodyPr>
          <a:lstStyle/>
          <a:p>
            <a:pPr algn="ctr"/>
            <a:r>
              <a:rPr lang="it-IT" sz="18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8</a:t>
            </a:r>
            <a:endParaRPr lang="it-IT" noProof="0" dirty="0">
              <a:solidFill>
                <a:schemeClr val="tx1">
                  <a:lumMod val="65000"/>
                  <a:lumOff val="35000"/>
                </a:schemeClr>
              </a:solidFill>
            </a:endParaRPr>
          </a:p>
        </p:txBody>
      </p:sp>
      <p:sp>
        <p:nvSpPr>
          <p:cNvPr id="6" name="CasellaDiTesto 5">
            <a:extLst>
              <a:ext uri="{FF2B5EF4-FFF2-40B4-BE49-F238E27FC236}">
                <a16:creationId xmlns:a16="http://schemas.microsoft.com/office/drawing/2014/main" id="{2FD81E87-8AD5-489B-5617-F922F733393D}"/>
              </a:ext>
            </a:extLst>
          </p:cNvPr>
          <p:cNvSpPr txBox="1"/>
          <p:nvPr/>
        </p:nvSpPr>
        <p:spPr>
          <a:xfrm>
            <a:off x="685800" y="8267700"/>
            <a:ext cx="5486400" cy="1446550"/>
          </a:xfrm>
          <a:prstGeom prst="rect">
            <a:avLst/>
          </a:prstGeom>
          <a:solidFill>
            <a:srgbClr val="F4E9E9"/>
          </a:solidFill>
        </p:spPr>
        <p:txBody>
          <a:bodyPr wrap="square">
            <a:spAutoFit/>
          </a:bodyPr>
          <a:lstStyle/>
          <a:p>
            <a:pPr algn="just"/>
            <a:r>
              <a:rPr lang="it-IT" sz="2200" noProof="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Tra la voce Altro* risultano gli eventi celebrati in vigna, nei boschi, in siti archeologici, in spiaggia o in barca a vela.</a:t>
            </a:r>
            <a:endParaRPr lang="it-IT" sz="2200" dirty="0">
              <a:solidFill>
                <a:schemeClr val="tx1">
                  <a:lumMod val="65000"/>
                  <a:lumOff val="35000"/>
                </a:schemeClr>
              </a:solidFill>
            </a:endParaRPr>
          </a:p>
        </p:txBody>
      </p:sp>
      <p:grpSp>
        <p:nvGrpSpPr>
          <p:cNvPr id="7" name="Gruppo 6">
            <a:extLst>
              <a:ext uri="{FF2B5EF4-FFF2-40B4-BE49-F238E27FC236}">
                <a16:creationId xmlns:a16="http://schemas.microsoft.com/office/drawing/2014/main" id="{272B1246-D352-1C93-0A82-3B5E9EC05FC7}"/>
              </a:ext>
            </a:extLst>
          </p:cNvPr>
          <p:cNvGrpSpPr>
            <a:grpSpLocks noChangeAspect="1"/>
          </p:cNvGrpSpPr>
          <p:nvPr/>
        </p:nvGrpSpPr>
        <p:grpSpPr>
          <a:xfrm>
            <a:off x="9533382" y="7419881"/>
            <a:ext cx="6155437" cy="1188000"/>
            <a:chOff x="641455" y="8563034"/>
            <a:chExt cx="5505345" cy="1062532"/>
          </a:xfrm>
        </p:grpSpPr>
        <p:sp>
          <p:nvSpPr>
            <p:cNvPr id="8" name="Freeform 7">
              <a:extLst>
                <a:ext uri="{FF2B5EF4-FFF2-40B4-BE49-F238E27FC236}">
                  <a16:creationId xmlns:a16="http://schemas.microsoft.com/office/drawing/2014/main" id="{7613F29D-2B1C-9F97-8B57-A7B4F3BA36EC}"/>
                </a:ext>
              </a:extLst>
            </p:cNvPr>
            <p:cNvSpPr>
              <a:spLocks noChangeAspect="1"/>
            </p:cNvSpPr>
            <p:nvPr/>
          </p:nvSpPr>
          <p:spPr>
            <a:xfrm>
              <a:off x="641455" y="8563034"/>
              <a:ext cx="1370403" cy="1044000"/>
            </a:xfrm>
            <a:custGeom>
              <a:avLst/>
              <a:gdLst/>
              <a:ahLst/>
              <a:cxnLst/>
              <a:rect l="l" t="t" r="r" b="b"/>
              <a:pathLst>
                <a:path w="1941990" h="1479443">
                  <a:moveTo>
                    <a:pt x="0" y="0"/>
                  </a:moveTo>
                  <a:lnTo>
                    <a:pt x="1941990" y="0"/>
                  </a:lnTo>
                  <a:lnTo>
                    <a:pt x="1941990" y="1479443"/>
                  </a:lnTo>
                  <a:lnTo>
                    <a:pt x="0" y="14794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noProof="0" dirty="0"/>
            </a:p>
          </p:txBody>
        </p:sp>
        <p:sp>
          <p:nvSpPr>
            <p:cNvPr id="9" name="Freeform 8">
              <a:extLst>
                <a:ext uri="{FF2B5EF4-FFF2-40B4-BE49-F238E27FC236}">
                  <a16:creationId xmlns:a16="http://schemas.microsoft.com/office/drawing/2014/main" id="{906F4774-B667-B49A-4F59-40832364EAC1}"/>
                </a:ext>
              </a:extLst>
            </p:cNvPr>
            <p:cNvSpPr>
              <a:spLocks noChangeAspect="1"/>
            </p:cNvSpPr>
            <p:nvPr/>
          </p:nvSpPr>
          <p:spPr>
            <a:xfrm>
              <a:off x="2742327" y="8563034"/>
              <a:ext cx="1332057" cy="1044000"/>
            </a:xfrm>
            <a:custGeom>
              <a:avLst/>
              <a:gdLst/>
              <a:ahLst/>
              <a:cxnLst/>
              <a:rect l="l" t="t" r="r" b="b"/>
              <a:pathLst>
                <a:path w="2145758" h="1681738">
                  <a:moveTo>
                    <a:pt x="0" y="0"/>
                  </a:moveTo>
                  <a:lnTo>
                    <a:pt x="2145758" y="0"/>
                  </a:lnTo>
                  <a:lnTo>
                    <a:pt x="2145758" y="1681738"/>
                  </a:lnTo>
                  <a:lnTo>
                    <a:pt x="0" y="16817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noProof="0" dirty="0"/>
            </a:p>
          </p:txBody>
        </p:sp>
        <p:sp>
          <p:nvSpPr>
            <p:cNvPr id="10" name="Freeform 9">
              <a:extLst>
                <a:ext uri="{FF2B5EF4-FFF2-40B4-BE49-F238E27FC236}">
                  <a16:creationId xmlns:a16="http://schemas.microsoft.com/office/drawing/2014/main" id="{B26AC97A-DE3C-3101-4DE1-D56936F468E0}"/>
                </a:ext>
              </a:extLst>
            </p:cNvPr>
            <p:cNvSpPr>
              <a:spLocks noChangeAspect="1"/>
            </p:cNvSpPr>
            <p:nvPr/>
          </p:nvSpPr>
          <p:spPr>
            <a:xfrm>
              <a:off x="4919879" y="8581566"/>
              <a:ext cx="1226921" cy="1044000"/>
            </a:xfrm>
            <a:custGeom>
              <a:avLst/>
              <a:gdLst/>
              <a:ahLst/>
              <a:cxnLst/>
              <a:rect l="l" t="t" r="r" b="b"/>
              <a:pathLst>
                <a:path w="1524324" h="1297061">
                  <a:moveTo>
                    <a:pt x="0" y="0"/>
                  </a:moveTo>
                  <a:lnTo>
                    <a:pt x="1524324" y="0"/>
                  </a:lnTo>
                  <a:lnTo>
                    <a:pt x="1524324" y="1297061"/>
                  </a:lnTo>
                  <a:lnTo>
                    <a:pt x="0" y="129706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noProof="0" dirty="0"/>
            </a:p>
          </p:txBody>
        </p:sp>
      </p:grpSp>
    </p:spTree>
    <p:extLst>
      <p:ext uri="{BB962C8B-B14F-4D97-AF65-F5344CB8AC3E}">
        <p14:creationId xmlns:p14="http://schemas.microsoft.com/office/powerpoint/2010/main" val="491038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7285"/>
        </a:solidFill>
        <a:effectLst/>
      </p:bgPr>
    </p:bg>
    <p:spTree>
      <p:nvGrpSpPr>
        <p:cNvPr id="1" name="">
          <a:extLst>
            <a:ext uri="{FF2B5EF4-FFF2-40B4-BE49-F238E27FC236}">
              <a16:creationId xmlns:a16="http://schemas.microsoft.com/office/drawing/2014/main" id="{E9D64FF7-41B5-5094-D40C-E9A7A19BF9D9}"/>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42C01BCC-9E0A-10E0-0E59-117C9B1E703C}"/>
              </a:ext>
            </a:extLst>
          </p:cNvPr>
          <p:cNvGrpSpPr/>
          <p:nvPr/>
        </p:nvGrpSpPr>
        <p:grpSpPr>
          <a:xfrm>
            <a:off x="533400" y="647700"/>
            <a:ext cx="17221200" cy="8991600"/>
            <a:chOff x="0" y="0"/>
            <a:chExt cx="4274726" cy="2167467"/>
          </a:xfrm>
        </p:grpSpPr>
        <p:sp>
          <p:nvSpPr>
            <p:cNvPr id="4" name="Freeform 4">
              <a:extLst>
                <a:ext uri="{FF2B5EF4-FFF2-40B4-BE49-F238E27FC236}">
                  <a16:creationId xmlns:a16="http://schemas.microsoft.com/office/drawing/2014/main" id="{48634712-1E3F-57E1-A231-5677BC257544}"/>
                </a:ext>
              </a:extLst>
            </p:cNvPr>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p:spPr>
          <p:txBody>
            <a:bodyPr/>
            <a:lstStyle/>
            <a:p>
              <a:endParaRPr lang="it-IT" noProof="0" dirty="0"/>
            </a:p>
          </p:txBody>
        </p:sp>
        <p:sp>
          <p:nvSpPr>
            <p:cNvPr id="5" name="TextBox 5">
              <a:extLst>
                <a:ext uri="{FF2B5EF4-FFF2-40B4-BE49-F238E27FC236}">
                  <a16:creationId xmlns:a16="http://schemas.microsoft.com/office/drawing/2014/main" id="{0620C466-FE16-B898-DD31-9154233F0A6A}"/>
                </a:ext>
              </a:extLst>
            </p:cNvPr>
            <p:cNvSpPr txBox="1"/>
            <p:nvPr/>
          </p:nvSpPr>
          <p:spPr>
            <a:xfrm>
              <a:off x="0" y="-47625"/>
              <a:ext cx="4274726" cy="2215092"/>
            </a:xfrm>
            <a:prstGeom prst="rect">
              <a:avLst/>
            </a:prstGeom>
          </p:spPr>
          <p:txBody>
            <a:bodyPr lIns="50800" tIns="50800" rIns="50800" bIns="50800" rtlCol="0" anchor="ctr"/>
            <a:lstStyle/>
            <a:p>
              <a:pPr algn="ctr">
                <a:lnSpc>
                  <a:spcPts val="3359"/>
                </a:lnSpc>
              </a:pPr>
              <a:endParaRPr lang="it-IT" noProof="0" dirty="0"/>
            </a:p>
          </p:txBody>
        </p:sp>
      </p:grpSp>
      <p:sp>
        <p:nvSpPr>
          <p:cNvPr id="6" name="TextBox 6">
            <a:extLst>
              <a:ext uri="{FF2B5EF4-FFF2-40B4-BE49-F238E27FC236}">
                <a16:creationId xmlns:a16="http://schemas.microsoft.com/office/drawing/2014/main" id="{CE03B514-2A8B-93D9-FCD7-18E95950B35F}"/>
              </a:ext>
            </a:extLst>
          </p:cNvPr>
          <p:cNvSpPr txBox="1"/>
          <p:nvPr/>
        </p:nvSpPr>
        <p:spPr>
          <a:xfrm>
            <a:off x="990600" y="1130570"/>
            <a:ext cx="16273188" cy="812530"/>
          </a:xfrm>
          <a:prstGeom prst="rect">
            <a:avLst/>
          </a:prstGeom>
          <a:solidFill>
            <a:srgbClr val="CC7285"/>
          </a:solidFill>
        </p:spPr>
        <p:txBody>
          <a:bodyPr wrap="square" lIns="0" tIns="0" rIns="0" bIns="0" rtlCol="0" anchor="ctr" anchorCtr="0">
            <a:noAutofit/>
          </a:bodyPr>
          <a:lstStyle/>
          <a:p>
            <a:pPr marL="0" lvl="0" indent="0" algn="ctr">
              <a:spcBef>
                <a:spcPct val="0"/>
              </a:spcBef>
            </a:pPr>
            <a:r>
              <a:rPr lang="it-IT" sz="3600" noProof="0" dirty="0">
                <a:solidFill>
                  <a:schemeClr val="bg1"/>
                </a:solidFill>
                <a:latin typeface="Oswald" panose="00000500000000000000" pitchFamily="2" charset="0"/>
                <a:ea typeface="Prata"/>
                <a:cs typeface="Prata"/>
                <a:sym typeface="Prata"/>
              </a:rPr>
              <a:t>DW 2025 in TOSCANA  - L’ORIENTAMENTO DELLE COPPIE NELLA SCELTA DELLA DESTINAZIONE</a:t>
            </a:r>
          </a:p>
        </p:txBody>
      </p:sp>
      <p:sp>
        <p:nvSpPr>
          <p:cNvPr id="14" name="CasellaDiTesto 13">
            <a:extLst>
              <a:ext uri="{FF2B5EF4-FFF2-40B4-BE49-F238E27FC236}">
                <a16:creationId xmlns:a16="http://schemas.microsoft.com/office/drawing/2014/main" id="{646A4092-E496-AEF5-3122-B3FDB7D1164D}"/>
              </a:ext>
            </a:extLst>
          </p:cNvPr>
          <p:cNvSpPr txBox="1"/>
          <p:nvPr/>
        </p:nvSpPr>
        <p:spPr>
          <a:xfrm>
            <a:off x="990600" y="2002577"/>
            <a:ext cx="16273188" cy="1905650"/>
          </a:xfrm>
          <a:prstGeom prst="rect">
            <a:avLst/>
          </a:prstGeom>
          <a:noFill/>
        </p:spPr>
        <p:txBody>
          <a:bodyPr wrap="square">
            <a:spAutoFit/>
          </a:bodyPr>
          <a:lstStyle/>
          <a:p>
            <a:pPr algn="just">
              <a:lnSpc>
                <a:spcPct val="120000"/>
              </a:lnSpc>
            </a:pPr>
            <a:r>
              <a:rPr lang="it-IT" sz="2000" noProof="0" dirty="0">
                <a:solidFill>
                  <a:schemeClr val="tx1">
                    <a:lumMod val="65000"/>
                    <a:lumOff val="35000"/>
                  </a:schemeClr>
                </a:solidFill>
                <a:latin typeface="Open Sauce" panose="020B0604020202020204" charset="0"/>
                <a:ea typeface="Calibri" panose="020F0502020204030204" pitchFamily="34" charset="0"/>
                <a:cs typeface="Times New Roman" panose="02020603050405020304" pitchFamily="18" charset="0"/>
              </a:rPr>
              <a:t>Per le coppie straniere la scelta del luogo della celebrazioni non è mai casuale, ma è influenzata da un mix di romanticismo e logistica. Sono attratte dalla bellezza dei luoghi e del paesaggio, oltre che dall’atmosfera e dal lifestyle, ma non sono gli unici fattori che incidono sulla scelta. Una valutazione attenta è riservata anche alla competitività del livello dei prezzi, alla facilità di accesso e alla mobilità territoriale, ma non si può escludere la suggestione di ricordi legati a una vacanza trascorsa insieme o dove è avvenuta la proposta di matrimonio. Un ruolo rilevante hanno anche le condizioni climatiche che caratterizzano le località. </a:t>
            </a:r>
          </a:p>
        </p:txBody>
      </p:sp>
      <p:graphicFrame>
        <p:nvGraphicFramePr>
          <p:cNvPr id="16" name="Table 10">
            <a:extLst>
              <a:ext uri="{FF2B5EF4-FFF2-40B4-BE49-F238E27FC236}">
                <a16:creationId xmlns:a16="http://schemas.microsoft.com/office/drawing/2014/main" id="{7FEE55B5-8FAE-AB55-443C-FA16E626BF54}"/>
              </a:ext>
            </a:extLst>
          </p:cNvPr>
          <p:cNvGraphicFramePr>
            <a:graphicFrameLocks noGrp="1"/>
          </p:cNvGraphicFramePr>
          <p:nvPr>
            <p:extLst>
              <p:ext uri="{D42A27DB-BD31-4B8C-83A1-F6EECF244321}">
                <p14:modId xmlns:p14="http://schemas.microsoft.com/office/powerpoint/2010/main" val="833095461"/>
              </p:ext>
            </p:extLst>
          </p:nvPr>
        </p:nvGraphicFramePr>
        <p:xfrm>
          <a:off x="994229" y="4939876"/>
          <a:ext cx="6372626" cy="3562487"/>
        </p:xfrm>
        <a:graphic>
          <a:graphicData uri="http://schemas.openxmlformats.org/drawingml/2006/table">
            <a:tbl>
              <a:tblPr>
                <a:tableStyleId>{21E4AEA4-8DFA-4A89-87EB-49C32662AFE0}</a:tableStyleId>
              </a:tblPr>
              <a:tblGrid>
                <a:gridCol w="3733800">
                  <a:extLst>
                    <a:ext uri="{9D8B030D-6E8A-4147-A177-3AD203B41FA5}">
                      <a16:colId xmlns:a16="http://schemas.microsoft.com/office/drawing/2014/main" val="20000"/>
                    </a:ext>
                  </a:extLst>
                </a:gridCol>
                <a:gridCol w="2638826">
                  <a:extLst>
                    <a:ext uri="{9D8B030D-6E8A-4147-A177-3AD203B41FA5}">
                      <a16:colId xmlns:a16="http://schemas.microsoft.com/office/drawing/2014/main" val="20001"/>
                    </a:ext>
                  </a:extLst>
                </a:gridCol>
              </a:tblGrid>
              <a:tr h="533405">
                <a:tc gridSpan="2">
                  <a:txBody>
                    <a:bodyPr/>
                    <a:lstStyle/>
                    <a:p>
                      <a:pPr algn="ctr">
                        <a:lnSpc>
                          <a:spcPct val="100000"/>
                        </a:lnSpc>
                        <a:defRPr/>
                      </a:pPr>
                      <a:r>
                        <a:rPr lang="it-IT" sz="2400" b="1" noProof="0" dirty="0">
                          <a:solidFill>
                            <a:srgbClr val="CC7285"/>
                          </a:solidFill>
                          <a:latin typeface="Oswald" panose="00000500000000000000" pitchFamily="2" charset="0"/>
                          <a:ea typeface="Open Sans" panose="020B0606030504020204" pitchFamily="34" charset="0"/>
                          <a:cs typeface="Open Sans" panose="020B0606030504020204" pitchFamily="34" charset="0"/>
                          <a:sym typeface="Open Sauce Bold"/>
                        </a:rPr>
                        <a:t>I fattori di scelta della destinazione</a:t>
                      </a:r>
                      <a:endParaRPr lang="it-IT" sz="2400" b="1" noProof="0" dirty="0">
                        <a:solidFill>
                          <a:srgbClr val="CC7285"/>
                        </a:solidFill>
                        <a:latin typeface="Oswald" panose="00000500000000000000" pitchFamily="2" charset="0"/>
                        <a:ea typeface="Open Sans" panose="020B0606030504020204" pitchFamily="34" charset="0"/>
                        <a:cs typeface="Open Sans" panose="020B0606030504020204" pitchFamily="34" charset="0"/>
                      </a:endParaRPr>
                    </a:p>
                  </a:txBody>
                  <a:tcPr marL="48723" marR="48723" marT="48723" marB="48723" anchor="ctr"/>
                </a:tc>
                <a:tc hMerge="1">
                  <a:txBody>
                    <a:bodyPr/>
                    <a:lstStyle/>
                    <a:p>
                      <a:pPr algn="ctr">
                        <a:lnSpc>
                          <a:spcPts val="1828"/>
                        </a:lnSpc>
                        <a:defRPr/>
                      </a:pPr>
                      <a:r>
                        <a:rPr lang="en-US" sz="1693" b="1">
                          <a:solidFill>
                            <a:srgbClr val="FFFFFF"/>
                          </a:solidFill>
                          <a:latin typeface="Open Sauce Bold"/>
                          <a:ea typeface="Open Sauce Bold"/>
                          <a:cs typeface="Open Sauce Bold"/>
                          <a:sym typeface="Open Sauce Bold"/>
                        </a:rPr>
                        <a:t>La tipologia di rito nei matrimoni delle coppie straniere</a:t>
                      </a:r>
                      <a:endParaRPr lang="en-US" sz="1100"/>
                    </a:p>
                  </a:txBody>
                  <a:tcPr marL="48723" marR="48723" marT="48723" marB="48723"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66275"/>
                    </a:solidFill>
                  </a:tcPr>
                </a:tc>
                <a:extLst>
                  <a:ext uri="{0D108BD9-81ED-4DB2-BD59-A6C34878D82A}">
                    <a16:rowId xmlns:a16="http://schemas.microsoft.com/office/drawing/2014/main" val="10000"/>
                  </a:ext>
                </a:extLst>
              </a:tr>
              <a:tr h="201594">
                <a:tc>
                  <a:txBody>
                    <a:bodyPr/>
                    <a:lstStyle/>
                    <a:p>
                      <a:pPr algn="l">
                        <a:lnSpc>
                          <a:spcPct val="100000"/>
                        </a:lnSpc>
                        <a:defRPr/>
                      </a:pP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Val.%</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1"/>
                  </a:ext>
                </a:extLst>
              </a:tr>
              <a:tr h="419838">
                <a:tc>
                  <a:txBody>
                    <a:bodyPr/>
                    <a:lstStyle/>
                    <a:p>
                      <a:pPr algn="l">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Location iconiche</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26,5</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2"/>
                  </a:ext>
                </a:extLst>
              </a:tr>
              <a:tr h="419838">
                <a:tc>
                  <a:txBody>
                    <a:bodyPr/>
                    <a:lstStyle/>
                    <a:p>
                      <a:pPr algn="l">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Unicità esperienze</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26,0</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3"/>
                  </a:ext>
                </a:extLst>
              </a:tr>
              <a:tr h="419838">
                <a:tc>
                  <a:txBody>
                    <a:bodyPr/>
                    <a:lstStyle/>
                    <a:p>
                      <a:pPr algn="l">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Competitività prezzi</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a:rPr>
                        <a:t>20,0</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4"/>
                  </a:ext>
                </a:extLst>
              </a:tr>
              <a:tr h="419838">
                <a:tc>
                  <a:txBody>
                    <a:bodyPr/>
                    <a:lstStyle/>
                    <a:p>
                      <a:pPr algn="l">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Clima</a:t>
                      </a: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16,0</a:t>
                      </a:r>
                    </a:p>
                  </a:txBody>
                  <a:tcPr marL="48723" marR="48723" marT="48723" marB="48723" anchor="ctr"/>
                </a:tc>
                <a:extLst>
                  <a:ext uri="{0D108BD9-81ED-4DB2-BD59-A6C34878D82A}">
                    <a16:rowId xmlns:a16="http://schemas.microsoft.com/office/drawing/2014/main" val="123788684"/>
                  </a:ext>
                </a:extLst>
              </a:tr>
              <a:tr h="419838">
                <a:tc>
                  <a:txBody>
                    <a:bodyPr/>
                    <a:lstStyle/>
                    <a:p>
                      <a:pPr algn="l">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Accessibilità</a:t>
                      </a:r>
                    </a:p>
                  </a:txBody>
                  <a:tcPr marL="48723" marR="48723" marT="48723" marB="48723" anchor="ctr"/>
                </a:tc>
                <a:tc>
                  <a:txBody>
                    <a:bodyPr/>
                    <a:lstStyle/>
                    <a:p>
                      <a:pPr algn="ctr">
                        <a:lnSpc>
                          <a:spcPct val="100000"/>
                        </a:lnSpc>
                        <a:defRPr/>
                      </a:pPr>
                      <a:r>
                        <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11,5</a:t>
                      </a:r>
                    </a:p>
                  </a:txBody>
                  <a:tcPr marL="48723" marR="48723" marT="48723" marB="48723" anchor="ctr"/>
                </a:tc>
                <a:extLst>
                  <a:ext uri="{0D108BD9-81ED-4DB2-BD59-A6C34878D82A}">
                    <a16:rowId xmlns:a16="http://schemas.microsoft.com/office/drawing/2014/main" val="3869772116"/>
                  </a:ext>
                </a:extLst>
              </a:tr>
              <a:tr h="419838">
                <a:tc>
                  <a:txBody>
                    <a:bodyPr/>
                    <a:lstStyle/>
                    <a:p>
                      <a:pPr algn="l">
                        <a:lnSpc>
                          <a:spcPct val="100000"/>
                        </a:lnSpc>
                        <a:defRPr/>
                      </a:pPr>
                      <a:r>
                        <a:rPr lang="it-IT" sz="22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Totale</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tc>
                  <a:txBody>
                    <a:bodyPr/>
                    <a:lstStyle/>
                    <a:p>
                      <a:pPr algn="ctr">
                        <a:lnSpc>
                          <a:spcPct val="100000"/>
                        </a:lnSpc>
                        <a:defRPr/>
                      </a:pPr>
                      <a:r>
                        <a:rPr lang="it-IT" sz="2200" b="1"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uce Bold"/>
                        </a:rPr>
                        <a:t>100</a:t>
                      </a:r>
                      <a:endParaRPr lang="it-IT" sz="22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48723" marR="48723" marT="48723" marB="48723" anchor="ctr"/>
                </a:tc>
                <a:extLst>
                  <a:ext uri="{0D108BD9-81ED-4DB2-BD59-A6C34878D82A}">
                    <a16:rowId xmlns:a16="http://schemas.microsoft.com/office/drawing/2014/main" val="10005"/>
                  </a:ext>
                </a:extLst>
              </a:tr>
            </a:tbl>
          </a:graphicData>
        </a:graphic>
      </p:graphicFrame>
      <p:sp>
        <p:nvSpPr>
          <p:cNvPr id="18" name="AutoShape 13">
            <a:extLst>
              <a:ext uri="{FF2B5EF4-FFF2-40B4-BE49-F238E27FC236}">
                <a16:creationId xmlns:a16="http://schemas.microsoft.com/office/drawing/2014/main" id="{7D8599B5-69AF-CC2A-89D3-CCEE2E2F86B2}"/>
              </a:ext>
            </a:extLst>
          </p:cNvPr>
          <p:cNvSpPr/>
          <p:nvPr/>
        </p:nvSpPr>
        <p:spPr>
          <a:xfrm>
            <a:off x="15015029" y="9309098"/>
            <a:ext cx="1905000" cy="0"/>
          </a:xfrm>
          <a:prstGeom prst="line">
            <a:avLst/>
          </a:prstGeom>
          <a:ln w="19050" cap="flat">
            <a:solidFill>
              <a:schemeClr val="tx1">
                <a:lumMod val="65000"/>
                <a:lumOff val="35000"/>
              </a:schemeClr>
            </a:solidFill>
            <a:prstDash val="solid"/>
            <a:headEnd type="diamond" w="lg" len="lg"/>
            <a:tailEnd type="diamond" w="lg" len="lg"/>
          </a:ln>
        </p:spPr>
        <p:txBody>
          <a:bodyPr/>
          <a:lstStyle/>
          <a:p>
            <a:endParaRPr lang="it-IT" noProof="0" dirty="0"/>
          </a:p>
        </p:txBody>
      </p:sp>
      <p:sp>
        <p:nvSpPr>
          <p:cNvPr id="19" name="CasellaDiTesto 18">
            <a:extLst>
              <a:ext uri="{FF2B5EF4-FFF2-40B4-BE49-F238E27FC236}">
                <a16:creationId xmlns:a16="http://schemas.microsoft.com/office/drawing/2014/main" id="{25D4BA0B-0F6C-FD3F-845A-696CA7AE8ED5}"/>
              </a:ext>
            </a:extLst>
          </p:cNvPr>
          <p:cNvSpPr txBox="1"/>
          <p:nvPr/>
        </p:nvSpPr>
        <p:spPr>
          <a:xfrm>
            <a:off x="16992600" y="9105900"/>
            <a:ext cx="381000" cy="369332"/>
          </a:xfrm>
          <a:prstGeom prst="rect">
            <a:avLst/>
          </a:prstGeom>
          <a:noFill/>
        </p:spPr>
        <p:txBody>
          <a:bodyPr wrap="square">
            <a:spAutoFit/>
          </a:bodyPr>
          <a:lstStyle/>
          <a:p>
            <a:pPr algn="ctr"/>
            <a:r>
              <a:rPr lang="it-IT" sz="1800" noProof="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9</a:t>
            </a:r>
            <a:endParaRPr lang="it-IT" noProof="0" dirty="0">
              <a:solidFill>
                <a:schemeClr val="tx1">
                  <a:lumMod val="65000"/>
                  <a:lumOff val="35000"/>
                </a:schemeClr>
              </a:solidFill>
            </a:endParaRPr>
          </a:p>
        </p:txBody>
      </p:sp>
      <p:sp>
        <p:nvSpPr>
          <p:cNvPr id="7" name="CasellaDiTesto 6">
            <a:extLst>
              <a:ext uri="{FF2B5EF4-FFF2-40B4-BE49-F238E27FC236}">
                <a16:creationId xmlns:a16="http://schemas.microsoft.com/office/drawing/2014/main" id="{3B8E1D72-D007-F8C1-F6F1-47930D54C802}"/>
              </a:ext>
            </a:extLst>
          </p:cNvPr>
          <p:cNvSpPr txBox="1"/>
          <p:nvPr/>
        </p:nvSpPr>
        <p:spPr>
          <a:xfrm>
            <a:off x="7569200" y="4160633"/>
            <a:ext cx="9376229" cy="4834593"/>
          </a:xfrm>
          <a:prstGeom prst="rect">
            <a:avLst/>
          </a:prstGeom>
          <a:noFill/>
        </p:spPr>
        <p:txBody>
          <a:bodyPr wrap="square">
            <a:spAutoFit/>
          </a:bodyPr>
          <a:lstStyle/>
          <a:p>
            <a:pPr algn="ctr">
              <a:lnSpc>
                <a:spcPct val="120000"/>
              </a:lnSpc>
              <a:buNone/>
            </a:pPr>
            <a:r>
              <a:rPr lang="it-IT" sz="2400" noProof="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In base alle segnalazioni ricevute, le prime sette aree della Toscana dove si sono concentrati maggiormente gli eventi sono: </a:t>
            </a:r>
          </a:p>
          <a:p>
            <a:pPr algn="ctr">
              <a:lnSpc>
                <a:spcPct val="120000"/>
              </a:lnSpc>
              <a:buNone/>
            </a:pPr>
            <a:r>
              <a:rPr lang="it-IT" sz="4000" b="1" noProof="0" dirty="0">
                <a:solidFill>
                  <a:srgbClr val="CC7285"/>
                </a:solidFill>
                <a:effectLst/>
                <a:latin typeface="Oswald" panose="00000500000000000000" pitchFamily="2" charset="0"/>
                <a:ea typeface="Open Sans" panose="020B0606030504020204" pitchFamily="34" charset="0"/>
                <a:cs typeface="Open Sans" panose="020B0606030504020204" pitchFamily="34" charset="0"/>
              </a:rPr>
              <a:t>Chianti, Val d'Orcia, Colline senesi, Isola d'Elba, Val d'Elsa, Val di Cecina, Val d'Era</a:t>
            </a:r>
            <a:endParaRPr lang="it-IT" sz="3600" b="1" noProof="0" dirty="0">
              <a:solidFill>
                <a:srgbClr val="CC7285"/>
              </a:solidFill>
              <a:effectLst/>
              <a:latin typeface="Oswald" panose="00000500000000000000" pitchFamily="2" charset="0"/>
              <a:ea typeface="Open Sans" panose="020B0606030504020204" pitchFamily="34" charset="0"/>
              <a:cs typeface="Open Sans" panose="020B0606030504020204" pitchFamily="34" charset="0"/>
            </a:endParaRPr>
          </a:p>
          <a:p>
            <a:pPr algn="ctr">
              <a:lnSpc>
                <a:spcPct val="120000"/>
              </a:lnSpc>
              <a:buNone/>
            </a:pPr>
            <a:r>
              <a:rPr lang="it-IT" sz="1050" b="1" noProof="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 </a:t>
            </a:r>
            <a:endParaRPr lang="it-IT" sz="1000" noProof="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20000"/>
              </a:lnSpc>
              <a:buNone/>
            </a:pPr>
            <a:r>
              <a:rPr lang="it-IT" sz="2400" noProof="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Oltre 40 le segnalazioni sulle località prescelte dalle coppie; tra le principali troviamo </a:t>
            </a:r>
            <a:r>
              <a:rPr lang="it-IT" sz="2400" b="1" noProof="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Firenze, Siena, Certaldo, Pienza, San Galgano, San Gimignano, Anghiari, Arezzo, Castelnuovo Berardenga, Lucca, Montalcino, Montepulciano, San Casciano in Val di Pesa, Vinci</a:t>
            </a:r>
            <a:endParaRPr lang="it-IT" sz="2000" b="1" noProof="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35212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791</TotalTime>
  <Words>3777</Words>
  <Application>Microsoft Office PowerPoint</Application>
  <PresentationFormat>Personalizzato</PresentationFormat>
  <Paragraphs>440</Paragraphs>
  <Slides>23</Slides>
  <Notes>16</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23</vt:i4>
      </vt:variant>
    </vt:vector>
  </HeadingPairs>
  <TitlesOfParts>
    <vt:vector size="30" baseType="lpstr">
      <vt:lpstr>Open Sans</vt:lpstr>
      <vt:lpstr>Wingdings</vt:lpstr>
      <vt:lpstr>Calibri</vt:lpstr>
      <vt:lpstr>Arial</vt:lpstr>
      <vt:lpstr>Oswald</vt:lpstr>
      <vt:lpstr>Open Sauce</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Copia di  Minimal Wedding Portfolio for Photographers</dc:title>
  <dc:creator>alessandro</dc:creator>
  <cp:lastModifiedBy>utenteprincipale</cp:lastModifiedBy>
  <cp:revision>156</cp:revision>
  <dcterms:created xsi:type="dcterms:W3CDTF">2006-08-16T00:00:00Z</dcterms:created>
  <dcterms:modified xsi:type="dcterms:W3CDTF">2026-02-05T16:31:54Z</dcterms:modified>
  <dc:identifier>DAGxQgscX7Q</dc:identifier>
</cp:coreProperties>
</file>